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58"/>
  </p:notesMasterIdLst>
  <p:sldIdLst>
    <p:sldId id="256" r:id="rId2"/>
    <p:sldId id="310" r:id="rId3"/>
    <p:sldId id="257" r:id="rId4"/>
    <p:sldId id="309" r:id="rId5"/>
    <p:sldId id="259" r:id="rId6"/>
    <p:sldId id="308" r:id="rId7"/>
    <p:sldId id="260" r:id="rId8"/>
    <p:sldId id="307" r:id="rId9"/>
    <p:sldId id="261" r:id="rId10"/>
    <p:sldId id="306" r:id="rId11"/>
    <p:sldId id="262" r:id="rId12"/>
    <p:sldId id="266" r:id="rId13"/>
    <p:sldId id="263" r:id="rId14"/>
    <p:sldId id="267" r:id="rId15"/>
    <p:sldId id="304" r:id="rId16"/>
    <p:sldId id="265" r:id="rId17"/>
    <p:sldId id="303" r:id="rId18"/>
    <p:sldId id="268" r:id="rId19"/>
    <p:sldId id="305" r:id="rId20"/>
    <p:sldId id="269" r:id="rId21"/>
    <p:sldId id="270" r:id="rId22"/>
    <p:sldId id="297" r:id="rId23"/>
    <p:sldId id="271" r:id="rId24"/>
    <p:sldId id="272" r:id="rId25"/>
    <p:sldId id="277" r:id="rId26"/>
    <p:sldId id="276" r:id="rId27"/>
    <p:sldId id="296" r:id="rId28"/>
    <p:sldId id="273" r:id="rId29"/>
    <p:sldId id="293" r:id="rId30"/>
    <p:sldId id="275" r:id="rId31"/>
    <p:sldId id="278" r:id="rId32"/>
    <p:sldId id="279" r:id="rId33"/>
    <p:sldId id="292" r:id="rId34"/>
    <p:sldId id="281" r:id="rId35"/>
    <p:sldId id="283" r:id="rId36"/>
    <p:sldId id="282" r:id="rId37"/>
    <p:sldId id="291" r:id="rId38"/>
    <p:sldId id="284" r:id="rId39"/>
    <p:sldId id="285" r:id="rId40"/>
    <p:sldId id="286" r:id="rId41"/>
    <p:sldId id="290" r:id="rId42"/>
    <p:sldId id="294" r:id="rId43"/>
    <p:sldId id="295" r:id="rId44"/>
    <p:sldId id="288" r:id="rId45"/>
    <p:sldId id="298" r:id="rId46"/>
    <p:sldId id="299" r:id="rId47"/>
    <p:sldId id="300" r:id="rId48"/>
    <p:sldId id="301" r:id="rId49"/>
    <p:sldId id="302" r:id="rId50"/>
    <p:sldId id="311" r:id="rId51"/>
    <p:sldId id="312" r:id="rId52"/>
    <p:sldId id="313" r:id="rId53"/>
    <p:sldId id="314" r:id="rId54"/>
    <p:sldId id="315" r:id="rId55"/>
    <p:sldId id="316" r:id="rId56"/>
    <p:sldId id="317" r:id="rId57"/>
    <p:sldId id="318" r:id="rId58"/>
    <p:sldId id="319" r:id="rId59"/>
    <p:sldId id="320" r:id="rId60"/>
    <p:sldId id="321" r:id="rId61"/>
    <p:sldId id="322" r:id="rId62"/>
    <p:sldId id="323" r:id="rId63"/>
    <p:sldId id="324" r:id="rId64"/>
    <p:sldId id="325" r:id="rId65"/>
    <p:sldId id="326" r:id="rId66"/>
    <p:sldId id="327" r:id="rId67"/>
    <p:sldId id="329" r:id="rId68"/>
    <p:sldId id="331" r:id="rId69"/>
    <p:sldId id="332" r:id="rId70"/>
    <p:sldId id="334" r:id="rId71"/>
    <p:sldId id="335" r:id="rId72"/>
    <p:sldId id="336" r:id="rId73"/>
    <p:sldId id="337" r:id="rId74"/>
    <p:sldId id="338" r:id="rId75"/>
    <p:sldId id="339" r:id="rId76"/>
    <p:sldId id="340" r:id="rId77"/>
    <p:sldId id="341" r:id="rId78"/>
    <p:sldId id="342" r:id="rId79"/>
    <p:sldId id="343" r:id="rId80"/>
    <p:sldId id="344" r:id="rId81"/>
    <p:sldId id="345" r:id="rId82"/>
    <p:sldId id="346" r:id="rId83"/>
    <p:sldId id="347" r:id="rId84"/>
    <p:sldId id="348" r:id="rId85"/>
    <p:sldId id="349" r:id="rId86"/>
    <p:sldId id="350" r:id="rId87"/>
    <p:sldId id="352" r:id="rId88"/>
    <p:sldId id="355" r:id="rId89"/>
    <p:sldId id="351" r:id="rId90"/>
    <p:sldId id="353" r:id="rId91"/>
    <p:sldId id="356" r:id="rId92"/>
    <p:sldId id="357" r:id="rId93"/>
    <p:sldId id="354" r:id="rId94"/>
    <p:sldId id="358" r:id="rId95"/>
    <p:sldId id="360" r:id="rId96"/>
    <p:sldId id="361" r:id="rId97"/>
    <p:sldId id="359" r:id="rId98"/>
    <p:sldId id="362" r:id="rId99"/>
    <p:sldId id="363" r:id="rId100"/>
    <p:sldId id="365" r:id="rId101"/>
    <p:sldId id="366" r:id="rId102"/>
    <p:sldId id="367" r:id="rId103"/>
    <p:sldId id="364" r:id="rId104"/>
    <p:sldId id="369" r:id="rId105"/>
    <p:sldId id="368" r:id="rId106"/>
    <p:sldId id="371" r:id="rId107"/>
    <p:sldId id="370" r:id="rId108"/>
    <p:sldId id="375" r:id="rId109"/>
    <p:sldId id="372" r:id="rId110"/>
    <p:sldId id="376" r:id="rId111"/>
    <p:sldId id="378" r:id="rId112"/>
    <p:sldId id="379" r:id="rId113"/>
    <p:sldId id="380" r:id="rId114"/>
    <p:sldId id="373" r:id="rId115"/>
    <p:sldId id="381" r:id="rId116"/>
    <p:sldId id="382" r:id="rId117"/>
    <p:sldId id="383" r:id="rId118"/>
    <p:sldId id="384" r:id="rId119"/>
    <p:sldId id="386" r:id="rId120"/>
    <p:sldId id="387" r:id="rId121"/>
    <p:sldId id="385" r:id="rId122"/>
    <p:sldId id="389" r:id="rId123"/>
    <p:sldId id="390" r:id="rId124"/>
    <p:sldId id="391" r:id="rId125"/>
    <p:sldId id="392" r:id="rId126"/>
    <p:sldId id="393" r:id="rId127"/>
    <p:sldId id="396" r:id="rId128"/>
    <p:sldId id="395" r:id="rId129"/>
    <p:sldId id="397" r:id="rId130"/>
    <p:sldId id="399" r:id="rId131"/>
    <p:sldId id="402" r:id="rId132"/>
    <p:sldId id="403" r:id="rId133"/>
    <p:sldId id="404" r:id="rId134"/>
    <p:sldId id="405" r:id="rId135"/>
    <p:sldId id="406" r:id="rId136"/>
    <p:sldId id="407" r:id="rId137"/>
    <p:sldId id="408" r:id="rId138"/>
    <p:sldId id="409" r:id="rId139"/>
    <p:sldId id="412" r:id="rId140"/>
    <p:sldId id="414" r:id="rId141"/>
    <p:sldId id="415" r:id="rId142"/>
    <p:sldId id="416" r:id="rId143"/>
    <p:sldId id="413" r:id="rId144"/>
    <p:sldId id="419" r:id="rId145"/>
    <p:sldId id="418" r:id="rId146"/>
    <p:sldId id="422" r:id="rId147"/>
    <p:sldId id="423" r:id="rId148"/>
    <p:sldId id="425" r:id="rId149"/>
    <p:sldId id="421" r:id="rId150"/>
    <p:sldId id="426" r:id="rId151"/>
    <p:sldId id="427" r:id="rId152"/>
    <p:sldId id="428" r:id="rId153"/>
    <p:sldId id="429" r:id="rId154"/>
    <p:sldId id="430" r:id="rId155"/>
    <p:sldId id="431" r:id="rId156"/>
    <p:sldId id="436" r:id="rId157"/>
    <p:sldId id="432" r:id="rId158"/>
    <p:sldId id="433" r:id="rId159"/>
    <p:sldId id="437" r:id="rId160"/>
    <p:sldId id="438" r:id="rId161"/>
    <p:sldId id="434" r:id="rId162"/>
    <p:sldId id="435" r:id="rId163"/>
    <p:sldId id="424" r:id="rId164"/>
    <p:sldId id="439" r:id="rId165"/>
    <p:sldId id="443" r:id="rId166"/>
    <p:sldId id="440" r:id="rId167"/>
    <p:sldId id="441" r:id="rId168"/>
    <p:sldId id="445" r:id="rId169"/>
    <p:sldId id="444" r:id="rId170"/>
    <p:sldId id="446" r:id="rId171"/>
    <p:sldId id="447" r:id="rId172"/>
    <p:sldId id="450" r:id="rId173"/>
    <p:sldId id="448" r:id="rId174"/>
    <p:sldId id="449" r:id="rId175"/>
    <p:sldId id="442" r:id="rId176"/>
    <p:sldId id="456" r:id="rId177"/>
    <p:sldId id="455" r:id="rId178"/>
    <p:sldId id="457" r:id="rId179"/>
    <p:sldId id="458" r:id="rId180"/>
    <p:sldId id="459" r:id="rId181"/>
    <p:sldId id="451" r:id="rId182"/>
    <p:sldId id="452" r:id="rId183"/>
    <p:sldId id="460" r:id="rId184"/>
    <p:sldId id="461" r:id="rId185"/>
    <p:sldId id="462" r:id="rId186"/>
    <p:sldId id="463" r:id="rId187"/>
    <p:sldId id="464" r:id="rId188"/>
    <p:sldId id="465" r:id="rId189"/>
    <p:sldId id="466" r:id="rId190"/>
    <p:sldId id="467" r:id="rId191"/>
    <p:sldId id="468" r:id="rId192"/>
    <p:sldId id="469" r:id="rId193"/>
    <p:sldId id="470" r:id="rId194"/>
    <p:sldId id="471" r:id="rId195"/>
    <p:sldId id="472" r:id="rId196"/>
    <p:sldId id="473" r:id="rId197"/>
    <p:sldId id="474" r:id="rId198"/>
    <p:sldId id="475" r:id="rId199"/>
    <p:sldId id="476" r:id="rId200"/>
    <p:sldId id="485" r:id="rId201"/>
    <p:sldId id="477" r:id="rId202"/>
    <p:sldId id="478" r:id="rId203"/>
    <p:sldId id="481" r:id="rId204"/>
    <p:sldId id="482" r:id="rId205"/>
    <p:sldId id="483" r:id="rId206"/>
    <p:sldId id="484" r:id="rId207"/>
    <p:sldId id="479" r:id="rId208"/>
    <p:sldId id="495" r:id="rId209"/>
    <p:sldId id="486" r:id="rId210"/>
    <p:sldId id="491" r:id="rId211"/>
    <p:sldId id="492" r:id="rId212"/>
    <p:sldId id="487" r:id="rId213"/>
    <p:sldId id="493" r:id="rId214"/>
    <p:sldId id="494" r:id="rId215"/>
    <p:sldId id="480" r:id="rId216"/>
    <p:sldId id="506" r:id="rId217"/>
    <p:sldId id="496" r:id="rId218"/>
    <p:sldId id="508" r:id="rId219"/>
    <p:sldId id="497" r:id="rId220"/>
    <p:sldId id="499" r:id="rId221"/>
    <p:sldId id="502" r:id="rId222"/>
    <p:sldId id="503" r:id="rId223"/>
    <p:sldId id="507" r:id="rId224"/>
    <p:sldId id="504" r:id="rId225"/>
    <p:sldId id="509" r:id="rId226"/>
    <p:sldId id="510" r:id="rId227"/>
    <p:sldId id="511" r:id="rId228"/>
    <p:sldId id="512" r:id="rId229"/>
    <p:sldId id="513" r:id="rId230"/>
    <p:sldId id="514" r:id="rId231"/>
    <p:sldId id="515" r:id="rId232"/>
    <p:sldId id="518" r:id="rId233"/>
    <p:sldId id="516" r:id="rId234"/>
    <p:sldId id="517" r:id="rId235"/>
    <p:sldId id="521" r:id="rId236"/>
    <p:sldId id="522" r:id="rId237"/>
    <p:sldId id="523" r:id="rId238"/>
    <p:sldId id="519" r:id="rId239"/>
    <p:sldId id="520" r:id="rId240"/>
    <p:sldId id="525" r:id="rId241"/>
    <p:sldId id="526" r:id="rId242"/>
    <p:sldId id="524" r:id="rId243"/>
    <p:sldId id="533" r:id="rId244"/>
    <p:sldId id="530" r:id="rId245"/>
    <p:sldId id="529" r:id="rId246"/>
    <p:sldId id="539" r:id="rId247"/>
    <p:sldId id="531" r:id="rId248"/>
    <p:sldId id="535" r:id="rId249"/>
    <p:sldId id="536" r:id="rId250"/>
    <p:sldId id="538" r:id="rId251"/>
    <p:sldId id="542" r:id="rId252"/>
    <p:sldId id="541" r:id="rId253"/>
    <p:sldId id="540" r:id="rId254"/>
    <p:sldId id="544" r:id="rId255"/>
    <p:sldId id="543" r:id="rId256"/>
    <p:sldId id="545" r:id="rId257"/>
  </p:sldIdLst>
  <p:sldSz cx="9144000" cy="6858000" type="letter"/>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F0D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5833" autoAdjust="0"/>
  </p:normalViewPr>
  <p:slideViewPr>
    <p:cSldViewPr snapToObjects="1">
      <p:cViewPr varScale="1">
        <p:scale>
          <a:sx n="80" d="100"/>
          <a:sy n="80" d="100"/>
        </p:scale>
        <p:origin x="864" y="48"/>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247" Type="http://schemas.openxmlformats.org/officeDocument/2006/relationships/slide" Target="slides/slide246.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slide" Target="slides/slide236.xml"/><Relationship Id="rId258" Type="http://schemas.openxmlformats.org/officeDocument/2006/relationships/notesMaster" Target="notesMasters/notesMaster1.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slide" Target="slides/slide247.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59" Type="http://schemas.openxmlformats.org/officeDocument/2006/relationships/presProps" Target="presProps.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viewProps" Target="viewProps.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slide" Target="slides/slide249.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261" Type="http://schemas.openxmlformats.org/officeDocument/2006/relationships/theme" Target="theme/theme1.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tableStyles" Target="tableStyles.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A0D2B50-58DB-4347-9BD5-19448862DE00}" type="datetimeFigureOut">
              <a:rPr lang="en-US" smtClean="0"/>
              <a:t>1/22/2021</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9DDBA6B-0B97-824D-9772-5AB90EC12609}" type="slidenum">
              <a:rPr lang="en-US" smtClean="0"/>
              <a:t>‹#›</a:t>
            </a:fld>
            <a:endParaRPr lang="en-US"/>
          </a:p>
        </p:txBody>
      </p:sp>
    </p:spTree>
    <p:extLst>
      <p:ext uri="{BB962C8B-B14F-4D97-AF65-F5344CB8AC3E}">
        <p14:creationId xmlns:p14="http://schemas.microsoft.com/office/powerpoint/2010/main" val="41704524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9DDBA6B-0B97-824D-9772-5AB90EC12609}" type="slidenum">
              <a:rPr lang="en-US" smtClean="0"/>
              <a:t>14</a:t>
            </a:fld>
            <a:endParaRPr lang="en-US"/>
          </a:p>
        </p:txBody>
      </p:sp>
    </p:spTree>
    <p:extLst>
      <p:ext uri="{BB962C8B-B14F-4D97-AF65-F5344CB8AC3E}">
        <p14:creationId xmlns:p14="http://schemas.microsoft.com/office/powerpoint/2010/main" val="16847793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1A040A8-8D86-4BD5-AE19-1C88E1A75255}" type="datetime1">
              <a:rPr lang="en-US" smtClean="0"/>
              <a:t>1/22/2021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9EB0BAA-089B-F446-9CF3-DE954596BEEC}" type="slidenum">
              <a:rPr lang="en-US" smtClean="0"/>
              <a:t>‹#›</a:t>
            </a:fld>
            <a:endParaRPr lang="en-US"/>
          </a:p>
        </p:txBody>
      </p:sp>
    </p:spTree>
    <p:extLst>
      <p:ext uri="{BB962C8B-B14F-4D97-AF65-F5344CB8AC3E}">
        <p14:creationId xmlns:p14="http://schemas.microsoft.com/office/powerpoint/2010/main" val="27687630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56CD01E-BB33-4032-A751-ADBCFA6477B9}" type="datetime1">
              <a:rPr lang="en-US" smtClean="0"/>
              <a:t>1/22/2021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9EB0BAA-089B-F446-9CF3-DE954596BEEC}" type="slidenum">
              <a:rPr lang="en-US" smtClean="0"/>
              <a:t>‹#›</a:t>
            </a:fld>
            <a:endParaRPr lang="en-US"/>
          </a:p>
        </p:txBody>
      </p:sp>
    </p:spTree>
    <p:extLst>
      <p:ext uri="{BB962C8B-B14F-4D97-AF65-F5344CB8AC3E}">
        <p14:creationId xmlns:p14="http://schemas.microsoft.com/office/powerpoint/2010/main" val="16993833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C653C95-3E99-472E-9E0E-AADC0CD784DD}" type="datetime1">
              <a:rPr lang="en-US" smtClean="0"/>
              <a:t>1/22/2021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9EB0BAA-089B-F446-9CF3-DE954596BEEC}" type="slidenum">
              <a:rPr lang="en-US" smtClean="0"/>
              <a:t>‹#›</a:t>
            </a:fld>
            <a:endParaRPr lang="en-US"/>
          </a:p>
        </p:txBody>
      </p:sp>
    </p:spTree>
    <p:extLst>
      <p:ext uri="{BB962C8B-B14F-4D97-AF65-F5344CB8AC3E}">
        <p14:creationId xmlns:p14="http://schemas.microsoft.com/office/powerpoint/2010/main" val="17673200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01B46D9-D0EF-4521-9090-78382F965F58}" type="datetime1">
              <a:rPr lang="en-US" smtClean="0"/>
              <a:t>1/22/2021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9EB0BAA-089B-F446-9CF3-DE954596BEEC}" type="slidenum">
              <a:rPr lang="en-US" smtClean="0"/>
              <a:t>‹#›</a:t>
            </a:fld>
            <a:endParaRPr lang="en-US"/>
          </a:p>
        </p:txBody>
      </p:sp>
    </p:spTree>
    <p:extLst>
      <p:ext uri="{BB962C8B-B14F-4D97-AF65-F5344CB8AC3E}">
        <p14:creationId xmlns:p14="http://schemas.microsoft.com/office/powerpoint/2010/main" val="40613611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BAEFB89-8513-4D30-B936-1A2DA28E21AE}" type="datetime1">
              <a:rPr lang="en-US" smtClean="0"/>
              <a:t>1/22/2021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9EB0BAA-089B-F446-9CF3-DE954596BEEC}" type="slidenum">
              <a:rPr lang="en-US" smtClean="0"/>
              <a:t>‹#›</a:t>
            </a:fld>
            <a:endParaRPr lang="en-US"/>
          </a:p>
        </p:txBody>
      </p:sp>
    </p:spTree>
    <p:extLst>
      <p:ext uri="{BB962C8B-B14F-4D97-AF65-F5344CB8AC3E}">
        <p14:creationId xmlns:p14="http://schemas.microsoft.com/office/powerpoint/2010/main" val="8892516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502FA82-1F42-43C9-BEB4-8BC8DB6B0A18}" type="datetime1">
              <a:rPr lang="en-US" smtClean="0"/>
              <a:t>1/22/2021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9EB0BAA-089B-F446-9CF3-DE954596BEEC}" type="slidenum">
              <a:rPr lang="en-US" smtClean="0"/>
              <a:t>‹#›</a:t>
            </a:fld>
            <a:endParaRPr lang="en-US"/>
          </a:p>
        </p:txBody>
      </p:sp>
    </p:spTree>
    <p:extLst>
      <p:ext uri="{BB962C8B-B14F-4D97-AF65-F5344CB8AC3E}">
        <p14:creationId xmlns:p14="http://schemas.microsoft.com/office/powerpoint/2010/main" val="20806770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850C125-FA97-46AB-9771-9DE224B37979}" type="datetime1">
              <a:rPr lang="en-US" smtClean="0"/>
              <a:t>1/22/2021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9EB0BAA-089B-F446-9CF3-DE954596BEEC}" type="slidenum">
              <a:rPr lang="en-US" smtClean="0"/>
              <a:t>‹#›</a:t>
            </a:fld>
            <a:endParaRPr lang="en-US"/>
          </a:p>
        </p:txBody>
      </p:sp>
    </p:spTree>
    <p:extLst>
      <p:ext uri="{BB962C8B-B14F-4D97-AF65-F5344CB8AC3E}">
        <p14:creationId xmlns:p14="http://schemas.microsoft.com/office/powerpoint/2010/main" val="34191147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0BD1BDF-6168-44DA-868E-BA0D9D21A72D}" type="datetime1">
              <a:rPr lang="en-US" smtClean="0"/>
              <a:t>1/22/2021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9EB0BAA-089B-F446-9CF3-DE954596BEEC}" type="slidenum">
              <a:rPr lang="en-US" smtClean="0"/>
              <a:t>‹#›</a:t>
            </a:fld>
            <a:endParaRPr lang="en-US"/>
          </a:p>
        </p:txBody>
      </p:sp>
    </p:spTree>
    <p:extLst>
      <p:ext uri="{BB962C8B-B14F-4D97-AF65-F5344CB8AC3E}">
        <p14:creationId xmlns:p14="http://schemas.microsoft.com/office/powerpoint/2010/main" val="41862551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E75CACD-7BD5-4741-B697-757D0AFF136B}" type="datetime1">
              <a:rPr lang="en-US" smtClean="0"/>
              <a:t>1/22/2021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9EB0BAA-089B-F446-9CF3-DE954596BEEC}" type="slidenum">
              <a:rPr lang="en-US" smtClean="0"/>
              <a:t>‹#›</a:t>
            </a:fld>
            <a:endParaRPr lang="en-US"/>
          </a:p>
        </p:txBody>
      </p:sp>
    </p:spTree>
    <p:extLst>
      <p:ext uri="{BB962C8B-B14F-4D97-AF65-F5344CB8AC3E}">
        <p14:creationId xmlns:p14="http://schemas.microsoft.com/office/powerpoint/2010/main" val="24605356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D1171F8-6E51-4FED-9AD1-5DEC3A72FD70}" type="datetime1">
              <a:rPr lang="en-US" smtClean="0"/>
              <a:t>1/22/2021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9EB0BAA-089B-F446-9CF3-DE954596BEEC}" type="slidenum">
              <a:rPr lang="en-US" smtClean="0"/>
              <a:t>‹#›</a:t>
            </a:fld>
            <a:endParaRPr lang="en-US"/>
          </a:p>
        </p:txBody>
      </p:sp>
    </p:spTree>
    <p:extLst>
      <p:ext uri="{BB962C8B-B14F-4D97-AF65-F5344CB8AC3E}">
        <p14:creationId xmlns:p14="http://schemas.microsoft.com/office/powerpoint/2010/main" val="14370814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071CC6C-61D3-4FCD-99C7-D409003F1A04}" type="datetime1">
              <a:rPr lang="en-US" smtClean="0"/>
              <a:t>1/22/2021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9EB0BAA-089B-F446-9CF3-DE954596BEEC}" type="slidenum">
              <a:rPr lang="en-US" smtClean="0"/>
              <a:t>‹#›</a:t>
            </a:fld>
            <a:endParaRPr lang="en-US"/>
          </a:p>
        </p:txBody>
      </p:sp>
    </p:spTree>
    <p:extLst>
      <p:ext uri="{BB962C8B-B14F-4D97-AF65-F5344CB8AC3E}">
        <p14:creationId xmlns:p14="http://schemas.microsoft.com/office/powerpoint/2010/main" val="25851158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856DA3B-ED68-40F9-AD61-7E9C70A286D7}" type="datetime1">
              <a:rPr lang="en-US" smtClean="0"/>
              <a:t>1/22/2021</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9EB0BAA-089B-F446-9CF3-DE954596BEEC}" type="slidenum">
              <a:rPr lang="en-US" smtClean="0"/>
              <a:t>‹#›</a:t>
            </a:fld>
            <a:endParaRPr lang="en-US"/>
          </a:p>
        </p:txBody>
      </p:sp>
    </p:spTree>
    <p:extLst>
      <p:ext uri="{BB962C8B-B14F-4D97-AF65-F5344CB8AC3E}">
        <p14:creationId xmlns:p14="http://schemas.microsoft.com/office/powerpoint/2010/main" val="107604833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 Id="rId5" Type="http://schemas.openxmlformats.org/officeDocument/2006/relationships/image" Target="../media/image5.jpeg"/><Relationship Id="rId4" Type="http://schemas.openxmlformats.org/officeDocument/2006/relationships/image" Target="../media/image4.jpeg"/></Relationships>
</file>

<file path=ppt/slides/_rels/slide130.xml.rels><?xml version="1.0" encoding="UTF-8" standalone="yes"?>
<Relationships xmlns="http://schemas.openxmlformats.org/package/2006/relationships"><Relationship Id="rId3" Type="http://schemas.openxmlformats.org/officeDocument/2006/relationships/hyperlink" Target="https://www.internationalgenome.org/data-portal/sample" TargetMode="External"/><Relationship Id="rId2" Type="http://schemas.openxmlformats.org/officeDocument/2006/relationships/hyperlink" Target="https://www.internationalgenome.org/data/" TargetMode="Externa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2.xml.rels><?xml version="1.0" encoding="UTF-8" standalone="yes"?>
<Relationships xmlns="http://schemas.openxmlformats.org/package/2006/relationships"><Relationship Id="rId8" Type="http://schemas.openxmlformats.org/officeDocument/2006/relationships/hyperlink" Target="https://link.springer.com/chapter/10.1007/978-3-319-07212-8_16" TargetMode="External"/><Relationship Id="rId3" Type="http://schemas.openxmlformats.org/officeDocument/2006/relationships/hyperlink" Target="https://scholar.google.com/scholar?as_ylo=2016&amp;hl=en&amp;as_sdt=0,44&amp;sciodt=0,44&amp;cites=6647035964723322392&amp;scipsc=" TargetMode="External"/><Relationship Id="rId7" Type="http://schemas.openxmlformats.org/officeDocument/2006/relationships/hyperlink" Target="https://www.sciencedirect.com/science/article/pii/S1046202315000286" TargetMode="External"/><Relationship Id="rId2" Type="http://schemas.openxmlformats.org/officeDocument/2006/relationships/hyperlink" Target="https://scholar.google.com/scholar?as_ylo=2016&amp;hl=en&amp;as_sdt=0,44&amp;sciodt=0,44&amp;cites=6855083076440370814&amp;scipsc=" TargetMode="External"/><Relationship Id="rId1" Type="http://schemas.openxmlformats.org/officeDocument/2006/relationships/slideLayout" Target="../slideLayouts/slideLayout2.xml"/><Relationship Id="rId6" Type="http://schemas.openxmlformats.org/officeDocument/2006/relationships/hyperlink" Target="https://www.nature.com/articles/nrg3903" TargetMode="External"/><Relationship Id="rId5" Type="http://schemas.openxmlformats.org/officeDocument/2006/relationships/hyperlink" Target="https://scholar.google.com/scholar?as_ylo=2016&amp;hl=en&amp;as_sdt=0,44&amp;sciodt=0,44&amp;cites=16530713367564057811&amp;scipsc=" TargetMode="External"/><Relationship Id="rId4" Type="http://schemas.openxmlformats.org/officeDocument/2006/relationships/hyperlink" Target="https://www.nature.com/articles/ncomms4934?origin=ppub" TargetMode="External"/><Relationship Id="rId9" Type="http://schemas.openxmlformats.org/officeDocument/2006/relationships/hyperlink" Target="https://www.derekaguiar.com/resources/thesis_proposal.pdf" TargetMode="External"/></Relationships>
</file>

<file path=ppt/slides/_rels/slide143.xml.rels><?xml version="1.0" encoding="UTF-8" standalone="yes"?>
<Relationships xmlns="http://schemas.openxmlformats.org/package/2006/relationships"><Relationship Id="rId3" Type="http://schemas.openxmlformats.org/officeDocument/2006/relationships/hyperlink" Target="https://github.com/vibansal/HapCUT2" TargetMode="External"/><Relationship Id="rId2" Type="http://schemas.openxmlformats.org/officeDocument/2006/relationships/hyperlink" Target="https://github.com/secastel/phaser/tree/master/phaser" TargetMode="External"/><Relationship Id="rId1" Type="http://schemas.openxmlformats.org/officeDocument/2006/relationships/slideLayout" Target="../slideLayouts/slideLayout2.xml"/><Relationship Id="rId5" Type="http://schemas.openxmlformats.org/officeDocument/2006/relationships/hyperlink" Target="https://mathgen.stats.ox.ac.uk/genetics_software/shapeit/shapeit.html" TargetMode="External"/><Relationship Id="rId4" Type="http://schemas.openxmlformats.org/officeDocument/2006/relationships/hyperlink" Target="https://gatk.broadinstitute.org/hc/en-us/articles/360035890411-Calling-variants-on-cohorts-of-samples-using-the-HaplotypeCaller-in-GVCF-mode" TargetMode="Externa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5.xml.rels><?xml version="1.0" encoding="UTF-8" standalone="yes"?>
<Relationships xmlns="http://schemas.openxmlformats.org/package/2006/relationships"><Relationship Id="rId2" Type="http://schemas.openxmlformats.org/officeDocument/2006/relationships/hyperlink" Target="https://www.internationalgenome.org/data-portal/sample/NA20847" TargetMode="Externa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hyperlink" Target="https://www.ncbi.nlm.nih.gov/pmc/articles/PMC5558598/" TargetMode="External"/><Relationship Id="rId2" Type="http://schemas.openxmlformats.org/officeDocument/2006/relationships/hyperlink" Target="https://bmcbioinformatics.biomedcentral.com/articles/10.1186/s12859-019-3095-8" TargetMode="External"/><Relationship Id="rId1" Type="http://schemas.openxmlformats.org/officeDocument/2006/relationships/slideLayout" Target="../slideLayouts/slideLayout2.xml"/><Relationship Id="rId4" Type="http://schemas.openxmlformats.org/officeDocument/2006/relationships/hyperlink" Target="https://github.com/jcna99/PEATH#data-sets" TargetMode="Externa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hyperlink" Target="https://www.internationalgenome.org/data-portal/sample/NA18507" TargetMode="External"/><Relationship Id="rId7" Type="http://schemas.openxmlformats.org/officeDocument/2006/relationships/hyperlink" Target="https://www.coriell.org/0/Sections/Search/Sample_Detail.aspx?Ref=NA20431&amp;product=DNA" TargetMode="External"/><Relationship Id="rId2" Type="http://schemas.openxmlformats.org/officeDocument/2006/relationships/hyperlink" Target="https://www.internationalgenome.org/data-portal/sample/NA18506" TargetMode="External"/><Relationship Id="rId1" Type="http://schemas.openxmlformats.org/officeDocument/2006/relationships/slideLayout" Target="../slideLayouts/slideLayout2.xml"/><Relationship Id="rId6" Type="http://schemas.openxmlformats.org/officeDocument/2006/relationships/hyperlink" Target="https://www.internationalgenome.org/data-portal/sample/NA19240" TargetMode="External"/><Relationship Id="rId5" Type="http://schemas.openxmlformats.org/officeDocument/2006/relationships/hyperlink" Target="https://www.internationalgenome.org/data-portal/sample/HG01377" TargetMode="External"/><Relationship Id="rId4" Type="http://schemas.openxmlformats.org/officeDocument/2006/relationships/hyperlink" Target="https://www.internationalgenome.org/data-portal/sample/NA20847"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1.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8.emf"/><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hyperlink" Target="https://www.ncbi.nlm.nih.gov/pubmed/29621242" TargetMode="External"/><Relationship Id="rId2" Type="http://schemas.openxmlformats.org/officeDocument/2006/relationships/hyperlink" Target="https://data-science-sequencing.github.io/Win2018/lectures/lecture10/" TargetMode="Externa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hyperlink" Target="https://pubmed.ncbi.nlm.nih.gov/15814067/" TargetMode="External"/></Relationships>
</file>

<file path=ppt/slides/_rels/slide16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s://www.internationalgenome.org/faq/are-1000-genomes-variant-calls-phased/" TargetMode="External"/><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3" Type="http://schemas.openxmlformats.org/officeDocument/2006/relationships/hyperlink" Target="https://www.internationalgenome.org/data-portal/sample/NA18507" TargetMode="External"/><Relationship Id="rId7" Type="http://schemas.openxmlformats.org/officeDocument/2006/relationships/hyperlink" Target="https://www.coriell.org/0/Sections/Search/Sample_Detail.aspx?Ref=NA20431&amp;product=DNA" TargetMode="External"/><Relationship Id="rId2" Type="http://schemas.openxmlformats.org/officeDocument/2006/relationships/hyperlink" Target="https://www.internationalgenome.org/data-portal/sample/NA18506" TargetMode="External"/><Relationship Id="rId1" Type="http://schemas.openxmlformats.org/officeDocument/2006/relationships/slideLayout" Target="../slideLayouts/slideLayout2.xml"/><Relationship Id="rId6" Type="http://schemas.openxmlformats.org/officeDocument/2006/relationships/hyperlink" Target="https://www.internationalgenome.org/data-portal/sample/NA19240" TargetMode="External"/><Relationship Id="rId5" Type="http://schemas.openxmlformats.org/officeDocument/2006/relationships/hyperlink" Target="https://www.internationalgenome.org/data-portal/sample/HG01377" TargetMode="External"/><Relationship Id="rId4" Type="http://schemas.openxmlformats.org/officeDocument/2006/relationships/hyperlink" Target="https://www.internationalgenome.org/data-portal/sample/NA20847" TargetMode="Externa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3.xml.rels><?xml version="1.0" encoding="UTF-8" standalone="yes"?>
<Relationships xmlns="http://schemas.openxmlformats.org/package/2006/relationships"><Relationship Id="rId2" Type="http://schemas.openxmlformats.org/officeDocument/2006/relationships/hyperlink" Target="https://www.ncbi.nlm.nih.gov/pmc/articles/PMC4496949/" TargetMode="External"/><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www.htslib.org/workflow/#mapping_to_cram" TargetMode="External"/><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hyperlink" Target="https://www.ncbi.nlm.nih.gov/pmc/articles/PMC4530977/" TargetMode="External"/><Relationship Id="rId2" Type="http://schemas.openxmlformats.org/officeDocument/2006/relationships/hyperlink" Target="https://biodatamining.biomedcentral.com/articles/10.1186/s13040-019-0198-8" TargetMode="External"/><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image" Target="../media/image6.tiff"/><Relationship Id="rId1" Type="http://schemas.openxmlformats.org/officeDocument/2006/relationships/slideLayout" Target="../slideLayouts/slideLayout2.xml"/><Relationship Id="rId4" Type="http://schemas.openxmlformats.org/officeDocument/2006/relationships/hyperlink" Target="https://tracs.txstate.edu/portal/site/a477dc99-5b28-48b1-89ea-a0c9644ef4ee/tool/a522e97b-7b91-4477-aa4a-464b90e13e66?panel=Main" TargetMode="Externa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3" Type="http://schemas.openxmlformats.org/officeDocument/2006/relationships/hyperlink" Target="https://github.com/samtools/bcftools/issues/1064" TargetMode="External"/><Relationship Id="rId2" Type="http://schemas.openxmlformats.org/officeDocument/2006/relationships/hyperlink" Target="http://seqanswers.com/forums/showthread.php?t=10181" TargetMode="External"/><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hyperlink" Target="https://www.biostars.org/p/15847/" TargetMode="External"/><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3" Type="http://schemas.openxmlformats.org/officeDocument/2006/relationships/hyperlink" Target="https://whatshap.readthedocs.io/en/latest/guide.html#phasing-pedigrees" TargetMode="External"/><Relationship Id="rId2" Type="http://schemas.openxmlformats.org/officeDocument/2006/relationships/hyperlink" Target="https://github.com/ZhiGroup/HapSeq2/blob/master/HapSeq2-Manual.pdf" TargetMode="Externa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9.xml.rels><?xml version="1.0" encoding="UTF-8" standalone="yes"?>
<Relationships xmlns="http://schemas.openxmlformats.org/package/2006/relationships"><Relationship Id="rId3" Type="http://schemas.openxmlformats.org/officeDocument/2006/relationships/hyperlink" Target="https://ftp-trace.ncbi.nlm.nih.gov/giab/ftp/data/NA12878/analysis/MPG_WhatsHap_phasing_07202017/" TargetMode="External"/><Relationship Id="rId2" Type="http://schemas.openxmlformats.org/officeDocument/2006/relationships/hyperlink" Target="https://www.nature.com/articles/s41467-017-01389-4#Bib1" TargetMode="Externa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hyperlink" Target="https://ftp-trace.ncbi.nlm.nih.gov/giab/ftp/data/NA12878/analysis/MPG_WhatsHap_phasing_07202017/NA12878.whatshap.strandseq-pacbio-phasing.2017-07-19.vcf.gz" TargetMode="Externa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2" Type="http://schemas.openxmlformats.org/officeDocument/2006/relationships/hyperlink" Target="https://www.nature.com/articles/s41467-017-01389-4" TargetMode="External"/><Relationship Id="rId1" Type="http://schemas.openxmlformats.org/officeDocument/2006/relationships/slideLayout" Target="../slideLayouts/slideLayout1.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3" Type="http://schemas.openxmlformats.org/officeDocument/2006/relationships/hyperlink" Target="https://www.internationalgenome.org/data-portal/sample/NA12874" TargetMode="External"/><Relationship Id="rId2" Type="http://schemas.openxmlformats.org/officeDocument/2006/relationships/hyperlink" Target="https://www.internationalgenome.org/data-portal/sample/NA12873" TargetMode="External"/><Relationship Id="rId1" Type="http://schemas.openxmlformats.org/officeDocument/2006/relationships/slideLayout" Target="../slideLayouts/slideLayout2.xml"/><Relationship Id="rId4" Type="http://schemas.openxmlformats.org/officeDocument/2006/relationships/hyperlink" Target="https://www.internationalgenome.org/data-portal/sample/NA12878" TargetMode="Externa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2" Type="http://schemas.openxmlformats.org/officeDocument/2006/relationships/hyperlink" Target="https://explainshell.com/" TargetMode="External"/><Relationship Id="rId1" Type="http://schemas.openxmlformats.org/officeDocument/2006/relationships/slideLayout" Target="../slideLayouts/slideLayout1.xml"/></Relationships>
</file>

<file path=ppt/slides/_rels/slide25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2" Type="http://schemas.openxmlformats.org/officeDocument/2006/relationships/hyperlink" Target="https://www.atlassian.com/git/tutorials/install-git" TargetMode="External"/><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2" Type="http://schemas.openxmlformats.org/officeDocument/2006/relationships/hyperlink" Target="https://whatshap.readthedocs.io/en/latest/guide.html#features-and-limitations" TargetMode="Externa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2" Type="http://schemas.openxmlformats.org/officeDocument/2006/relationships/hyperlink" Target="https://www.biorxiv.org/content/10.1101/085050v2.full.pdf" TargetMode="Externa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5FA141-62F4-EB41-BD44-3BA6447D79FD}"/>
              </a:ext>
            </a:extLst>
          </p:cNvPr>
          <p:cNvSpPr>
            <a:spLocks noGrp="1"/>
          </p:cNvSpPr>
          <p:nvPr>
            <p:ph type="ctrTitle"/>
          </p:nvPr>
        </p:nvSpPr>
        <p:spPr>
          <a:xfrm>
            <a:off x="685800" y="1122363"/>
            <a:ext cx="7772400" cy="3185686"/>
          </a:xfrm>
        </p:spPr>
        <p:txBody>
          <a:bodyPr>
            <a:normAutofit fontScale="90000"/>
          </a:bodyPr>
          <a:lstStyle/>
          <a:p>
            <a:r>
              <a:rPr lang="en-US" dirty="0">
                <a:solidFill>
                  <a:schemeClr val="bg1"/>
                </a:solidFill>
              </a:rPr>
              <a:t>NGS-Happy Project Work Report </a:t>
            </a:r>
            <a:br>
              <a:rPr lang="en-US" dirty="0">
                <a:solidFill>
                  <a:schemeClr val="bg1"/>
                </a:solidFill>
              </a:rPr>
            </a:br>
            <a:br>
              <a:rPr lang="en-US" dirty="0">
                <a:solidFill>
                  <a:schemeClr val="bg1"/>
                </a:solidFill>
              </a:rPr>
            </a:br>
            <a:r>
              <a:rPr lang="en-US" dirty="0">
                <a:solidFill>
                  <a:schemeClr val="bg1"/>
                </a:solidFill>
              </a:rPr>
              <a:t>Start from July 7, 2019 </a:t>
            </a:r>
          </a:p>
        </p:txBody>
      </p:sp>
      <p:sp>
        <p:nvSpPr>
          <p:cNvPr id="3" name="Subtitle 2">
            <a:extLst>
              <a:ext uri="{FF2B5EF4-FFF2-40B4-BE49-F238E27FC236}">
                <a16:creationId xmlns:a16="http://schemas.microsoft.com/office/drawing/2014/main" id="{3CF2B632-24D7-094B-8758-6B876C3F837C}"/>
              </a:ext>
            </a:extLst>
          </p:cNvPr>
          <p:cNvSpPr>
            <a:spLocks noGrp="1"/>
          </p:cNvSpPr>
          <p:nvPr>
            <p:ph type="subTitle" idx="1"/>
          </p:nvPr>
        </p:nvSpPr>
        <p:spPr/>
        <p:txBody>
          <a:bodyPr/>
          <a:lstStyle/>
          <a:p>
            <a:endParaRPr lang="en-US" dirty="0"/>
          </a:p>
          <a:p>
            <a:endParaRPr lang="en-US" dirty="0"/>
          </a:p>
        </p:txBody>
      </p:sp>
      <p:sp>
        <p:nvSpPr>
          <p:cNvPr id="4" name="Slide Number Placeholder 3">
            <a:extLst>
              <a:ext uri="{FF2B5EF4-FFF2-40B4-BE49-F238E27FC236}">
                <a16:creationId xmlns:a16="http://schemas.microsoft.com/office/drawing/2014/main" id="{925A61B1-E1D2-4A22-BD45-346F21DD59BF}"/>
              </a:ext>
            </a:extLst>
          </p:cNvPr>
          <p:cNvSpPr>
            <a:spLocks noGrp="1"/>
          </p:cNvSpPr>
          <p:nvPr>
            <p:ph type="sldNum" sz="quarter" idx="12"/>
          </p:nvPr>
        </p:nvSpPr>
        <p:spPr/>
        <p:txBody>
          <a:bodyPr/>
          <a:lstStyle/>
          <a:p>
            <a:fld id="{79EB0BAA-089B-F446-9CF3-DE954596BEEC}" type="slidenum">
              <a:rPr lang="en-US" smtClean="0"/>
              <a:t>1</a:t>
            </a:fld>
            <a:endParaRPr lang="en-US"/>
          </a:p>
        </p:txBody>
      </p:sp>
    </p:spTree>
    <p:extLst>
      <p:ext uri="{BB962C8B-B14F-4D97-AF65-F5344CB8AC3E}">
        <p14:creationId xmlns:p14="http://schemas.microsoft.com/office/powerpoint/2010/main" val="830834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August 13, 2019 Meeting</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3E629E3-EDF2-4201-AC3E-825F7DCC0885}"/>
              </a:ext>
            </a:extLst>
          </p:cNvPr>
          <p:cNvSpPr>
            <a:spLocks noGrp="1"/>
          </p:cNvSpPr>
          <p:nvPr>
            <p:ph type="sldNum" sz="quarter" idx="12"/>
          </p:nvPr>
        </p:nvSpPr>
        <p:spPr/>
        <p:txBody>
          <a:bodyPr/>
          <a:lstStyle/>
          <a:p>
            <a:fld id="{79EB0BAA-089B-F446-9CF3-DE954596BEEC}" type="slidenum">
              <a:rPr lang="en-US" smtClean="0"/>
              <a:t>10</a:t>
            </a:fld>
            <a:endParaRPr lang="en-US"/>
          </a:p>
        </p:txBody>
      </p:sp>
    </p:spTree>
    <p:extLst>
      <p:ext uri="{BB962C8B-B14F-4D97-AF65-F5344CB8AC3E}">
        <p14:creationId xmlns:p14="http://schemas.microsoft.com/office/powerpoint/2010/main" val="312679420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Mar 6, 2020 Meeting @ 1PM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A8FBF9B9-D5FC-4FF2-8A6E-5A1E7E3A002A}"/>
              </a:ext>
            </a:extLst>
          </p:cNvPr>
          <p:cNvSpPr>
            <a:spLocks noGrp="1"/>
          </p:cNvSpPr>
          <p:nvPr>
            <p:ph type="sldNum" sz="quarter" idx="12"/>
          </p:nvPr>
        </p:nvSpPr>
        <p:spPr/>
        <p:txBody>
          <a:bodyPr/>
          <a:lstStyle/>
          <a:p>
            <a:fld id="{79EB0BAA-089B-F446-9CF3-DE954596BEEC}" type="slidenum">
              <a:rPr lang="en-US" smtClean="0"/>
              <a:t>100</a:t>
            </a:fld>
            <a:endParaRPr lang="en-US"/>
          </a:p>
        </p:txBody>
      </p:sp>
    </p:spTree>
    <p:extLst>
      <p:ext uri="{BB962C8B-B14F-4D97-AF65-F5344CB8AC3E}">
        <p14:creationId xmlns:p14="http://schemas.microsoft.com/office/powerpoint/2010/main" val="45471040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00B050"/>
                </a:solidFill>
              </a:rPr>
              <a:t>1. (1) Paste alleles into a single file for a sample--120 rows 10 columns</a:t>
            </a:r>
          </a:p>
          <a:p>
            <a:pPr marL="0" indent="0">
              <a:buNone/>
            </a:pPr>
            <a:r>
              <a:rPr lang="en-US" sz="2000" dirty="0">
                <a:solidFill>
                  <a:srgbClr val="00B050"/>
                </a:solidFill>
              </a:rPr>
              <a:t>Ex: </a:t>
            </a:r>
            <a:r>
              <a:rPr lang="en-US" sz="2000" dirty="0" err="1">
                <a:solidFill>
                  <a:srgbClr val="00B050"/>
                </a:solidFill>
              </a:rPr>
              <a:t>Chrm</a:t>
            </a:r>
            <a:r>
              <a:rPr lang="en-US" sz="2000" dirty="0">
                <a:solidFill>
                  <a:srgbClr val="00B050"/>
                </a:solidFill>
              </a:rPr>
              <a:t> Pos Ref Alt HA1 </a:t>
            </a:r>
            <a:r>
              <a:rPr lang="en-US" sz="2000" dirty="0" err="1">
                <a:solidFill>
                  <a:srgbClr val="00B050"/>
                </a:solidFill>
              </a:rPr>
              <a:t>HA1</a:t>
            </a:r>
            <a:r>
              <a:rPr lang="en-US" sz="2000" dirty="0">
                <a:solidFill>
                  <a:srgbClr val="00B050"/>
                </a:solidFill>
              </a:rPr>
              <a:t> HA2 </a:t>
            </a:r>
            <a:r>
              <a:rPr lang="en-US" sz="2000" dirty="0" err="1">
                <a:solidFill>
                  <a:srgbClr val="00B050"/>
                </a:solidFill>
              </a:rPr>
              <a:t>HA2</a:t>
            </a:r>
            <a:r>
              <a:rPr lang="en-US" sz="2000" dirty="0">
                <a:solidFill>
                  <a:srgbClr val="00B050"/>
                </a:solidFill>
              </a:rPr>
              <a:t> HA3 </a:t>
            </a:r>
            <a:r>
              <a:rPr lang="en-US" sz="2000" dirty="0" err="1">
                <a:solidFill>
                  <a:srgbClr val="00B050"/>
                </a:solidFill>
              </a:rPr>
              <a:t>HA3</a:t>
            </a:r>
            <a:endParaRPr lang="en-US" sz="2000" dirty="0">
              <a:solidFill>
                <a:srgbClr val="00B050"/>
              </a:solidFill>
            </a:endParaRPr>
          </a:p>
          <a:p>
            <a:pPr marL="0" indent="0">
              <a:buNone/>
            </a:pPr>
            <a:r>
              <a:rPr lang="en-US" sz="2000" dirty="0">
                <a:solidFill>
                  <a:srgbClr val="00B050"/>
                </a:solidFill>
              </a:rPr>
              <a:t>(2) Get pairwise agreement of DBM, HapSeq2, and </a:t>
            </a:r>
            <a:r>
              <a:rPr lang="en-US" sz="2000" dirty="0" err="1">
                <a:solidFill>
                  <a:srgbClr val="00B050"/>
                </a:solidFill>
              </a:rPr>
              <a:t>whatshap</a:t>
            </a:r>
            <a:r>
              <a:rPr lang="en-US" sz="2000" dirty="0">
                <a:solidFill>
                  <a:srgbClr val="00B050"/>
                </a:solidFill>
              </a:rPr>
              <a:t> using Perl script getPoints.pl</a:t>
            </a:r>
          </a:p>
          <a:p>
            <a:pPr marL="0" indent="0">
              <a:buNone/>
            </a:pPr>
            <a:r>
              <a:rPr lang="en-US" sz="2000" dirty="0">
                <a:solidFill>
                  <a:srgbClr val="00B050"/>
                </a:solidFill>
              </a:rPr>
              <a:t>(3) Create charts for pairwise results of DBM-</a:t>
            </a:r>
            <a:r>
              <a:rPr lang="en-US" sz="2000" dirty="0" err="1">
                <a:solidFill>
                  <a:srgbClr val="00B050"/>
                </a:solidFill>
              </a:rPr>
              <a:t>Whatshap</a:t>
            </a:r>
            <a:r>
              <a:rPr lang="en-US" sz="2000" dirty="0">
                <a:solidFill>
                  <a:srgbClr val="00B050"/>
                </a:solidFill>
              </a:rPr>
              <a:t> and </a:t>
            </a:r>
            <a:r>
              <a:rPr lang="en-US" sz="2000" dirty="0" err="1">
                <a:solidFill>
                  <a:srgbClr val="00B050"/>
                </a:solidFill>
              </a:rPr>
              <a:t>HapSeq-Whatshap</a:t>
            </a:r>
            <a:endParaRPr lang="en-US" sz="2000" dirty="0">
              <a:solidFill>
                <a:srgbClr val="00B050"/>
              </a:solidFill>
            </a:endParaRPr>
          </a:p>
          <a:p>
            <a:pPr marL="0" indent="0">
              <a:buNone/>
            </a:pPr>
            <a:r>
              <a:rPr lang="en-US" sz="2000" dirty="0"/>
              <a:t>Packages assemble side by side for manual count</a:t>
            </a:r>
          </a:p>
          <a:p>
            <a:pPr marL="0" indent="0">
              <a:buNone/>
            </a:pPr>
            <a:r>
              <a:rPr lang="en-US" sz="2000" dirty="0"/>
              <a:t>Pairwise charts of genotypes completed for all 3 packages, see slide 103</a:t>
            </a:r>
          </a:p>
          <a:p>
            <a:pPr marL="0" indent="0">
              <a:buNone/>
            </a:pPr>
            <a:endParaRPr lang="en-US" sz="2000" dirty="0"/>
          </a:p>
          <a:p>
            <a:pPr marL="0" indent="0">
              <a:buNone/>
            </a:pPr>
            <a:r>
              <a:rPr lang="en-US" sz="2000" dirty="0"/>
              <a:t>2. (1) Phase DBM using Whatshap dataset </a:t>
            </a:r>
          </a:p>
          <a:p>
            <a:pPr marL="0" indent="0">
              <a:buNone/>
            </a:pPr>
            <a:r>
              <a:rPr lang="en-US" sz="2000" dirty="0"/>
              <a:t>(2) Phase Hapseq2 using Whatshap dataset</a:t>
            </a:r>
          </a:p>
          <a:p>
            <a:pPr marL="0" indent="0">
              <a:buNone/>
            </a:pPr>
            <a:r>
              <a:rPr lang="en-US" sz="2000" dirty="0"/>
              <a:t>I am working with the SNPs used in </a:t>
            </a:r>
            <a:r>
              <a:rPr lang="en-US" sz="2000" dirty="0" err="1"/>
              <a:t>Whathap</a:t>
            </a:r>
            <a:r>
              <a:rPr lang="en-US" sz="2000" dirty="0"/>
              <a:t> to prepare DBMs 2 inputs</a:t>
            </a:r>
          </a:p>
          <a:p>
            <a:pPr marL="0" indent="0">
              <a:buNone/>
            </a:pPr>
            <a:endParaRPr lang="en-US" sz="2000" dirty="0"/>
          </a:p>
        </p:txBody>
      </p:sp>
      <p:sp>
        <p:nvSpPr>
          <p:cNvPr id="2" name="Slide Number Placeholder 1">
            <a:extLst>
              <a:ext uri="{FF2B5EF4-FFF2-40B4-BE49-F238E27FC236}">
                <a16:creationId xmlns:a16="http://schemas.microsoft.com/office/drawing/2014/main" id="{10551EDE-062C-42BC-9C66-38ACC6D9DFE4}"/>
              </a:ext>
            </a:extLst>
          </p:cNvPr>
          <p:cNvSpPr>
            <a:spLocks noGrp="1"/>
          </p:cNvSpPr>
          <p:nvPr>
            <p:ph type="sldNum" sz="quarter" idx="12"/>
          </p:nvPr>
        </p:nvSpPr>
        <p:spPr/>
        <p:txBody>
          <a:bodyPr/>
          <a:lstStyle/>
          <a:p>
            <a:fld id="{79EB0BAA-089B-F446-9CF3-DE954596BEEC}" type="slidenum">
              <a:rPr lang="en-US" smtClean="0"/>
              <a:t>101</a:t>
            </a:fld>
            <a:endParaRPr lang="en-US"/>
          </a:p>
        </p:txBody>
      </p:sp>
    </p:spTree>
    <p:extLst>
      <p:ext uri="{BB962C8B-B14F-4D97-AF65-F5344CB8AC3E}">
        <p14:creationId xmlns:p14="http://schemas.microsoft.com/office/powerpoint/2010/main" val="231815055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fontScale="92500" lnSpcReduction="10000"/>
          </a:bodyPr>
          <a:lstStyle/>
          <a:p>
            <a:pPr marL="0" indent="0">
              <a:buNone/>
            </a:pPr>
            <a:r>
              <a:rPr lang="en-US" sz="2000" dirty="0"/>
              <a:t>/home/s_m774/data/compare/MIHA.2020.2.28/eyeball.3packages</a:t>
            </a:r>
          </a:p>
          <a:p>
            <a:pPr marL="0" indent="0">
              <a:buNone/>
            </a:pPr>
            <a:endParaRPr lang="en-US" sz="2000" dirty="0"/>
          </a:p>
          <a:p>
            <a:pPr marL="0" indent="0">
              <a:buNone/>
            </a:pPr>
            <a:r>
              <a:rPr lang="en-US" sz="2000" dirty="0"/>
              <a:t># 3 packages assembled side by side in order to eyeball</a:t>
            </a:r>
          </a:p>
          <a:p>
            <a:pPr marL="0" indent="0">
              <a:buNone/>
            </a:pPr>
            <a:r>
              <a:rPr lang="en-US" sz="2000" dirty="0"/>
              <a:t>paste chrm.120pos.txt ref.alt.120pos.txt &gt; 4col.txt</a:t>
            </a:r>
          </a:p>
          <a:p>
            <a:pPr marL="0" indent="0">
              <a:buNone/>
            </a:pPr>
            <a:r>
              <a:rPr lang="en-US" sz="2000" dirty="0"/>
              <a:t>paste 4col.txt 826dbmGenotype.txt &gt; 6col.txt</a:t>
            </a:r>
          </a:p>
          <a:p>
            <a:pPr marL="0" indent="0">
              <a:buNone/>
            </a:pPr>
            <a:r>
              <a:rPr lang="en-US" sz="2000" dirty="0"/>
              <a:t>paste 6col.txt 826hapseq2Genotype.txt &gt; 8col.txt</a:t>
            </a:r>
          </a:p>
          <a:p>
            <a:pPr marL="0" indent="0">
              <a:buNone/>
            </a:pPr>
            <a:r>
              <a:rPr lang="en-US" sz="2000" dirty="0"/>
              <a:t>paste 8col.txt allele826.whatshap.txt &gt; dbm.hapseq2.whatshap.826.10col.txt</a:t>
            </a:r>
          </a:p>
          <a:p>
            <a:pPr marL="0" indent="0">
              <a:buNone/>
            </a:pPr>
            <a:endParaRPr lang="en-US" sz="2000" dirty="0"/>
          </a:p>
          <a:p>
            <a:pPr marL="0" indent="0">
              <a:buNone/>
            </a:pPr>
            <a:r>
              <a:rPr lang="en-US" sz="2000" dirty="0"/>
              <a:t>chr10 1183608   C       T       </a:t>
            </a:r>
            <a:r>
              <a:rPr lang="en-US" sz="2000" dirty="0" err="1"/>
              <a:t>T</a:t>
            </a:r>
            <a:r>
              <a:rPr lang="en-US" sz="2000" dirty="0"/>
              <a:t> </a:t>
            </a:r>
            <a:r>
              <a:rPr lang="en-US" sz="2000" dirty="0" err="1"/>
              <a:t>T</a:t>
            </a:r>
            <a:r>
              <a:rPr lang="en-US" sz="2000" dirty="0"/>
              <a:t>     </a:t>
            </a:r>
            <a:r>
              <a:rPr lang="en-US" sz="2000" dirty="0" err="1"/>
              <a:t>T</a:t>
            </a:r>
            <a:r>
              <a:rPr lang="en-US" sz="2000" dirty="0"/>
              <a:t> C     - -</a:t>
            </a:r>
          </a:p>
          <a:p>
            <a:pPr marL="0" indent="0">
              <a:buNone/>
            </a:pPr>
            <a:r>
              <a:rPr lang="en-US" sz="2000" dirty="0"/>
              <a:t>chr10 1185028   C       T       </a:t>
            </a:r>
            <a:r>
              <a:rPr lang="en-US" sz="2000" dirty="0" err="1"/>
              <a:t>T</a:t>
            </a:r>
            <a:r>
              <a:rPr lang="en-US" sz="2000" dirty="0"/>
              <a:t> C     T C     </a:t>
            </a:r>
            <a:r>
              <a:rPr lang="en-US" sz="2000" dirty="0" err="1"/>
              <a:t>C</a:t>
            </a:r>
            <a:r>
              <a:rPr lang="en-US" sz="2000" dirty="0"/>
              <a:t> T</a:t>
            </a:r>
          </a:p>
          <a:p>
            <a:pPr marL="0" indent="0">
              <a:buNone/>
            </a:pPr>
            <a:r>
              <a:rPr lang="en-US" sz="2000" dirty="0"/>
              <a:t>chr10 1199953   A       T       </a:t>
            </a:r>
            <a:r>
              <a:rPr lang="en-US" sz="2000" dirty="0" err="1"/>
              <a:t>T</a:t>
            </a:r>
            <a:r>
              <a:rPr lang="en-US" sz="2000" dirty="0"/>
              <a:t> A     T </a:t>
            </a:r>
            <a:r>
              <a:rPr lang="en-US" sz="2000" dirty="0" err="1"/>
              <a:t>T</a:t>
            </a:r>
            <a:r>
              <a:rPr lang="en-US" sz="2000" dirty="0"/>
              <a:t>     </a:t>
            </a:r>
            <a:r>
              <a:rPr lang="en-US" sz="2000" dirty="0" err="1"/>
              <a:t>T</a:t>
            </a:r>
            <a:r>
              <a:rPr lang="en-US" sz="2000" dirty="0"/>
              <a:t> </a:t>
            </a:r>
            <a:r>
              <a:rPr lang="en-US" sz="2000" dirty="0" err="1"/>
              <a:t>T</a:t>
            </a:r>
            <a:endParaRPr lang="en-US" sz="2000" dirty="0"/>
          </a:p>
          <a:p>
            <a:pPr marL="0" indent="0">
              <a:buNone/>
            </a:pPr>
            <a:r>
              <a:rPr lang="en-US" sz="2000" dirty="0"/>
              <a:t>chr10 1233561   T       G       T G     </a:t>
            </a:r>
            <a:r>
              <a:rPr lang="en-US" sz="2000" dirty="0" err="1"/>
              <a:t>G</a:t>
            </a:r>
            <a:r>
              <a:rPr lang="en-US" sz="2000" dirty="0"/>
              <a:t> </a:t>
            </a:r>
            <a:r>
              <a:rPr lang="en-US" sz="2000" dirty="0" err="1"/>
              <a:t>G</a:t>
            </a:r>
            <a:r>
              <a:rPr lang="en-US" sz="2000" dirty="0"/>
              <a:t>     </a:t>
            </a:r>
            <a:r>
              <a:rPr lang="en-US" sz="2000" dirty="0" err="1"/>
              <a:t>G</a:t>
            </a:r>
            <a:r>
              <a:rPr lang="en-US" sz="2000" dirty="0"/>
              <a:t> </a:t>
            </a:r>
            <a:r>
              <a:rPr lang="en-US" sz="2000" dirty="0" err="1"/>
              <a:t>G</a:t>
            </a:r>
            <a:endParaRPr lang="en-US" sz="2000" dirty="0"/>
          </a:p>
          <a:p>
            <a:pPr marL="0" indent="0">
              <a:buNone/>
            </a:pPr>
            <a:r>
              <a:rPr lang="en-US" sz="2000" dirty="0"/>
              <a:t>chr10 1737155   G       A       G A     G A     G A</a:t>
            </a:r>
          </a:p>
          <a:p>
            <a:pPr marL="0" indent="0">
              <a:buNone/>
            </a:pPr>
            <a:r>
              <a:rPr lang="en-US" sz="2000" dirty="0"/>
              <a:t>chr10 3010999   A       C       </a:t>
            </a:r>
            <a:r>
              <a:rPr lang="en-US" sz="2000" dirty="0" err="1"/>
              <a:t>C</a:t>
            </a:r>
            <a:r>
              <a:rPr lang="en-US" sz="2000" dirty="0"/>
              <a:t> A     C </a:t>
            </a:r>
            <a:r>
              <a:rPr lang="en-US" sz="2000" dirty="0" err="1"/>
              <a:t>C</a:t>
            </a:r>
            <a:r>
              <a:rPr lang="en-US" sz="2000" dirty="0"/>
              <a:t>     </a:t>
            </a:r>
            <a:r>
              <a:rPr lang="en-US" sz="2000" dirty="0" err="1"/>
              <a:t>C</a:t>
            </a:r>
            <a:r>
              <a:rPr lang="en-US" sz="2000" dirty="0"/>
              <a:t> </a:t>
            </a:r>
            <a:r>
              <a:rPr lang="en-US" sz="2000" dirty="0" err="1"/>
              <a:t>C</a:t>
            </a:r>
            <a:endParaRPr lang="en-US" sz="2000" dirty="0"/>
          </a:p>
          <a:p>
            <a:pPr marL="0" indent="0">
              <a:buNone/>
            </a:pPr>
            <a:r>
              <a:rPr lang="en-US" sz="2000" dirty="0"/>
              <a:t>chr10 3011174   C       A       </a:t>
            </a:r>
            <a:r>
              <a:rPr lang="en-US" sz="2000" dirty="0" err="1"/>
              <a:t>A</a:t>
            </a:r>
            <a:r>
              <a:rPr lang="en-US" sz="2000" dirty="0"/>
              <a:t> </a:t>
            </a:r>
            <a:r>
              <a:rPr lang="en-US" sz="2000" dirty="0" err="1"/>
              <a:t>A</a:t>
            </a:r>
            <a:r>
              <a:rPr lang="en-US" sz="2000" dirty="0"/>
              <a:t>     </a:t>
            </a:r>
            <a:r>
              <a:rPr lang="en-US" sz="2000" dirty="0" err="1"/>
              <a:t>A</a:t>
            </a:r>
            <a:r>
              <a:rPr lang="en-US" sz="2000" dirty="0"/>
              <a:t> </a:t>
            </a:r>
            <a:r>
              <a:rPr lang="en-US" sz="2000" dirty="0" err="1"/>
              <a:t>A</a:t>
            </a:r>
            <a:r>
              <a:rPr lang="en-US" sz="2000" dirty="0"/>
              <a:t>     </a:t>
            </a:r>
            <a:r>
              <a:rPr lang="en-US" sz="2000" dirty="0" err="1"/>
              <a:t>A</a:t>
            </a:r>
            <a:r>
              <a:rPr lang="en-US" sz="2000" dirty="0"/>
              <a:t> </a:t>
            </a:r>
            <a:r>
              <a:rPr lang="en-US" sz="2000" dirty="0" err="1"/>
              <a:t>A</a:t>
            </a:r>
            <a:endParaRPr lang="en-US" sz="2000" dirty="0"/>
          </a:p>
          <a:p>
            <a:pPr marL="0" indent="0">
              <a:buNone/>
            </a:pPr>
            <a:r>
              <a:rPr lang="en-US" sz="2000" dirty="0"/>
              <a:t>chr10 5073699   G       T       </a:t>
            </a:r>
            <a:r>
              <a:rPr lang="en-US" sz="2000" dirty="0" err="1"/>
              <a:t>T</a:t>
            </a:r>
            <a:r>
              <a:rPr lang="en-US" sz="2000" dirty="0"/>
              <a:t> G     T </a:t>
            </a:r>
            <a:r>
              <a:rPr lang="en-US" sz="2000" dirty="0" err="1"/>
              <a:t>T</a:t>
            </a:r>
            <a:r>
              <a:rPr lang="en-US" sz="2000" dirty="0"/>
              <a:t>     </a:t>
            </a:r>
            <a:r>
              <a:rPr lang="en-US" sz="2000" dirty="0" err="1"/>
              <a:t>T</a:t>
            </a:r>
            <a:r>
              <a:rPr lang="en-US" sz="2000" dirty="0"/>
              <a:t> </a:t>
            </a:r>
            <a:r>
              <a:rPr lang="en-US" sz="2000" dirty="0" err="1"/>
              <a:t>T</a:t>
            </a:r>
            <a:endParaRPr lang="en-US" sz="2000" dirty="0"/>
          </a:p>
          <a:p>
            <a:pPr marL="0" indent="0">
              <a:buNone/>
            </a:pPr>
            <a:r>
              <a:rPr lang="en-US" sz="2000" dirty="0"/>
              <a:t>chr10 5073715   T       G       </a:t>
            </a:r>
            <a:r>
              <a:rPr lang="en-US" sz="2000" dirty="0" err="1"/>
              <a:t>G</a:t>
            </a:r>
            <a:r>
              <a:rPr lang="en-US" sz="2000" dirty="0"/>
              <a:t> T     G </a:t>
            </a:r>
            <a:r>
              <a:rPr lang="en-US" sz="2000" dirty="0" err="1"/>
              <a:t>G</a:t>
            </a:r>
            <a:r>
              <a:rPr lang="en-US" sz="2000" dirty="0"/>
              <a:t>     </a:t>
            </a:r>
            <a:r>
              <a:rPr lang="en-US" sz="2000" dirty="0" err="1"/>
              <a:t>G</a:t>
            </a:r>
            <a:r>
              <a:rPr lang="en-US" sz="2000" dirty="0"/>
              <a:t> </a:t>
            </a:r>
            <a:r>
              <a:rPr lang="en-US" sz="2000" dirty="0" err="1"/>
              <a:t>G</a:t>
            </a:r>
            <a:endParaRPr lang="en-US" sz="2000" dirty="0"/>
          </a:p>
        </p:txBody>
      </p:sp>
      <p:sp>
        <p:nvSpPr>
          <p:cNvPr id="2" name="Slide Number Placeholder 1">
            <a:extLst>
              <a:ext uri="{FF2B5EF4-FFF2-40B4-BE49-F238E27FC236}">
                <a16:creationId xmlns:a16="http://schemas.microsoft.com/office/drawing/2014/main" id="{475D8584-6183-4558-B9E0-0FD65AB85365}"/>
              </a:ext>
            </a:extLst>
          </p:cNvPr>
          <p:cNvSpPr>
            <a:spLocks noGrp="1"/>
          </p:cNvSpPr>
          <p:nvPr>
            <p:ph type="sldNum" sz="quarter" idx="12"/>
          </p:nvPr>
        </p:nvSpPr>
        <p:spPr/>
        <p:txBody>
          <a:bodyPr/>
          <a:lstStyle/>
          <a:p>
            <a:fld id="{79EB0BAA-089B-F446-9CF3-DE954596BEEC}" type="slidenum">
              <a:rPr lang="en-US" smtClean="0"/>
              <a:t>102</a:t>
            </a:fld>
            <a:endParaRPr lang="en-US"/>
          </a:p>
        </p:txBody>
      </p:sp>
    </p:spTree>
    <p:extLst>
      <p:ext uri="{BB962C8B-B14F-4D97-AF65-F5344CB8AC3E}">
        <p14:creationId xmlns:p14="http://schemas.microsoft.com/office/powerpoint/2010/main" val="45892799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3">
            <a:extLst>
              <a:ext uri="{FF2B5EF4-FFF2-40B4-BE49-F238E27FC236}">
                <a16:creationId xmlns:a16="http://schemas.microsoft.com/office/drawing/2014/main" id="{132F2CA6-07FE-4EEA-AF94-7A09DCC0E655}"/>
              </a:ext>
            </a:extLst>
          </p:cNvPr>
          <p:cNvGraphicFramePr>
            <a:graphicFrameLocks noGrp="1"/>
          </p:cNvGraphicFramePr>
          <p:nvPr>
            <p:ph idx="1"/>
            <p:extLst>
              <p:ext uri="{D42A27DB-BD31-4B8C-83A1-F6EECF244321}">
                <p14:modId xmlns:p14="http://schemas.microsoft.com/office/powerpoint/2010/main" val="1329365809"/>
              </p:ext>
            </p:extLst>
          </p:nvPr>
        </p:nvGraphicFramePr>
        <p:xfrm>
          <a:off x="640682" y="1752600"/>
          <a:ext cx="7886700" cy="1483360"/>
        </p:xfrm>
        <a:graphic>
          <a:graphicData uri="http://schemas.openxmlformats.org/drawingml/2006/table">
            <a:tbl>
              <a:tblPr firstRow="1" bandRow="1">
                <a:tableStyleId>{5C22544A-7EE6-4342-B048-85BDC9FD1C3A}</a:tableStyleId>
              </a:tblPr>
              <a:tblGrid>
                <a:gridCol w="1314450">
                  <a:extLst>
                    <a:ext uri="{9D8B030D-6E8A-4147-A177-3AD203B41FA5}">
                      <a16:colId xmlns:a16="http://schemas.microsoft.com/office/drawing/2014/main" val="2561949726"/>
                    </a:ext>
                  </a:extLst>
                </a:gridCol>
                <a:gridCol w="1314450">
                  <a:extLst>
                    <a:ext uri="{9D8B030D-6E8A-4147-A177-3AD203B41FA5}">
                      <a16:colId xmlns:a16="http://schemas.microsoft.com/office/drawing/2014/main" val="2461927946"/>
                    </a:ext>
                  </a:extLst>
                </a:gridCol>
                <a:gridCol w="1314450">
                  <a:extLst>
                    <a:ext uri="{9D8B030D-6E8A-4147-A177-3AD203B41FA5}">
                      <a16:colId xmlns:a16="http://schemas.microsoft.com/office/drawing/2014/main" val="3929086859"/>
                    </a:ext>
                  </a:extLst>
                </a:gridCol>
                <a:gridCol w="1314450">
                  <a:extLst>
                    <a:ext uri="{9D8B030D-6E8A-4147-A177-3AD203B41FA5}">
                      <a16:colId xmlns:a16="http://schemas.microsoft.com/office/drawing/2014/main" val="2241096614"/>
                    </a:ext>
                  </a:extLst>
                </a:gridCol>
                <a:gridCol w="1314450">
                  <a:extLst>
                    <a:ext uri="{9D8B030D-6E8A-4147-A177-3AD203B41FA5}">
                      <a16:colId xmlns:a16="http://schemas.microsoft.com/office/drawing/2014/main" val="2392230099"/>
                    </a:ext>
                  </a:extLst>
                </a:gridCol>
                <a:gridCol w="1314450">
                  <a:extLst>
                    <a:ext uri="{9D8B030D-6E8A-4147-A177-3AD203B41FA5}">
                      <a16:colId xmlns:a16="http://schemas.microsoft.com/office/drawing/2014/main" val="617271376"/>
                    </a:ext>
                  </a:extLst>
                </a:gridCol>
              </a:tblGrid>
              <a:tr h="370840">
                <a:tc>
                  <a:txBody>
                    <a:bodyPr/>
                    <a:lstStyle/>
                    <a:p>
                      <a:r>
                        <a:rPr lang="en-US" dirty="0"/>
                        <a:t>Agreement</a:t>
                      </a:r>
                    </a:p>
                  </a:txBody>
                  <a:tcPr/>
                </a:tc>
                <a:tc>
                  <a:txBody>
                    <a:bodyPr/>
                    <a:lstStyle/>
                    <a:p>
                      <a:r>
                        <a:rPr lang="en-US" dirty="0"/>
                        <a:t>826</a:t>
                      </a:r>
                    </a:p>
                  </a:txBody>
                  <a:tcPr/>
                </a:tc>
                <a:tc>
                  <a:txBody>
                    <a:bodyPr/>
                    <a:lstStyle/>
                    <a:p>
                      <a:r>
                        <a:rPr lang="en-US" dirty="0"/>
                        <a:t>827</a:t>
                      </a:r>
                    </a:p>
                  </a:txBody>
                  <a:tcPr/>
                </a:tc>
                <a:tc>
                  <a:txBody>
                    <a:bodyPr/>
                    <a:lstStyle/>
                    <a:p>
                      <a:r>
                        <a:rPr lang="en-US" dirty="0"/>
                        <a:t>832</a:t>
                      </a:r>
                    </a:p>
                  </a:txBody>
                  <a:tcPr/>
                </a:tc>
                <a:tc>
                  <a:txBody>
                    <a:bodyPr/>
                    <a:lstStyle/>
                    <a:p>
                      <a:r>
                        <a:rPr lang="en-US" dirty="0"/>
                        <a:t>847</a:t>
                      </a:r>
                    </a:p>
                  </a:txBody>
                  <a:tcPr/>
                </a:tc>
                <a:tc>
                  <a:txBody>
                    <a:bodyPr/>
                    <a:lstStyle/>
                    <a:p>
                      <a:r>
                        <a:rPr lang="en-US" dirty="0"/>
                        <a:t>850</a:t>
                      </a:r>
                    </a:p>
                  </a:txBody>
                  <a:tcPr/>
                </a:tc>
                <a:extLst>
                  <a:ext uri="{0D108BD9-81ED-4DB2-BD59-A6C34878D82A}">
                    <a16:rowId xmlns:a16="http://schemas.microsoft.com/office/drawing/2014/main" val="2939071277"/>
                  </a:ext>
                </a:extLst>
              </a:tr>
              <a:tr h="370840">
                <a:tc>
                  <a:txBody>
                    <a:bodyPr/>
                    <a:lstStyle/>
                    <a:p>
                      <a:r>
                        <a:rPr lang="en-US" dirty="0"/>
                        <a:t>Strict</a:t>
                      </a:r>
                    </a:p>
                  </a:txBody>
                  <a:tcPr/>
                </a:tc>
                <a:tc>
                  <a:txBody>
                    <a:bodyPr/>
                    <a:lstStyle/>
                    <a:p>
                      <a:r>
                        <a:rPr lang="en-US" dirty="0"/>
                        <a:t>36</a:t>
                      </a:r>
                    </a:p>
                  </a:txBody>
                  <a:tcPr/>
                </a:tc>
                <a:tc>
                  <a:txBody>
                    <a:bodyPr/>
                    <a:lstStyle/>
                    <a:p>
                      <a:r>
                        <a:rPr lang="en-US" dirty="0"/>
                        <a:t>37</a:t>
                      </a:r>
                    </a:p>
                  </a:txBody>
                  <a:tcPr/>
                </a:tc>
                <a:tc>
                  <a:txBody>
                    <a:bodyPr/>
                    <a:lstStyle/>
                    <a:p>
                      <a:r>
                        <a:rPr lang="en-US" dirty="0"/>
                        <a:t>43</a:t>
                      </a:r>
                    </a:p>
                  </a:txBody>
                  <a:tcPr/>
                </a:tc>
                <a:tc>
                  <a:txBody>
                    <a:bodyPr/>
                    <a:lstStyle/>
                    <a:p>
                      <a:r>
                        <a:rPr lang="en-US" dirty="0"/>
                        <a:t>35</a:t>
                      </a:r>
                    </a:p>
                  </a:txBody>
                  <a:tcPr/>
                </a:tc>
                <a:tc>
                  <a:txBody>
                    <a:bodyPr/>
                    <a:lstStyle/>
                    <a:p>
                      <a:r>
                        <a:rPr lang="en-US" dirty="0"/>
                        <a:t>47</a:t>
                      </a:r>
                    </a:p>
                  </a:txBody>
                  <a:tcPr/>
                </a:tc>
                <a:extLst>
                  <a:ext uri="{0D108BD9-81ED-4DB2-BD59-A6C34878D82A}">
                    <a16:rowId xmlns:a16="http://schemas.microsoft.com/office/drawing/2014/main" val="1593095287"/>
                  </a:ext>
                </a:extLst>
              </a:tr>
              <a:tr h="370840">
                <a:tc>
                  <a:txBody>
                    <a:bodyPr/>
                    <a:lstStyle/>
                    <a:p>
                      <a:r>
                        <a:rPr lang="en-US" dirty="0"/>
                        <a:t>Non-strict</a:t>
                      </a:r>
                    </a:p>
                  </a:txBody>
                  <a:tcPr/>
                </a:tc>
                <a:tc>
                  <a:txBody>
                    <a:bodyPr/>
                    <a:lstStyle/>
                    <a:p>
                      <a:r>
                        <a:rPr lang="en-US" dirty="0"/>
                        <a:t>64.5</a:t>
                      </a:r>
                    </a:p>
                  </a:txBody>
                  <a:tcPr/>
                </a:tc>
                <a:tc>
                  <a:txBody>
                    <a:bodyPr/>
                    <a:lstStyle/>
                    <a:p>
                      <a:r>
                        <a:rPr lang="en-US" dirty="0"/>
                        <a:t>67.5</a:t>
                      </a:r>
                    </a:p>
                  </a:txBody>
                  <a:tcPr/>
                </a:tc>
                <a:tc>
                  <a:txBody>
                    <a:bodyPr/>
                    <a:lstStyle/>
                    <a:p>
                      <a:r>
                        <a:rPr lang="en-US" dirty="0"/>
                        <a:t>69.5</a:t>
                      </a:r>
                    </a:p>
                  </a:txBody>
                  <a:tcPr/>
                </a:tc>
                <a:tc>
                  <a:txBody>
                    <a:bodyPr/>
                    <a:lstStyle/>
                    <a:p>
                      <a:r>
                        <a:rPr lang="en-US" dirty="0"/>
                        <a:t>62</a:t>
                      </a:r>
                    </a:p>
                  </a:txBody>
                  <a:tcPr/>
                </a:tc>
                <a:tc>
                  <a:txBody>
                    <a:bodyPr/>
                    <a:lstStyle/>
                    <a:p>
                      <a:r>
                        <a:rPr lang="en-US" dirty="0"/>
                        <a:t>70.5</a:t>
                      </a:r>
                    </a:p>
                  </a:txBody>
                  <a:tcPr/>
                </a:tc>
                <a:extLst>
                  <a:ext uri="{0D108BD9-81ED-4DB2-BD59-A6C34878D82A}">
                    <a16:rowId xmlns:a16="http://schemas.microsoft.com/office/drawing/2014/main" val="2680184326"/>
                  </a:ext>
                </a:extLst>
              </a:tr>
              <a:tr h="370840">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2631771280"/>
                  </a:ext>
                </a:extLst>
              </a:tr>
            </a:tbl>
          </a:graphicData>
        </a:graphic>
      </p:graphicFrame>
      <p:sp>
        <p:nvSpPr>
          <p:cNvPr id="6" name="TextBox 5">
            <a:extLst>
              <a:ext uri="{FF2B5EF4-FFF2-40B4-BE49-F238E27FC236}">
                <a16:creationId xmlns:a16="http://schemas.microsoft.com/office/drawing/2014/main" id="{FACA08BE-DF4B-455C-8CC6-452AC463C4E0}"/>
              </a:ext>
            </a:extLst>
          </p:cNvPr>
          <p:cNvSpPr txBox="1"/>
          <p:nvPr/>
        </p:nvSpPr>
        <p:spPr>
          <a:xfrm>
            <a:off x="640682" y="1066800"/>
            <a:ext cx="7886700" cy="584775"/>
          </a:xfrm>
          <a:prstGeom prst="rect">
            <a:avLst/>
          </a:prstGeom>
          <a:noFill/>
        </p:spPr>
        <p:txBody>
          <a:bodyPr wrap="square" rtlCol="0">
            <a:spAutoFit/>
          </a:bodyPr>
          <a:lstStyle/>
          <a:p>
            <a:pPr algn="ctr"/>
            <a:r>
              <a:rPr lang="en-US" sz="3200" dirty="0"/>
              <a:t>DBM and </a:t>
            </a:r>
            <a:r>
              <a:rPr lang="en-US" sz="3200" dirty="0" err="1"/>
              <a:t>WhatsHAP</a:t>
            </a:r>
            <a:r>
              <a:rPr lang="en-US" sz="3200" dirty="0"/>
              <a:t> Pairwise Comparison</a:t>
            </a:r>
          </a:p>
        </p:txBody>
      </p:sp>
      <p:graphicFrame>
        <p:nvGraphicFramePr>
          <p:cNvPr id="32" name="Table 3">
            <a:extLst>
              <a:ext uri="{FF2B5EF4-FFF2-40B4-BE49-F238E27FC236}">
                <a16:creationId xmlns:a16="http://schemas.microsoft.com/office/drawing/2014/main" id="{5800B96F-B2DE-4016-80E2-B48E37D898A7}"/>
              </a:ext>
            </a:extLst>
          </p:cNvPr>
          <p:cNvGraphicFramePr>
            <a:graphicFrameLocks/>
          </p:cNvGraphicFramePr>
          <p:nvPr>
            <p:extLst>
              <p:ext uri="{D42A27DB-BD31-4B8C-83A1-F6EECF244321}">
                <p14:modId xmlns:p14="http://schemas.microsoft.com/office/powerpoint/2010/main" val="431859697"/>
              </p:ext>
            </p:extLst>
          </p:nvPr>
        </p:nvGraphicFramePr>
        <p:xfrm>
          <a:off x="652714" y="4648200"/>
          <a:ext cx="7886700" cy="1483360"/>
        </p:xfrm>
        <a:graphic>
          <a:graphicData uri="http://schemas.openxmlformats.org/drawingml/2006/table">
            <a:tbl>
              <a:tblPr firstRow="1" bandRow="1">
                <a:tableStyleId>{5C22544A-7EE6-4342-B048-85BDC9FD1C3A}</a:tableStyleId>
              </a:tblPr>
              <a:tblGrid>
                <a:gridCol w="1314450">
                  <a:extLst>
                    <a:ext uri="{9D8B030D-6E8A-4147-A177-3AD203B41FA5}">
                      <a16:colId xmlns:a16="http://schemas.microsoft.com/office/drawing/2014/main" val="2561949726"/>
                    </a:ext>
                  </a:extLst>
                </a:gridCol>
                <a:gridCol w="1314450">
                  <a:extLst>
                    <a:ext uri="{9D8B030D-6E8A-4147-A177-3AD203B41FA5}">
                      <a16:colId xmlns:a16="http://schemas.microsoft.com/office/drawing/2014/main" val="2461927946"/>
                    </a:ext>
                  </a:extLst>
                </a:gridCol>
                <a:gridCol w="1314450">
                  <a:extLst>
                    <a:ext uri="{9D8B030D-6E8A-4147-A177-3AD203B41FA5}">
                      <a16:colId xmlns:a16="http://schemas.microsoft.com/office/drawing/2014/main" val="3929086859"/>
                    </a:ext>
                  </a:extLst>
                </a:gridCol>
                <a:gridCol w="1314450">
                  <a:extLst>
                    <a:ext uri="{9D8B030D-6E8A-4147-A177-3AD203B41FA5}">
                      <a16:colId xmlns:a16="http://schemas.microsoft.com/office/drawing/2014/main" val="2241096614"/>
                    </a:ext>
                  </a:extLst>
                </a:gridCol>
                <a:gridCol w="1314450">
                  <a:extLst>
                    <a:ext uri="{9D8B030D-6E8A-4147-A177-3AD203B41FA5}">
                      <a16:colId xmlns:a16="http://schemas.microsoft.com/office/drawing/2014/main" val="2392230099"/>
                    </a:ext>
                  </a:extLst>
                </a:gridCol>
                <a:gridCol w="1314450">
                  <a:extLst>
                    <a:ext uri="{9D8B030D-6E8A-4147-A177-3AD203B41FA5}">
                      <a16:colId xmlns:a16="http://schemas.microsoft.com/office/drawing/2014/main" val="617271376"/>
                    </a:ext>
                  </a:extLst>
                </a:gridCol>
              </a:tblGrid>
              <a:tr h="370840">
                <a:tc>
                  <a:txBody>
                    <a:bodyPr/>
                    <a:lstStyle/>
                    <a:p>
                      <a:r>
                        <a:rPr lang="en-US" dirty="0"/>
                        <a:t>Agreement</a:t>
                      </a:r>
                    </a:p>
                  </a:txBody>
                  <a:tcPr/>
                </a:tc>
                <a:tc>
                  <a:txBody>
                    <a:bodyPr/>
                    <a:lstStyle/>
                    <a:p>
                      <a:r>
                        <a:rPr lang="en-US" dirty="0"/>
                        <a:t>826</a:t>
                      </a:r>
                    </a:p>
                  </a:txBody>
                  <a:tcPr/>
                </a:tc>
                <a:tc>
                  <a:txBody>
                    <a:bodyPr/>
                    <a:lstStyle/>
                    <a:p>
                      <a:r>
                        <a:rPr lang="en-US" dirty="0"/>
                        <a:t>827</a:t>
                      </a:r>
                    </a:p>
                  </a:txBody>
                  <a:tcPr/>
                </a:tc>
                <a:tc>
                  <a:txBody>
                    <a:bodyPr/>
                    <a:lstStyle/>
                    <a:p>
                      <a:r>
                        <a:rPr lang="en-US" dirty="0"/>
                        <a:t>832</a:t>
                      </a:r>
                    </a:p>
                  </a:txBody>
                  <a:tcPr/>
                </a:tc>
                <a:tc>
                  <a:txBody>
                    <a:bodyPr/>
                    <a:lstStyle/>
                    <a:p>
                      <a:r>
                        <a:rPr lang="en-US" dirty="0"/>
                        <a:t>847</a:t>
                      </a:r>
                    </a:p>
                  </a:txBody>
                  <a:tcPr/>
                </a:tc>
                <a:tc>
                  <a:txBody>
                    <a:bodyPr/>
                    <a:lstStyle/>
                    <a:p>
                      <a:r>
                        <a:rPr lang="en-US" dirty="0"/>
                        <a:t>850</a:t>
                      </a:r>
                    </a:p>
                  </a:txBody>
                  <a:tcPr/>
                </a:tc>
                <a:extLst>
                  <a:ext uri="{0D108BD9-81ED-4DB2-BD59-A6C34878D82A}">
                    <a16:rowId xmlns:a16="http://schemas.microsoft.com/office/drawing/2014/main" val="2939071277"/>
                  </a:ext>
                </a:extLst>
              </a:tr>
              <a:tr h="370840">
                <a:tc>
                  <a:txBody>
                    <a:bodyPr/>
                    <a:lstStyle/>
                    <a:p>
                      <a:r>
                        <a:rPr lang="en-US" dirty="0"/>
                        <a:t>Strict</a:t>
                      </a:r>
                    </a:p>
                  </a:txBody>
                  <a:tcPr/>
                </a:tc>
                <a:tc>
                  <a:txBody>
                    <a:bodyPr/>
                    <a:lstStyle/>
                    <a:p>
                      <a:r>
                        <a:rPr lang="en-US" dirty="0"/>
                        <a:t>89</a:t>
                      </a:r>
                    </a:p>
                  </a:txBody>
                  <a:tcPr/>
                </a:tc>
                <a:tc>
                  <a:txBody>
                    <a:bodyPr/>
                    <a:lstStyle/>
                    <a:p>
                      <a:r>
                        <a:rPr lang="en-US" dirty="0"/>
                        <a:t>96</a:t>
                      </a:r>
                    </a:p>
                  </a:txBody>
                  <a:tcPr/>
                </a:tc>
                <a:tc>
                  <a:txBody>
                    <a:bodyPr/>
                    <a:lstStyle/>
                    <a:p>
                      <a:r>
                        <a:rPr lang="en-US" dirty="0"/>
                        <a:t>97</a:t>
                      </a:r>
                    </a:p>
                  </a:txBody>
                  <a:tcPr/>
                </a:tc>
                <a:tc>
                  <a:txBody>
                    <a:bodyPr/>
                    <a:lstStyle/>
                    <a:p>
                      <a:r>
                        <a:rPr lang="en-US" dirty="0"/>
                        <a:t>91</a:t>
                      </a:r>
                    </a:p>
                  </a:txBody>
                  <a:tcPr/>
                </a:tc>
                <a:tc>
                  <a:txBody>
                    <a:bodyPr/>
                    <a:lstStyle/>
                    <a:p>
                      <a:r>
                        <a:rPr lang="en-US" dirty="0"/>
                        <a:t>95</a:t>
                      </a:r>
                    </a:p>
                  </a:txBody>
                  <a:tcPr/>
                </a:tc>
                <a:extLst>
                  <a:ext uri="{0D108BD9-81ED-4DB2-BD59-A6C34878D82A}">
                    <a16:rowId xmlns:a16="http://schemas.microsoft.com/office/drawing/2014/main" val="1593095287"/>
                  </a:ext>
                </a:extLst>
              </a:tr>
              <a:tr h="370840">
                <a:tc>
                  <a:txBody>
                    <a:bodyPr/>
                    <a:lstStyle/>
                    <a:p>
                      <a:r>
                        <a:rPr lang="en-US" dirty="0"/>
                        <a:t>Non-strict</a:t>
                      </a:r>
                    </a:p>
                  </a:txBody>
                  <a:tcPr/>
                </a:tc>
                <a:tc>
                  <a:txBody>
                    <a:bodyPr/>
                    <a:lstStyle/>
                    <a:p>
                      <a:r>
                        <a:rPr lang="en-US" dirty="0"/>
                        <a:t>92</a:t>
                      </a:r>
                    </a:p>
                  </a:txBody>
                  <a:tcPr/>
                </a:tc>
                <a:tc>
                  <a:txBody>
                    <a:bodyPr/>
                    <a:lstStyle/>
                    <a:p>
                      <a:r>
                        <a:rPr lang="en-US" dirty="0"/>
                        <a:t>99.5</a:t>
                      </a:r>
                    </a:p>
                  </a:txBody>
                  <a:tcPr/>
                </a:tc>
                <a:tc>
                  <a:txBody>
                    <a:bodyPr/>
                    <a:lstStyle/>
                    <a:p>
                      <a:r>
                        <a:rPr lang="en-US" dirty="0"/>
                        <a:t>97.5</a:t>
                      </a:r>
                    </a:p>
                  </a:txBody>
                  <a:tcPr/>
                </a:tc>
                <a:tc>
                  <a:txBody>
                    <a:bodyPr/>
                    <a:lstStyle/>
                    <a:p>
                      <a:r>
                        <a:rPr lang="en-US" dirty="0"/>
                        <a:t>93.5</a:t>
                      </a:r>
                    </a:p>
                  </a:txBody>
                  <a:tcPr/>
                </a:tc>
                <a:tc>
                  <a:txBody>
                    <a:bodyPr/>
                    <a:lstStyle/>
                    <a:p>
                      <a:r>
                        <a:rPr lang="en-US"/>
                        <a:t>98</a:t>
                      </a:r>
                    </a:p>
                  </a:txBody>
                  <a:tcPr/>
                </a:tc>
                <a:extLst>
                  <a:ext uri="{0D108BD9-81ED-4DB2-BD59-A6C34878D82A}">
                    <a16:rowId xmlns:a16="http://schemas.microsoft.com/office/drawing/2014/main" val="2680184326"/>
                  </a:ext>
                </a:extLst>
              </a:tr>
              <a:tr h="370840">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2631771280"/>
                  </a:ext>
                </a:extLst>
              </a:tr>
            </a:tbl>
          </a:graphicData>
        </a:graphic>
      </p:graphicFrame>
      <p:sp>
        <p:nvSpPr>
          <p:cNvPr id="34" name="TextBox 33">
            <a:extLst>
              <a:ext uri="{FF2B5EF4-FFF2-40B4-BE49-F238E27FC236}">
                <a16:creationId xmlns:a16="http://schemas.microsoft.com/office/drawing/2014/main" id="{DA136FC6-CADA-4A35-BF8E-C3C5BA8439D6}"/>
              </a:ext>
            </a:extLst>
          </p:cNvPr>
          <p:cNvSpPr txBox="1"/>
          <p:nvPr/>
        </p:nvSpPr>
        <p:spPr>
          <a:xfrm>
            <a:off x="652714" y="3962400"/>
            <a:ext cx="7886700" cy="584775"/>
          </a:xfrm>
          <a:prstGeom prst="rect">
            <a:avLst/>
          </a:prstGeom>
          <a:noFill/>
        </p:spPr>
        <p:txBody>
          <a:bodyPr wrap="square" rtlCol="0">
            <a:spAutoFit/>
          </a:bodyPr>
          <a:lstStyle/>
          <a:p>
            <a:pPr algn="ctr"/>
            <a:r>
              <a:rPr lang="en-US" sz="3200" dirty="0"/>
              <a:t>HapSeq2 and </a:t>
            </a:r>
            <a:r>
              <a:rPr lang="en-US" sz="3200" dirty="0" err="1"/>
              <a:t>WhatsHAP</a:t>
            </a:r>
            <a:r>
              <a:rPr lang="en-US" sz="3200" dirty="0"/>
              <a:t> Pairwise Comparison</a:t>
            </a:r>
          </a:p>
        </p:txBody>
      </p:sp>
      <p:sp>
        <p:nvSpPr>
          <p:cNvPr id="3" name="Slide Number Placeholder 2">
            <a:extLst>
              <a:ext uri="{FF2B5EF4-FFF2-40B4-BE49-F238E27FC236}">
                <a16:creationId xmlns:a16="http://schemas.microsoft.com/office/drawing/2014/main" id="{948D45E2-8AA0-4A7C-B73A-21AE9C60AAA2}"/>
              </a:ext>
            </a:extLst>
          </p:cNvPr>
          <p:cNvSpPr>
            <a:spLocks noGrp="1"/>
          </p:cNvSpPr>
          <p:nvPr>
            <p:ph type="sldNum" sz="quarter" idx="12"/>
          </p:nvPr>
        </p:nvSpPr>
        <p:spPr/>
        <p:txBody>
          <a:bodyPr/>
          <a:lstStyle/>
          <a:p>
            <a:fld id="{79EB0BAA-089B-F446-9CF3-DE954596BEEC}" type="slidenum">
              <a:rPr lang="en-US" smtClean="0"/>
              <a:t>103</a:t>
            </a:fld>
            <a:endParaRPr lang="en-US"/>
          </a:p>
        </p:txBody>
      </p:sp>
      <p:sp>
        <p:nvSpPr>
          <p:cNvPr id="7" name="TextBox 6">
            <a:extLst>
              <a:ext uri="{FF2B5EF4-FFF2-40B4-BE49-F238E27FC236}">
                <a16:creationId xmlns:a16="http://schemas.microsoft.com/office/drawing/2014/main" id="{058E20A3-B64C-45F4-BCC3-5325DD8F391B}"/>
              </a:ext>
            </a:extLst>
          </p:cNvPr>
          <p:cNvSpPr txBox="1"/>
          <p:nvPr/>
        </p:nvSpPr>
        <p:spPr>
          <a:xfrm>
            <a:off x="628650" y="235463"/>
            <a:ext cx="7886700" cy="584775"/>
          </a:xfrm>
          <a:prstGeom prst="rect">
            <a:avLst/>
          </a:prstGeom>
          <a:noFill/>
        </p:spPr>
        <p:txBody>
          <a:bodyPr wrap="square" rtlCol="0">
            <a:spAutoFit/>
          </a:bodyPr>
          <a:lstStyle/>
          <a:p>
            <a:pPr algn="ctr"/>
            <a:r>
              <a:rPr lang="en-US" sz="3200" dirty="0"/>
              <a:t>Unphased alleles as conflict (-)</a:t>
            </a:r>
          </a:p>
        </p:txBody>
      </p:sp>
    </p:spTree>
    <p:extLst>
      <p:ext uri="{BB962C8B-B14F-4D97-AF65-F5344CB8AC3E}">
        <p14:creationId xmlns:p14="http://schemas.microsoft.com/office/powerpoint/2010/main" val="141300573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Mar 12, 2020 Meeting @ 1PM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B16A86F0-AFFF-4A54-BCBA-2BBBF3BC36A3}"/>
              </a:ext>
            </a:extLst>
          </p:cNvPr>
          <p:cNvSpPr>
            <a:spLocks noGrp="1"/>
          </p:cNvSpPr>
          <p:nvPr>
            <p:ph type="sldNum" sz="quarter" idx="12"/>
          </p:nvPr>
        </p:nvSpPr>
        <p:spPr/>
        <p:txBody>
          <a:bodyPr/>
          <a:lstStyle/>
          <a:p>
            <a:fld id="{79EB0BAA-089B-F446-9CF3-DE954596BEEC}" type="slidenum">
              <a:rPr lang="en-US" smtClean="0"/>
              <a:t>104</a:t>
            </a:fld>
            <a:endParaRPr lang="en-US"/>
          </a:p>
        </p:txBody>
      </p:sp>
    </p:spTree>
    <p:extLst>
      <p:ext uri="{BB962C8B-B14F-4D97-AF65-F5344CB8AC3E}">
        <p14:creationId xmlns:p14="http://schemas.microsoft.com/office/powerpoint/2010/main" val="176871234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lnSpcReduction="10000"/>
          </a:bodyPr>
          <a:lstStyle/>
          <a:p>
            <a:pPr marL="0" indent="0">
              <a:buNone/>
            </a:pPr>
            <a:r>
              <a:rPr lang="en-US" sz="2000" dirty="0">
                <a:solidFill>
                  <a:srgbClr val="00B050"/>
                </a:solidFill>
              </a:rPr>
              <a:t>1. (1) Update </a:t>
            </a:r>
            <a:r>
              <a:rPr lang="en-US" sz="2000" dirty="0" err="1">
                <a:solidFill>
                  <a:srgbClr val="00B050"/>
                </a:solidFill>
              </a:rPr>
              <a:t>getAlleles</a:t>
            </a:r>
            <a:r>
              <a:rPr lang="en-US" sz="2000" dirty="0">
                <a:solidFill>
                  <a:srgbClr val="00B050"/>
                </a:solidFill>
              </a:rPr>
              <a:t> </a:t>
            </a:r>
            <a:r>
              <a:rPr lang="en-US" sz="2000" dirty="0" err="1">
                <a:solidFill>
                  <a:srgbClr val="00B050"/>
                </a:solidFill>
              </a:rPr>
              <a:t>perl</a:t>
            </a:r>
            <a:r>
              <a:rPr lang="en-US" sz="2000" dirty="0">
                <a:solidFill>
                  <a:srgbClr val="00B050"/>
                </a:solidFill>
              </a:rPr>
              <a:t> code to output all alleles even unphased</a:t>
            </a:r>
          </a:p>
          <a:p>
            <a:pPr marL="0" indent="0">
              <a:buNone/>
            </a:pPr>
            <a:r>
              <a:rPr lang="en-US" sz="2000" dirty="0">
                <a:solidFill>
                  <a:srgbClr val="00B050"/>
                </a:solidFill>
              </a:rPr>
              <a:t>(2) Get genotype pairwise results of DBM-</a:t>
            </a:r>
            <a:r>
              <a:rPr lang="en-US" sz="2000" dirty="0" err="1">
                <a:solidFill>
                  <a:srgbClr val="00B050"/>
                </a:solidFill>
              </a:rPr>
              <a:t>Whatshap</a:t>
            </a:r>
            <a:r>
              <a:rPr lang="en-US" sz="2000" dirty="0">
                <a:solidFill>
                  <a:srgbClr val="00B050"/>
                </a:solidFill>
              </a:rPr>
              <a:t> and </a:t>
            </a:r>
            <a:r>
              <a:rPr lang="en-US" sz="2000" dirty="0" err="1">
                <a:solidFill>
                  <a:srgbClr val="00B050"/>
                </a:solidFill>
              </a:rPr>
              <a:t>HapSeq-Whatshap</a:t>
            </a:r>
            <a:r>
              <a:rPr lang="en-US" sz="2000" dirty="0">
                <a:solidFill>
                  <a:srgbClr val="00B050"/>
                </a:solidFill>
              </a:rPr>
              <a:t> and update table</a:t>
            </a:r>
          </a:p>
          <a:p>
            <a:pPr marL="0" indent="0">
              <a:buNone/>
            </a:pPr>
            <a:r>
              <a:rPr lang="en-US" sz="2000" dirty="0">
                <a:solidFill>
                  <a:srgbClr val="00B050"/>
                </a:solidFill>
              </a:rPr>
              <a:t>(3) Get alleles on samples 826,827,832,847,850 from each package </a:t>
            </a:r>
          </a:p>
          <a:p>
            <a:pPr marL="0" indent="0">
              <a:buNone/>
            </a:pPr>
            <a:r>
              <a:rPr lang="en-US" sz="2000" dirty="0">
                <a:solidFill>
                  <a:srgbClr val="00B050"/>
                </a:solidFill>
              </a:rPr>
              <a:t>(4) For each of 5 samples paste alleles into a single file - 120 rows</a:t>
            </a:r>
          </a:p>
          <a:p>
            <a:pPr marL="0" indent="0">
              <a:buNone/>
            </a:pPr>
            <a:r>
              <a:rPr lang="en-US" sz="2000" dirty="0" err="1">
                <a:solidFill>
                  <a:srgbClr val="00B050"/>
                </a:solidFill>
              </a:rPr>
              <a:t>Chrm</a:t>
            </a:r>
            <a:r>
              <a:rPr lang="en-US" sz="2000" dirty="0">
                <a:solidFill>
                  <a:srgbClr val="00B050"/>
                </a:solidFill>
              </a:rPr>
              <a:t> Pos Ref Alt DBM </a:t>
            </a:r>
            <a:r>
              <a:rPr lang="en-US" sz="2000" dirty="0" err="1">
                <a:solidFill>
                  <a:srgbClr val="00B050"/>
                </a:solidFill>
              </a:rPr>
              <a:t>HapSeq</a:t>
            </a:r>
            <a:r>
              <a:rPr lang="en-US" sz="2000" dirty="0">
                <a:solidFill>
                  <a:srgbClr val="00B050"/>
                </a:solidFill>
              </a:rPr>
              <a:t> </a:t>
            </a:r>
            <a:r>
              <a:rPr lang="en-US" sz="2000" dirty="0" err="1">
                <a:solidFill>
                  <a:srgbClr val="00B050"/>
                </a:solidFill>
              </a:rPr>
              <a:t>Whtshp</a:t>
            </a:r>
            <a:r>
              <a:rPr lang="en-US" sz="2000" dirty="0">
                <a:solidFill>
                  <a:srgbClr val="00B050"/>
                </a:solidFill>
              </a:rPr>
              <a:t> </a:t>
            </a:r>
            <a:r>
              <a:rPr lang="en-US" sz="2000" dirty="0" err="1">
                <a:solidFill>
                  <a:srgbClr val="00B050"/>
                </a:solidFill>
              </a:rPr>
              <a:t>Whtshp</a:t>
            </a:r>
            <a:r>
              <a:rPr lang="en-US" sz="2000" dirty="0">
                <a:solidFill>
                  <a:srgbClr val="00B050"/>
                </a:solidFill>
              </a:rPr>
              <a:t>-Haplotype</a:t>
            </a:r>
          </a:p>
          <a:p>
            <a:pPr marL="0" indent="0">
              <a:buNone/>
            </a:pPr>
            <a:r>
              <a:rPr lang="en-US" sz="2000" dirty="0"/>
              <a:t>(5) Get Whatshap block ID from Whatshap results </a:t>
            </a:r>
          </a:p>
          <a:p>
            <a:pPr marL="0" indent="0">
              <a:buNone/>
            </a:pPr>
            <a:r>
              <a:rPr lang="en-US" sz="2000" dirty="0"/>
              <a:t>Pairwise tables updated with Genotype agreement</a:t>
            </a:r>
          </a:p>
          <a:p>
            <a:pPr marL="0" indent="0">
              <a:buNone/>
            </a:pPr>
            <a:r>
              <a:rPr lang="en-US" sz="2000" dirty="0"/>
              <a:t>See slide 107 for side by side alleles</a:t>
            </a:r>
          </a:p>
          <a:p>
            <a:pPr marL="0" indent="0">
              <a:buNone/>
            </a:pPr>
            <a:endParaRPr lang="en-US" sz="2000" dirty="0"/>
          </a:p>
          <a:p>
            <a:pPr marL="0" indent="0">
              <a:buNone/>
            </a:pPr>
            <a:r>
              <a:rPr lang="en-US" sz="2000" dirty="0">
                <a:solidFill>
                  <a:srgbClr val="00B050"/>
                </a:solidFill>
              </a:rPr>
              <a:t>2.Use R to get haplotype agreements for pairwise comparisons in DBM, Whatshap, HapSeq2</a:t>
            </a:r>
          </a:p>
          <a:p>
            <a:pPr marL="0" indent="0">
              <a:buNone/>
            </a:pPr>
            <a:r>
              <a:rPr lang="en-US" sz="2000" dirty="0"/>
              <a:t>Pairwise tables updated with Haplotype agreement</a:t>
            </a:r>
          </a:p>
          <a:p>
            <a:pPr marL="0" indent="0">
              <a:buNone/>
            </a:pPr>
            <a:r>
              <a:rPr lang="en-US" sz="2000" dirty="0"/>
              <a:t>1 conflict with poster is bolded on the DBM-</a:t>
            </a:r>
            <a:r>
              <a:rPr lang="en-US" sz="2000" dirty="0" err="1"/>
              <a:t>Hapseq</a:t>
            </a:r>
            <a:r>
              <a:rPr lang="en-US" sz="2000" dirty="0"/>
              <a:t> table</a:t>
            </a:r>
          </a:p>
          <a:p>
            <a:pPr marL="0" indent="0">
              <a:buNone/>
            </a:pPr>
            <a:endParaRPr lang="en-US" sz="2000" dirty="0"/>
          </a:p>
          <a:p>
            <a:pPr marL="0" indent="0">
              <a:buNone/>
            </a:pPr>
            <a:r>
              <a:rPr lang="en-US" sz="2000" dirty="0"/>
              <a:t>3. (1) Phase DBM using Whatshap dataset </a:t>
            </a:r>
          </a:p>
          <a:p>
            <a:pPr marL="0" indent="0">
              <a:buNone/>
            </a:pPr>
            <a:r>
              <a:rPr lang="en-US" sz="2000" dirty="0"/>
              <a:t>(2) Phase Hapseq2 using Whatshap dataset</a:t>
            </a:r>
          </a:p>
          <a:p>
            <a:pPr marL="0" indent="0">
              <a:buNone/>
            </a:pPr>
            <a:endParaRPr lang="en-US" sz="2000" dirty="0"/>
          </a:p>
        </p:txBody>
      </p:sp>
      <p:sp>
        <p:nvSpPr>
          <p:cNvPr id="2" name="Slide Number Placeholder 1">
            <a:extLst>
              <a:ext uri="{FF2B5EF4-FFF2-40B4-BE49-F238E27FC236}">
                <a16:creationId xmlns:a16="http://schemas.microsoft.com/office/drawing/2014/main" id="{0455BC09-1A9A-43CD-A377-291D33C762A7}"/>
              </a:ext>
            </a:extLst>
          </p:cNvPr>
          <p:cNvSpPr>
            <a:spLocks noGrp="1"/>
          </p:cNvSpPr>
          <p:nvPr>
            <p:ph type="sldNum" sz="quarter" idx="12"/>
          </p:nvPr>
        </p:nvSpPr>
        <p:spPr/>
        <p:txBody>
          <a:bodyPr/>
          <a:lstStyle/>
          <a:p>
            <a:fld id="{79EB0BAA-089B-F446-9CF3-DE954596BEEC}" type="slidenum">
              <a:rPr lang="en-US" smtClean="0"/>
              <a:t>105</a:t>
            </a:fld>
            <a:endParaRPr lang="en-US"/>
          </a:p>
        </p:txBody>
      </p:sp>
    </p:spTree>
    <p:extLst>
      <p:ext uri="{BB962C8B-B14F-4D97-AF65-F5344CB8AC3E}">
        <p14:creationId xmlns:p14="http://schemas.microsoft.com/office/powerpoint/2010/main" val="199952910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D7534E99-A14B-4D48-AB9D-25FD5B12ED52}"/>
              </a:ext>
            </a:extLst>
          </p:cNvPr>
          <p:cNvGraphicFramePr>
            <a:graphicFrameLocks/>
          </p:cNvGraphicFramePr>
          <p:nvPr>
            <p:extLst>
              <p:ext uri="{D42A27DB-BD31-4B8C-83A1-F6EECF244321}">
                <p14:modId xmlns:p14="http://schemas.microsoft.com/office/powerpoint/2010/main" val="1500507841"/>
              </p:ext>
            </p:extLst>
          </p:nvPr>
        </p:nvGraphicFramePr>
        <p:xfrm>
          <a:off x="533400" y="1265617"/>
          <a:ext cx="7886700" cy="1483360"/>
        </p:xfrm>
        <a:graphic>
          <a:graphicData uri="http://schemas.openxmlformats.org/drawingml/2006/table">
            <a:tbl>
              <a:tblPr firstRow="1" bandRow="1">
                <a:tableStyleId>{5C22544A-7EE6-4342-B048-85BDC9FD1C3A}</a:tableStyleId>
              </a:tblPr>
              <a:tblGrid>
                <a:gridCol w="1314450">
                  <a:extLst>
                    <a:ext uri="{9D8B030D-6E8A-4147-A177-3AD203B41FA5}">
                      <a16:colId xmlns:a16="http://schemas.microsoft.com/office/drawing/2014/main" val="2561949726"/>
                    </a:ext>
                  </a:extLst>
                </a:gridCol>
                <a:gridCol w="1314450">
                  <a:extLst>
                    <a:ext uri="{9D8B030D-6E8A-4147-A177-3AD203B41FA5}">
                      <a16:colId xmlns:a16="http://schemas.microsoft.com/office/drawing/2014/main" val="2461927946"/>
                    </a:ext>
                  </a:extLst>
                </a:gridCol>
                <a:gridCol w="1314450">
                  <a:extLst>
                    <a:ext uri="{9D8B030D-6E8A-4147-A177-3AD203B41FA5}">
                      <a16:colId xmlns:a16="http://schemas.microsoft.com/office/drawing/2014/main" val="3929086859"/>
                    </a:ext>
                  </a:extLst>
                </a:gridCol>
                <a:gridCol w="1314450">
                  <a:extLst>
                    <a:ext uri="{9D8B030D-6E8A-4147-A177-3AD203B41FA5}">
                      <a16:colId xmlns:a16="http://schemas.microsoft.com/office/drawing/2014/main" val="2241096614"/>
                    </a:ext>
                  </a:extLst>
                </a:gridCol>
                <a:gridCol w="1314450">
                  <a:extLst>
                    <a:ext uri="{9D8B030D-6E8A-4147-A177-3AD203B41FA5}">
                      <a16:colId xmlns:a16="http://schemas.microsoft.com/office/drawing/2014/main" val="2392230099"/>
                    </a:ext>
                  </a:extLst>
                </a:gridCol>
                <a:gridCol w="1314450">
                  <a:extLst>
                    <a:ext uri="{9D8B030D-6E8A-4147-A177-3AD203B41FA5}">
                      <a16:colId xmlns:a16="http://schemas.microsoft.com/office/drawing/2014/main" val="617271376"/>
                    </a:ext>
                  </a:extLst>
                </a:gridCol>
              </a:tblGrid>
              <a:tr h="370840">
                <a:tc>
                  <a:txBody>
                    <a:bodyPr/>
                    <a:lstStyle/>
                    <a:p>
                      <a:r>
                        <a:rPr lang="en-US" dirty="0"/>
                        <a:t>Agreement</a:t>
                      </a:r>
                    </a:p>
                  </a:txBody>
                  <a:tcPr/>
                </a:tc>
                <a:tc>
                  <a:txBody>
                    <a:bodyPr/>
                    <a:lstStyle/>
                    <a:p>
                      <a:r>
                        <a:rPr lang="en-US" dirty="0"/>
                        <a:t>826</a:t>
                      </a:r>
                    </a:p>
                  </a:txBody>
                  <a:tcPr/>
                </a:tc>
                <a:tc>
                  <a:txBody>
                    <a:bodyPr/>
                    <a:lstStyle/>
                    <a:p>
                      <a:r>
                        <a:rPr lang="en-US" dirty="0"/>
                        <a:t>827</a:t>
                      </a:r>
                    </a:p>
                  </a:txBody>
                  <a:tcPr/>
                </a:tc>
                <a:tc>
                  <a:txBody>
                    <a:bodyPr/>
                    <a:lstStyle/>
                    <a:p>
                      <a:r>
                        <a:rPr lang="en-US" dirty="0"/>
                        <a:t>832</a:t>
                      </a:r>
                    </a:p>
                  </a:txBody>
                  <a:tcPr/>
                </a:tc>
                <a:tc>
                  <a:txBody>
                    <a:bodyPr/>
                    <a:lstStyle/>
                    <a:p>
                      <a:r>
                        <a:rPr lang="en-US" dirty="0"/>
                        <a:t>847</a:t>
                      </a:r>
                    </a:p>
                  </a:txBody>
                  <a:tcPr/>
                </a:tc>
                <a:tc>
                  <a:txBody>
                    <a:bodyPr/>
                    <a:lstStyle/>
                    <a:p>
                      <a:r>
                        <a:rPr lang="en-US" dirty="0"/>
                        <a:t>850</a:t>
                      </a:r>
                    </a:p>
                  </a:txBody>
                  <a:tcPr/>
                </a:tc>
                <a:extLst>
                  <a:ext uri="{0D108BD9-81ED-4DB2-BD59-A6C34878D82A}">
                    <a16:rowId xmlns:a16="http://schemas.microsoft.com/office/drawing/2014/main" val="2939071277"/>
                  </a:ext>
                </a:extLst>
              </a:tr>
              <a:tr h="370840">
                <a:tc>
                  <a:txBody>
                    <a:bodyPr/>
                    <a:lstStyle/>
                    <a:p>
                      <a:r>
                        <a:rPr lang="en-US" dirty="0"/>
                        <a:t>Strict</a:t>
                      </a:r>
                    </a:p>
                  </a:txBody>
                  <a:tcPr/>
                </a:tc>
                <a:tc>
                  <a:txBody>
                    <a:bodyPr/>
                    <a:lstStyle/>
                    <a:p>
                      <a:r>
                        <a:rPr lang="en-US" dirty="0"/>
                        <a:t>50</a:t>
                      </a:r>
                    </a:p>
                  </a:txBody>
                  <a:tcPr/>
                </a:tc>
                <a:tc>
                  <a:txBody>
                    <a:bodyPr/>
                    <a:lstStyle/>
                    <a:p>
                      <a:r>
                        <a:rPr lang="en-US" dirty="0"/>
                        <a:t>48</a:t>
                      </a:r>
                    </a:p>
                  </a:txBody>
                  <a:tcPr/>
                </a:tc>
                <a:tc>
                  <a:txBody>
                    <a:bodyPr/>
                    <a:lstStyle/>
                    <a:p>
                      <a:r>
                        <a:rPr lang="en-US" dirty="0"/>
                        <a:t>60</a:t>
                      </a:r>
                    </a:p>
                  </a:txBody>
                  <a:tcPr/>
                </a:tc>
                <a:tc>
                  <a:txBody>
                    <a:bodyPr/>
                    <a:lstStyle/>
                    <a:p>
                      <a:r>
                        <a:rPr lang="en-US" dirty="0"/>
                        <a:t>46</a:t>
                      </a:r>
                    </a:p>
                  </a:txBody>
                  <a:tcPr/>
                </a:tc>
                <a:tc>
                  <a:txBody>
                    <a:bodyPr/>
                    <a:lstStyle/>
                    <a:p>
                      <a:r>
                        <a:rPr lang="en-US" dirty="0"/>
                        <a:t>60</a:t>
                      </a:r>
                    </a:p>
                  </a:txBody>
                  <a:tcPr/>
                </a:tc>
                <a:extLst>
                  <a:ext uri="{0D108BD9-81ED-4DB2-BD59-A6C34878D82A}">
                    <a16:rowId xmlns:a16="http://schemas.microsoft.com/office/drawing/2014/main" val="1593095287"/>
                  </a:ext>
                </a:extLst>
              </a:tr>
              <a:tr h="370840">
                <a:tc>
                  <a:txBody>
                    <a:bodyPr/>
                    <a:lstStyle/>
                    <a:p>
                      <a:r>
                        <a:rPr lang="en-US" dirty="0"/>
                        <a:t>Non-strict</a:t>
                      </a:r>
                    </a:p>
                  </a:txBody>
                  <a:tcPr/>
                </a:tc>
                <a:tc>
                  <a:txBody>
                    <a:bodyPr/>
                    <a:lstStyle/>
                    <a:p>
                      <a:r>
                        <a:rPr lang="en-US" dirty="0"/>
                        <a:t>83.5</a:t>
                      </a:r>
                    </a:p>
                  </a:txBody>
                  <a:tcPr/>
                </a:tc>
                <a:tc>
                  <a:txBody>
                    <a:bodyPr/>
                    <a:lstStyle/>
                    <a:p>
                      <a:r>
                        <a:rPr lang="en-US" dirty="0"/>
                        <a:t>81</a:t>
                      </a:r>
                    </a:p>
                  </a:txBody>
                  <a:tcPr/>
                </a:tc>
                <a:tc>
                  <a:txBody>
                    <a:bodyPr/>
                    <a:lstStyle/>
                    <a:p>
                      <a:r>
                        <a:rPr lang="en-US" dirty="0"/>
                        <a:t>88.5</a:t>
                      </a:r>
                    </a:p>
                  </a:txBody>
                  <a:tcPr/>
                </a:tc>
                <a:tc>
                  <a:txBody>
                    <a:bodyPr/>
                    <a:lstStyle/>
                    <a:p>
                      <a:r>
                        <a:rPr lang="en-US" dirty="0"/>
                        <a:t>79</a:t>
                      </a:r>
                    </a:p>
                  </a:txBody>
                  <a:tcPr/>
                </a:tc>
                <a:tc>
                  <a:txBody>
                    <a:bodyPr/>
                    <a:lstStyle/>
                    <a:p>
                      <a:r>
                        <a:rPr lang="en-US" dirty="0"/>
                        <a:t>86</a:t>
                      </a:r>
                    </a:p>
                  </a:txBody>
                  <a:tcPr/>
                </a:tc>
                <a:extLst>
                  <a:ext uri="{0D108BD9-81ED-4DB2-BD59-A6C34878D82A}">
                    <a16:rowId xmlns:a16="http://schemas.microsoft.com/office/drawing/2014/main" val="2680184326"/>
                  </a:ext>
                </a:extLst>
              </a:tr>
              <a:tr h="370840">
                <a:tc>
                  <a:txBody>
                    <a:bodyPr/>
                    <a:lstStyle/>
                    <a:p>
                      <a:r>
                        <a:rPr lang="en-US" dirty="0"/>
                        <a:t>haplotype</a:t>
                      </a:r>
                    </a:p>
                  </a:txBody>
                  <a:tcPr/>
                </a:tc>
                <a:tc>
                  <a:txBody>
                    <a:bodyPr/>
                    <a:lstStyle/>
                    <a:p>
                      <a:r>
                        <a:rPr lang="en-US" dirty="0"/>
                        <a:t>59.5</a:t>
                      </a:r>
                    </a:p>
                  </a:txBody>
                  <a:tcPr/>
                </a:tc>
                <a:tc>
                  <a:txBody>
                    <a:bodyPr/>
                    <a:lstStyle/>
                    <a:p>
                      <a:r>
                        <a:rPr lang="en-US" dirty="0"/>
                        <a:t>63.5</a:t>
                      </a:r>
                    </a:p>
                  </a:txBody>
                  <a:tcPr/>
                </a:tc>
                <a:tc>
                  <a:txBody>
                    <a:bodyPr/>
                    <a:lstStyle/>
                    <a:p>
                      <a:r>
                        <a:rPr lang="en-US" dirty="0"/>
                        <a:t>61.5</a:t>
                      </a:r>
                    </a:p>
                  </a:txBody>
                  <a:tcPr/>
                </a:tc>
                <a:tc>
                  <a:txBody>
                    <a:bodyPr/>
                    <a:lstStyle/>
                    <a:p>
                      <a:r>
                        <a:rPr lang="en-US" dirty="0"/>
                        <a:t>58</a:t>
                      </a:r>
                    </a:p>
                  </a:txBody>
                  <a:tcPr/>
                </a:tc>
                <a:tc>
                  <a:txBody>
                    <a:bodyPr/>
                    <a:lstStyle/>
                    <a:p>
                      <a:r>
                        <a:rPr lang="en-US" dirty="0"/>
                        <a:t>65.5</a:t>
                      </a:r>
                    </a:p>
                  </a:txBody>
                  <a:tcPr/>
                </a:tc>
                <a:extLst>
                  <a:ext uri="{0D108BD9-81ED-4DB2-BD59-A6C34878D82A}">
                    <a16:rowId xmlns:a16="http://schemas.microsoft.com/office/drawing/2014/main" val="2631771280"/>
                  </a:ext>
                </a:extLst>
              </a:tr>
            </a:tbl>
          </a:graphicData>
        </a:graphic>
      </p:graphicFrame>
      <p:sp>
        <p:nvSpPr>
          <p:cNvPr id="5" name="TextBox 4">
            <a:extLst>
              <a:ext uri="{FF2B5EF4-FFF2-40B4-BE49-F238E27FC236}">
                <a16:creationId xmlns:a16="http://schemas.microsoft.com/office/drawing/2014/main" id="{FAE49C97-66BD-8743-A9D3-614D3E07DD3C}"/>
              </a:ext>
            </a:extLst>
          </p:cNvPr>
          <p:cNvSpPr txBox="1"/>
          <p:nvPr/>
        </p:nvSpPr>
        <p:spPr>
          <a:xfrm>
            <a:off x="533400" y="770849"/>
            <a:ext cx="7886700" cy="584775"/>
          </a:xfrm>
          <a:prstGeom prst="rect">
            <a:avLst/>
          </a:prstGeom>
          <a:noFill/>
        </p:spPr>
        <p:txBody>
          <a:bodyPr wrap="square" rtlCol="0">
            <a:spAutoFit/>
          </a:bodyPr>
          <a:lstStyle/>
          <a:p>
            <a:pPr algn="ctr"/>
            <a:r>
              <a:rPr lang="en-US" sz="3200" dirty="0"/>
              <a:t>DBM and </a:t>
            </a:r>
            <a:r>
              <a:rPr lang="en-US" sz="3200" dirty="0" err="1"/>
              <a:t>WhatsHAP</a:t>
            </a:r>
            <a:r>
              <a:rPr lang="en-US" sz="3200" dirty="0"/>
              <a:t> Pairwise Comparison</a:t>
            </a:r>
          </a:p>
        </p:txBody>
      </p:sp>
      <p:graphicFrame>
        <p:nvGraphicFramePr>
          <p:cNvPr id="6" name="Table 3">
            <a:extLst>
              <a:ext uri="{FF2B5EF4-FFF2-40B4-BE49-F238E27FC236}">
                <a16:creationId xmlns:a16="http://schemas.microsoft.com/office/drawing/2014/main" id="{96FD486D-C3C9-1846-97BF-CEB339759498}"/>
              </a:ext>
            </a:extLst>
          </p:cNvPr>
          <p:cNvGraphicFramePr>
            <a:graphicFrameLocks/>
          </p:cNvGraphicFramePr>
          <p:nvPr>
            <p:extLst>
              <p:ext uri="{D42A27DB-BD31-4B8C-83A1-F6EECF244321}">
                <p14:modId xmlns:p14="http://schemas.microsoft.com/office/powerpoint/2010/main" val="184116749"/>
              </p:ext>
            </p:extLst>
          </p:nvPr>
        </p:nvGraphicFramePr>
        <p:xfrm>
          <a:off x="508686" y="3261351"/>
          <a:ext cx="7886700" cy="1483360"/>
        </p:xfrm>
        <a:graphic>
          <a:graphicData uri="http://schemas.openxmlformats.org/drawingml/2006/table">
            <a:tbl>
              <a:tblPr firstRow="1" bandRow="1">
                <a:tableStyleId>{5C22544A-7EE6-4342-B048-85BDC9FD1C3A}</a:tableStyleId>
              </a:tblPr>
              <a:tblGrid>
                <a:gridCol w="1314450">
                  <a:extLst>
                    <a:ext uri="{9D8B030D-6E8A-4147-A177-3AD203B41FA5}">
                      <a16:colId xmlns:a16="http://schemas.microsoft.com/office/drawing/2014/main" val="2561949726"/>
                    </a:ext>
                  </a:extLst>
                </a:gridCol>
                <a:gridCol w="1314450">
                  <a:extLst>
                    <a:ext uri="{9D8B030D-6E8A-4147-A177-3AD203B41FA5}">
                      <a16:colId xmlns:a16="http://schemas.microsoft.com/office/drawing/2014/main" val="2461927946"/>
                    </a:ext>
                  </a:extLst>
                </a:gridCol>
                <a:gridCol w="1314450">
                  <a:extLst>
                    <a:ext uri="{9D8B030D-6E8A-4147-A177-3AD203B41FA5}">
                      <a16:colId xmlns:a16="http://schemas.microsoft.com/office/drawing/2014/main" val="3929086859"/>
                    </a:ext>
                  </a:extLst>
                </a:gridCol>
                <a:gridCol w="1314450">
                  <a:extLst>
                    <a:ext uri="{9D8B030D-6E8A-4147-A177-3AD203B41FA5}">
                      <a16:colId xmlns:a16="http://schemas.microsoft.com/office/drawing/2014/main" val="2241096614"/>
                    </a:ext>
                  </a:extLst>
                </a:gridCol>
                <a:gridCol w="1314450">
                  <a:extLst>
                    <a:ext uri="{9D8B030D-6E8A-4147-A177-3AD203B41FA5}">
                      <a16:colId xmlns:a16="http://schemas.microsoft.com/office/drawing/2014/main" val="2392230099"/>
                    </a:ext>
                  </a:extLst>
                </a:gridCol>
                <a:gridCol w="1314450">
                  <a:extLst>
                    <a:ext uri="{9D8B030D-6E8A-4147-A177-3AD203B41FA5}">
                      <a16:colId xmlns:a16="http://schemas.microsoft.com/office/drawing/2014/main" val="617271376"/>
                    </a:ext>
                  </a:extLst>
                </a:gridCol>
              </a:tblGrid>
              <a:tr h="370840">
                <a:tc>
                  <a:txBody>
                    <a:bodyPr/>
                    <a:lstStyle/>
                    <a:p>
                      <a:r>
                        <a:rPr lang="en-US" dirty="0"/>
                        <a:t>Agreement</a:t>
                      </a:r>
                    </a:p>
                  </a:txBody>
                  <a:tcPr/>
                </a:tc>
                <a:tc>
                  <a:txBody>
                    <a:bodyPr/>
                    <a:lstStyle/>
                    <a:p>
                      <a:r>
                        <a:rPr lang="en-US" dirty="0"/>
                        <a:t>826</a:t>
                      </a:r>
                    </a:p>
                  </a:txBody>
                  <a:tcPr/>
                </a:tc>
                <a:tc>
                  <a:txBody>
                    <a:bodyPr/>
                    <a:lstStyle/>
                    <a:p>
                      <a:r>
                        <a:rPr lang="en-US" dirty="0"/>
                        <a:t>827</a:t>
                      </a:r>
                    </a:p>
                  </a:txBody>
                  <a:tcPr/>
                </a:tc>
                <a:tc>
                  <a:txBody>
                    <a:bodyPr/>
                    <a:lstStyle/>
                    <a:p>
                      <a:r>
                        <a:rPr lang="en-US" dirty="0"/>
                        <a:t>832</a:t>
                      </a:r>
                    </a:p>
                  </a:txBody>
                  <a:tcPr/>
                </a:tc>
                <a:tc>
                  <a:txBody>
                    <a:bodyPr/>
                    <a:lstStyle/>
                    <a:p>
                      <a:r>
                        <a:rPr lang="en-US" dirty="0"/>
                        <a:t>847</a:t>
                      </a:r>
                    </a:p>
                  </a:txBody>
                  <a:tcPr/>
                </a:tc>
                <a:tc>
                  <a:txBody>
                    <a:bodyPr/>
                    <a:lstStyle/>
                    <a:p>
                      <a:r>
                        <a:rPr lang="en-US" dirty="0"/>
                        <a:t>850</a:t>
                      </a:r>
                    </a:p>
                  </a:txBody>
                  <a:tcPr/>
                </a:tc>
                <a:extLst>
                  <a:ext uri="{0D108BD9-81ED-4DB2-BD59-A6C34878D82A}">
                    <a16:rowId xmlns:a16="http://schemas.microsoft.com/office/drawing/2014/main" val="2939071277"/>
                  </a:ext>
                </a:extLst>
              </a:tr>
              <a:tr h="370840">
                <a:tc>
                  <a:txBody>
                    <a:bodyPr/>
                    <a:lstStyle/>
                    <a:p>
                      <a:r>
                        <a:rPr lang="en-US" dirty="0"/>
                        <a:t>Strict</a:t>
                      </a:r>
                    </a:p>
                  </a:txBody>
                  <a:tcPr/>
                </a:tc>
                <a:tc>
                  <a:txBody>
                    <a:bodyPr/>
                    <a:lstStyle/>
                    <a:p>
                      <a:r>
                        <a:rPr lang="en-US" dirty="0"/>
                        <a:t>109</a:t>
                      </a:r>
                    </a:p>
                  </a:txBody>
                  <a:tcPr/>
                </a:tc>
                <a:tc>
                  <a:txBody>
                    <a:bodyPr/>
                    <a:lstStyle/>
                    <a:p>
                      <a:r>
                        <a:rPr lang="en-US" dirty="0"/>
                        <a:t>110</a:t>
                      </a:r>
                    </a:p>
                  </a:txBody>
                  <a:tcPr/>
                </a:tc>
                <a:tc>
                  <a:txBody>
                    <a:bodyPr/>
                    <a:lstStyle/>
                    <a:p>
                      <a:r>
                        <a:rPr lang="en-US" dirty="0"/>
                        <a:t>116</a:t>
                      </a:r>
                    </a:p>
                  </a:txBody>
                  <a:tcPr/>
                </a:tc>
                <a:tc>
                  <a:txBody>
                    <a:bodyPr/>
                    <a:lstStyle/>
                    <a:p>
                      <a:r>
                        <a:rPr lang="en-US" dirty="0"/>
                        <a:t>110</a:t>
                      </a:r>
                    </a:p>
                  </a:txBody>
                  <a:tcPr/>
                </a:tc>
                <a:tc>
                  <a:txBody>
                    <a:bodyPr/>
                    <a:lstStyle/>
                    <a:p>
                      <a:r>
                        <a:rPr lang="en-US" dirty="0"/>
                        <a:t>113</a:t>
                      </a:r>
                    </a:p>
                  </a:txBody>
                  <a:tcPr/>
                </a:tc>
                <a:extLst>
                  <a:ext uri="{0D108BD9-81ED-4DB2-BD59-A6C34878D82A}">
                    <a16:rowId xmlns:a16="http://schemas.microsoft.com/office/drawing/2014/main" val="1593095287"/>
                  </a:ext>
                </a:extLst>
              </a:tr>
              <a:tr h="370840">
                <a:tc>
                  <a:txBody>
                    <a:bodyPr/>
                    <a:lstStyle/>
                    <a:p>
                      <a:r>
                        <a:rPr lang="en-US" dirty="0"/>
                        <a:t>Non-strict</a:t>
                      </a:r>
                    </a:p>
                  </a:txBody>
                  <a:tcPr/>
                </a:tc>
                <a:tc>
                  <a:txBody>
                    <a:bodyPr/>
                    <a:lstStyle/>
                    <a:p>
                      <a:r>
                        <a:rPr lang="en-US" dirty="0"/>
                        <a:t>114.5</a:t>
                      </a:r>
                    </a:p>
                  </a:txBody>
                  <a:tcPr/>
                </a:tc>
                <a:tc>
                  <a:txBody>
                    <a:bodyPr/>
                    <a:lstStyle/>
                    <a:p>
                      <a:r>
                        <a:rPr lang="en-US" dirty="0"/>
                        <a:t>114.5</a:t>
                      </a:r>
                    </a:p>
                  </a:txBody>
                  <a:tcPr/>
                </a:tc>
                <a:tc>
                  <a:txBody>
                    <a:bodyPr/>
                    <a:lstStyle/>
                    <a:p>
                      <a:r>
                        <a:rPr lang="en-US" dirty="0"/>
                        <a:t>118</a:t>
                      </a:r>
                    </a:p>
                  </a:txBody>
                  <a:tcPr/>
                </a:tc>
                <a:tc>
                  <a:txBody>
                    <a:bodyPr/>
                    <a:lstStyle/>
                    <a:p>
                      <a:r>
                        <a:rPr lang="en-US" dirty="0"/>
                        <a:t>115</a:t>
                      </a:r>
                    </a:p>
                  </a:txBody>
                  <a:tcPr/>
                </a:tc>
                <a:tc>
                  <a:txBody>
                    <a:bodyPr/>
                    <a:lstStyle/>
                    <a:p>
                      <a:r>
                        <a:rPr lang="en-US" dirty="0"/>
                        <a:t>116.5</a:t>
                      </a:r>
                    </a:p>
                  </a:txBody>
                  <a:tcPr/>
                </a:tc>
                <a:extLst>
                  <a:ext uri="{0D108BD9-81ED-4DB2-BD59-A6C34878D82A}">
                    <a16:rowId xmlns:a16="http://schemas.microsoft.com/office/drawing/2014/main" val="2680184326"/>
                  </a:ext>
                </a:extLst>
              </a:tr>
              <a:tr h="370840">
                <a:tc>
                  <a:txBody>
                    <a:bodyPr/>
                    <a:lstStyle/>
                    <a:p>
                      <a:r>
                        <a:rPr lang="en-US" dirty="0"/>
                        <a:t>haplotype</a:t>
                      </a:r>
                    </a:p>
                  </a:txBody>
                  <a:tcPr/>
                </a:tc>
                <a:tc>
                  <a:txBody>
                    <a:bodyPr/>
                    <a:lstStyle/>
                    <a:p>
                      <a:r>
                        <a:rPr lang="en-US" dirty="0"/>
                        <a:t>87</a:t>
                      </a:r>
                    </a:p>
                  </a:txBody>
                  <a:tcPr/>
                </a:tc>
                <a:tc>
                  <a:txBody>
                    <a:bodyPr/>
                    <a:lstStyle/>
                    <a:p>
                      <a:r>
                        <a:rPr lang="en-US" dirty="0"/>
                        <a:t>94.5</a:t>
                      </a:r>
                    </a:p>
                  </a:txBody>
                  <a:tcPr/>
                </a:tc>
                <a:tc>
                  <a:txBody>
                    <a:bodyPr/>
                    <a:lstStyle/>
                    <a:p>
                      <a:r>
                        <a:rPr lang="en-US" dirty="0"/>
                        <a:t>87.5</a:t>
                      </a:r>
                    </a:p>
                  </a:txBody>
                  <a:tcPr/>
                </a:tc>
                <a:tc>
                  <a:txBody>
                    <a:bodyPr/>
                    <a:lstStyle/>
                    <a:p>
                      <a:r>
                        <a:rPr lang="en-US" dirty="0"/>
                        <a:t>89.5</a:t>
                      </a:r>
                    </a:p>
                  </a:txBody>
                  <a:tcPr/>
                </a:tc>
                <a:tc>
                  <a:txBody>
                    <a:bodyPr/>
                    <a:lstStyle/>
                    <a:p>
                      <a:r>
                        <a:rPr lang="en-US" dirty="0"/>
                        <a:t>90</a:t>
                      </a:r>
                    </a:p>
                  </a:txBody>
                  <a:tcPr/>
                </a:tc>
                <a:extLst>
                  <a:ext uri="{0D108BD9-81ED-4DB2-BD59-A6C34878D82A}">
                    <a16:rowId xmlns:a16="http://schemas.microsoft.com/office/drawing/2014/main" val="2631771280"/>
                  </a:ext>
                </a:extLst>
              </a:tr>
            </a:tbl>
          </a:graphicData>
        </a:graphic>
      </p:graphicFrame>
      <p:sp>
        <p:nvSpPr>
          <p:cNvPr id="7" name="TextBox 6">
            <a:extLst>
              <a:ext uri="{FF2B5EF4-FFF2-40B4-BE49-F238E27FC236}">
                <a16:creationId xmlns:a16="http://schemas.microsoft.com/office/drawing/2014/main" id="{D2349496-84D1-1D48-A3F9-6DBCEA8BA0F1}"/>
              </a:ext>
            </a:extLst>
          </p:cNvPr>
          <p:cNvSpPr txBox="1"/>
          <p:nvPr/>
        </p:nvSpPr>
        <p:spPr>
          <a:xfrm>
            <a:off x="508686" y="2730712"/>
            <a:ext cx="7886700" cy="584775"/>
          </a:xfrm>
          <a:prstGeom prst="rect">
            <a:avLst/>
          </a:prstGeom>
          <a:noFill/>
        </p:spPr>
        <p:txBody>
          <a:bodyPr wrap="square" rtlCol="0">
            <a:spAutoFit/>
          </a:bodyPr>
          <a:lstStyle/>
          <a:p>
            <a:pPr algn="ctr"/>
            <a:r>
              <a:rPr lang="en-US" sz="3200" dirty="0"/>
              <a:t>HapSeq2 and </a:t>
            </a:r>
            <a:r>
              <a:rPr lang="en-US" sz="3200" dirty="0" err="1"/>
              <a:t>WhatsHAP</a:t>
            </a:r>
            <a:r>
              <a:rPr lang="en-US" sz="3200" dirty="0"/>
              <a:t> Pairwise Comparison</a:t>
            </a:r>
          </a:p>
        </p:txBody>
      </p:sp>
      <p:graphicFrame>
        <p:nvGraphicFramePr>
          <p:cNvPr id="8" name="Table 3">
            <a:extLst>
              <a:ext uri="{FF2B5EF4-FFF2-40B4-BE49-F238E27FC236}">
                <a16:creationId xmlns:a16="http://schemas.microsoft.com/office/drawing/2014/main" id="{33F0DCD5-8202-824D-8D88-17F867EA0380}"/>
              </a:ext>
            </a:extLst>
          </p:cNvPr>
          <p:cNvGraphicFramePr>
            <a:graphicFrameLocks/>
          </p:cNvGraphicFramePr>
          <p:nvPr>
            <p:extLst>
              <p:ext uri="{D42A27DB-BD31-4B8C-83A1-F6EECF244321}">
                <p14:modId xmlns:p14="http://schemas.microsoft.com/office/powerpoint/2010/main" val="3471757007"/>
              </p:ext>
            </p:extLst>
          </p:nvPr>
        </p:nvGraphicFramePr>
        <p:xfrm>
          <a:off x="381000" y="5254152"/>
          <a:ext cx="7886700" cy="1483360"/>
        </p:xfrm>
        <a:graphic>
          <a:graphicData uri="http://schemas.openxmlformats.org/drawingml/2006/table">
            <a:tbl>
              <a:tblPr firstRow="1" bandRow="1">
                <a:tableStyleId>{5C22544A-7EE6-4342-B048-85BDC9FD1C3A}</a:tableStyleId>
              </a:tblPr>
              <a:tblGrid>
                <a:gridCol w="1314450">
                  <a:extLst>
                    <a:ext uri="{9D8B030D-6E8A-4147-A177-3AD203B41FA5}">
                      <a16:colId xmlns:a16="http://schemas.microsoft.com/office/drawing/2014/main" val="2561949726"/>
                    </a:ext>
                  </a:extLst>
                </a:gridCol>
                <a:gridCol w="1314450">
                  <a:extLst>
                    <a:ext uri="{9D8B030D-6E8A-4147-A177-3AD203B41FA5}">
                      <a16:colId xmlns:a16="http://schemas.microsoft.com/office/drawing/2014/main" val="2461927946"/>
                    </a:ext>
                  </a:extLst>
                </a:gridCol>
                <a:gridCol w="1314450">
                  <a:extLst>
                    <a:ext uri="{9D8B030D-6E8A-4147-A177-3AD203B41FA5}">
                      <a16:colId xmlns:a16="http://schemas.microsoft.com/office/drawing/2014/main" val="3929086859"/>
                    </a:ext>
                  </a:extLst>
                </a:gridCol>
                <a:gridCol w="1314450">
                  <a:extLst>
                    <a:ext uri="{9D8B030D-6E8A-4147-A177-3AD203B41FA5}">
                      <a16:colId xmlns:a16="http://schemas.microsoft.com/office/drawing/2014/main" val="2241096614"/>
                    </a:ext>
                  </a:extLst>
                </a:gridCol>
                <a:gridCol w="1314450">
                  <a:extLst>
                    <a:ext uri="{9D8B030D-6E8A-4147-A177-3AD203B41FA5}">
                      <a16:colId xmlns:a16="http://schemas.microsoft.com/office/drawing/2014/main" val="2392230099"/>
                    </a:ext>
                  </a:extLst>
                </a:gridCol>
                <a:gridCol w="1314450">
                  <a:extLst>
                    <a:ext uri="{9D8B030D-6E8A-4147-A177-3AD203B41FA5}">
                      <a16:colId xmlns:a16="http://schemas.microsoft.com/office/drawing/2014/main" val="617271376"/>
                    </a:ext>
                  </a:extLst>
                </a:gridCol>
              </a:tblGrid>
              <a:tr h="370840">
                <a:tc>
                  <a:txBody>
                    <a:bodyPr/>
                    <a:lstStyle/>
                    <a:p>
                      <a:r>
                        <a:rPr lang="en-US" dirty="0"/>
                        <a:t>Agreement</a:t>
                      </a:r>
                    </a:p>
                  </a:txBody>
                  <a:tcPr/>
                </a:tc>
                <a:tc>
                  <a:txBody>
                    <a:bodyPr/>
                    <a:lstStyle/>
                    <a:p>
                      <a:r>
                        <a:rPr lang="en-US" dirty="0"/>
                        <a:t>826</a:t>
                      </a:r>
                    </a:p>
                  </a:txBody>
                  <a:tcPr/>
                </a:tc>
                <a:tc>
                  <a:txBody>
                    <a:bodyPr/>
                    <a:lstStyle/>
                    <a:p>
                      <a:r>
                        <a:rPr lang="en-US" dirty="0"/>
                        <a:t>827</a:t>
                      </a:r>
                    </a:p>
                  </a:txBody>
                  <a:tcPr/>
                </a:tc>
                <a:tc>
                  <a:txBody>
                    <a:bodyPr/>
                    <a:lstStyle/>
                    <a:p>
                      <a:r>
                        <a:rPr lang="en-US" dirty="0"/>
                        <a:t>832</a:t>
                      </a:r>
                    </a:p>
                  </a:txBody>
                  <a:tcPr/>
                </a:tc>
                <a:tc>
                  <a:txBody>
                    <a:bodyPr/>
                    <a:lstStyle/>
                    <a:p>
                      <a:r>
                        <a:rPr lang="en-US" dirty="0"/>
                        <a:t>847</a:t>
                      </a:r>
                    </a:p>
                  </a:txBody>
                  <a:tcPr/>
                </a:tc>
                <a:tc>
                  <a:txBody>
                    <a:bodyPr/>
                    <a:lstStyle/>
                    <a:p>
                      <a:r>
                        <a:rPr lang="en-US" dirty="0"/>
                        <a:t>850</a:t>
                      </a:r>
                    </a:p>
                  </a:txBody>
                  <a:tcPr/>
                </a:tc>
                <a:extLst>
                  <a:ext uri="{0D108BD9-81ED-4DB2-BD59-A6C34878D82A}">
                    <a16:rowId xmlns:a16="http://schemas.microsoft.com/office/drawing/2014/main" val="2939071277"/>
                  </a:ext>
                </a:extLst>
              </a:tr>
              <a:tr h="370840">
                <a:tc>
                  <a:txBody>
                    <a:bodyPr/>
                    <a:lstStyle/>
                    <a:p>
                      <a:r>
                        <a:rPr lang="en-US" dirty="0"/>
                        <a:t>Strict</a:t>
                      </a:r>
                    </a:p>
                  </a:txBody>
                  <a:tcPr/>
                </a:tc>
                <a:tc>
                  <a:txBody>
                    <a:bodyPr/>
                    <a:lstStyle/>
                    <a:p>
                      <a:r>
                        <a:rPr lang="en-US" dirty="0"/>
                        <a:t>49</a:t>
                      </a:r>
                    </a:p>
                  </a:txBody>
                  <a:tcPr/>
                </a:tc>
                <a:tc>
                  <a:txBody>
                    <a:bodyPr/>
                    <a:lstStyle/>
                    <a:p>
                      <a:r>
                        <a:rPr lang="en-US" dirty="0"/>
                        <a:t>48</a:t>
                      </a:r>
                    </a:p>
                  </a:txBody>
                  <a:tcPr/>
                </a:tc>
                <a:tc>
                  <a:txBody>
                    <a:bodyPr/>
                    <a:lstStyle/>
                    <a:p>
                      <a:r>
                        <a:rPr lang="en-US" dirty="0"/>
                        <a:t>60</a:t>
                      </a:r>
                    </a:p>
                  </a:txBody>
                  <a:tcPr/>
                </a:tc>
                <a:tc>
                  <a:txBody>
                    <a:bodyPr/>
                    <a:lstStyle/>
                    <a:p>
                      <a:r>
                        <a:rPr lang="en-US" dirty="0"/>
                        <a:t>45</a:t>
                      </a:r>
                    </a:p>
                  </a:txBody>
                  <a:tcPr/>
                </a:tc>
                <a:tc>
                  <a:txBody>
                    <a:bodyPr/>
                    <a:lstStyle/>
                    <a:p>
                      <a:r>
                        <a:rPr lang="en-US" dirty="0"/>
                        <a:t>62</a:t>
                      </a:r>
                    </a:p>
                  </a:txBody>
                  <a:tcPr/>
                </a:tc>
                <a:extLst>
                  <a:ext uri="{0D108BD9-81ED-4DB2-BD59-A6C34878D82A}">
                    <a16:rowId xmlns:a16="http://schemas.microsoft.com/office/drawing/2014/main" val="1593095287"/>
                  </a:ext>
                </a:extLst>
              </a:tr>
              <a:tr h="370840">
                <a:tc>
                  <a:txBody>
                    <a:bodyPr/>
                    <a:lstStyle/>
                    <a:p>
                      <a:r>
                        <a:rPr lang="en-US" dirty="0"/>
                        <a:t>Non-strict</a:t>
                      </a:r>
                    </a:p>
                  </a:txBody>
                  <a:tcPr/>
                </a:tc>
                <a:tc>
                  <a:txBody>
                    <a:bodyPr/>
                    <a:lstStyle/>
                    <a:p>
                      <a:r>
                        <a:rPr lang="en-US" dirty="0"/>
                        <a:t>83.5</a:t>
                      </a:r>
                    </a:p>
                  </a:txBody>
                  <a:tcPr/>
                </a:tc>
                <a:tc>
                  <a:txBody>
                    <a:bodyPr/>
                    <a:lstStyle/>
                    <a:p>
                      <a:r>
                        <a:rPr lang="en-US" dirty="0"/>
                        <a:t>81.5</a:t>
                      </a:r>
                    </a:p>
                  </a:txBody>
                  <a:tcPr/>
                </a:tc>
                <a:tc>
                  <a:txBody>
                    <a:bodyPr/>
                    <a:lstStyle/>
                    <a:p>
                      <a:r>
                        <a:rPr lang="en-US" dirty="0"/>
                        <a:t>88.5</a:t>
                      </a:r>
                    </a:p>
                  </a:txBody>
                  <a:tcPr/>
                </a:tc>
                <a:tc>
                  <a:txBody>
                    <a:bodyPr/>
                    <a:lstStyle/>
                    <a:p>
                      <a:r>
                        <a:rPr lang="en-US" dirty="0"/>
                        <a:t>78</a:t>
                      </a:r>
                    </a:p>
                  </a:txBody>
                  <a:tcPr/>
                </a:tc>
                <a:tc>
                  <a:txBody>
                    <a:bodyPr/>
                    <a:lstStyle/>
                    <a:p>
                      <a:r>
                        <a:rPr lang="en-US" dirty="0"/>
                        <a:t>87.5</a:t>
                      </a:r>
                    </a:p>
                  </a:txBody>
                  <a:tcPr/>
                </a:tc>
                <a:extLst>
                  <a:ext uri="{0D108BD9-81ED-4DB2-BD59-A6C34878D82A}">
                    <a16:rowId xmlns:a16="http://schemas.microsoft.com/office/drawing/2014/main" val="2680184326"/>
                  </a:ext>
                </a:extLst>
              </a:tr>
              <a:tr h="370840">
                <a:tc>
                  <a:txBody>
                    <a:bodyPr/>
                    <a:lstStyle/>
                    <a:p>
                      <a:r>
                        <a:rPr lang="en-US" dirty="0"/>
                        <a:t>haplotype</a:t>
                      </a:r>
                    </a:p>
                  </a:txBody>
                  <a:tcPr/>
                </a:tc>
                <a:tc>
                  <a:txBody>
                    <a:bodyPr/>
                    <a:lstStyle/>
                    <a:p>
                      <a:r>
                        <a:rPr lang="en-US" dirty="0"/>
                        <a:t>76.5</a:t>
                      </a:r>
                    </a:p>
                  </a:txBody>
                  <a:tcPr/>
                </a:tc>
                <a:tc>
                  <a:txBody>
                    <a:bodyPr/>
                    <a:lstStyle/>
                    <a:p>
                      <a:r>
                        <a:rPr lang="en-US" dirty="0"/>
                        <a:t>71.5</a:t>
                      </a:r>
                    </a:p>
                  </a:txBody>
                  <a:tcPr/>
                </a:tc>
                <a:tc>
                  <a:txBody>
                    <a:bodyPr/>
                    <a:lstStyle/>
                    <a:p>
                      <a:r>
                        <a:rPr lang="en-US" dirty="0"/>
                        <a:t>75.5</a:t>
                      </a:r>
                    </a:p>
                  </a:txBody>
                  <a:tcPr/>
                </a:tc>
                <a:tc>
                  <a:txBody>
                    <a:bodyPr/>
                    <a:lstStyle/>
                    <a:p>
                      <a:r>
                        <a:rPr lang="en-US" b="1" dirty="0"/>
                        <a:t>70</a:t>
                      </a:r>
                    </a:p>
                  </a:txBody>
                  <a:tcPr/>
                </a:tc>
                <a:tc>
                  <a:txBody>
                    <a:bodyPr/>
                    <a:lstStyle/>
                    <a:p>
                      <a:r>
                        <a:rPr lang="en-US" dirty="0"/>
                        <a:t>76.5</a:t>
                      </a:r>
                    </a:p>
                  </a:txBody>
                  <a:tcPr/>
                </a:tc>
                <a:extLst>
                  <a:ext uri="{0D108BD9-81ED-4DB2-BD59-A6C34878D82A}">
                    <a16:rowId xmlns:a16="http://schemas.microsoft.com/office/drawing/2014/main" val="2631771280"/>
                  </a:ext>
                </a:extLst>
              </a:tr>
            </a:tbl>
          </a:graphicData>
        </a:graphic>
      </p:graphicFrame>
      <p:sp>
        <p:nvSpPr>
          <p:cNvPr id="9" name="TextBox 8">
            <a:extLst>
              <a:ext uri="{FF2B5EF4-FFF2-40B4-BE49-F238E27FC236}">
                <a16:creationId xmlns:a16="http://schemas.microsoft.com/office/drawing/2014/main" id="{5845F1D7-55DA-0B41-A739-F7C72C9FF60A}"/>
              </a:ext>
            </a:extLst>
          </p:cNvPr>
          <p:cNvSpPr txBox="1"/>
          <p:nvPr/>
        </p:nvSpPr>
        <p:spPr>
          <a:xfrm>
            <a:off x="457200" y="4777649"/>
            <a:ext cx="8686800" cy="584775"/>
          </a:xfrm>
          <a:prstGeom prst="rect">
            <a:avLst/>
          </a:prstGeom>
          <a:noFill/>
        </p:spPr>
        <p:txBody>
          <a:bodyPr wrap="square" rtlCol="0">
            <a:spAutoFit/>
          </a:bodyPr>
          <a:lstStyle/>
          <a:p>
            <a:pPr algn="ctr"/>
            <a:r>
              <a:rPr lang="en-US" sz="3200" dirty="0"/>
              <a:t>ASHG: HapSeq2 and DBM Pairwise Comparison</a:t>
            </a:r>
          </a:p>
        </p:txBody>
      </p:sp>
      <p:sp>
        <p:nvSpPr>
          <p:cNvPr id="2" name="Slide Number Placeholder 1">
            <a:extLst>
              <a:ext uri="{FF2B5EF4-FFF2-40B4-BE49-F238E27FC236}">
                <a16:creationId xmlns:a16="http://schemas.microsoft.com/office/drawing/2014/main" id="{9EF0B017-FBF6-43A1-A1B6-7D07433A7B04}"/>
              </a:ext>
            </a:extLst>
          </p:cNvPr>
          <p:cNvSpPr>
            <a:spLocks noGrp="1"/>
          </p:cNvSpPr>
          <p:nvPr>
            <p:ph type="sldNum" sz="quarter" idx="12"/>
          </p:nvPr>
        </p:nvSpPr>
        <p:spPr/>
        <p:txBody>
          <a:bodyPr/>
          <a:lstStyle/>
          <a:p>
            <a:fld id="{79EB0BAA-089B-F446-9CF3-DE954596BEEC}" type="slidenum">
              <a:rPr lang="en-US" smtClean="0"/>
              <a:t>106</a:t>
            </a:fld>
            <a:endParaRPr lang="en-US"/>
          </a:p>
        </p:txBody>
      </p:sp>
      <p:sp>
        <p:nvSpPr>
          <p:cNvPr id="12" name="TextBox 11">
            <a:extLst>
              <a:ext uri="{FF2B5EF4-FFF2-40B4-BE49-F238E27FC236}">
                <a16:creationId xmlns:a16="http://schemas.microsoft.com/office/drawing/2014/main" id="{DF4CC4C2-A3DC-461D-BA55-E3BBF7C63F58}"/>
              </a:ext>
            </a:extLst>
          </p:cNvPr>
          <p:cNvSpPr txBox="1"/>
          <p:nvPr/>
        </p:nvSpPr>
        <p:spPr>
          <a:xfrm>
            <a:off x="381000" y="113850"/>
            <a:ext cx="7886700" cy="584775"/>
          </a:xfrm>
          <a:prstGeom prst="rect">
            <a:avLst/>
          </a:prstGeom>
          <a:noFill/>
        </p:spPr>
        <p:txBody>
          <a:bodyPr wrap="square" rtlCol="0">
            <a:spAutoFit/>
          </a:bodyPr>
          <a:lstStyle/>
          <a:p>
            <a:pPr algn="ctr"/>
            <a:r>
              <a:rPr lang="en-US" sz="3200"/>
              <a:t>Genotypes include </a:t>
            </a:r>
            <a:r>
              <a:rPr lang="en-US" sz="3200" dirty="0"/>
              <a:t>unphased alleles (no -)</a:t>
            </a:r>
          </a:p>
        </p:txBody>
      </p:sp>
    </p:spTree>
    <p:extLst>
      <p:ext uri="{BB962C8B-B14F-4D97-AF65-F5344CB8AC3E}">
        <p14:creationId xmlns:p14="http://schemas.microsoft.com/office/powerpoint/2010/main" val="75056451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1F0DFF"/>
                </a:solidFill>
              </a:rPr>
              <a:t>Pasted 3 packages into a single file to eyeball agreements:</a:t>
            </a:r>
          </a:p>
          <a:p>
            <a:pPr marL="0" indent="0">
              <a:buNone/>
            </a:pPr>
            <a:r>
              <a:rPr lang="en-US" sz="2000" dirty="0"/>
              <a:t>/home/s_m774/data/dbmWhatshap.pairwise.mar8.2020/R</a:t>
            </a:r>
          </a:p>
          <a:p>
            <a:pPr marL="0" indent="0">
              <a:buNone/>
            </a:pPr>
            <a:endParaRPr lang="en-US" sz="2000" dirty="0"/>
          </a:p>
          <a:p>
            <a:pPr marL="0" indent="0">
              <a:buNone/>
            </a:pPr>
            <a:r>
              <a:rPr lang="en-US" sz="2000" dirty="0">
                <a:solidFill>
                  <a:srgbClr val="1F0DFF"/>
                </a:solidFill>
              </a:rPr>
              <a:t>Key</a:t>
            </a:r>
          </a:p>
          <a:p>
            <a:pPr marL="0" indent="0">
              <a:buNone/>
            </a:pPr>
            <a:r>
              <a:rPr lang="en-US" sz="2000" dirty="0"/>
              <a:t>CHR POS REF ALT DBM DBM2 HAP HAP2 WHP WHP2 WHP-Haplotype WHP-Haplotype2 </a:t>
            </a:r>
          </a:p>
          <a:p>
            <a:pPr marL="0" indent="0">
              <a:buNone/>
            </a:pPr>
            <a:r>
              <a:rPr lang="en-US" sz="2000" dirty="0"/>
              <a:t>chr10 1183608   C       T       </a:t>
            </a:r>
            <a:r>
              <a:rPr lang="en-US" sz="2000" dirty="0" err="1"/>
              <a:t>T</a:t>
            </a:r>
            <a:r>
              <a:rPr lang="en-US" sz="2000" dirty="0"/>
              <a:t> </a:t>
            </a:r>
            <a:r>
              <a:rPr lang="en-US" sz="2000" dirty="0" err="1"/>
              <a:t>T</a:t>
            </a:r>
            <a:r>
              <a:rPr lang="en-US" sz="2000" dirty="0"/>
              <a:t>     </a:t>
            </a:r>
            <a:r>
              <a:rPr lang="en-US" sz="2000" dirty="0" err="1"/>
              <a:t>T</a:t>
            </a:r>
            <a:r>
              <a:rPr lang="en-US" sz="2000" dirty="0"/>
              <a:t> C     </a:t>
            </a:r>
            <a:r>
              <a:rPr lang="en-US" sz="2000" dirty="0" err="1"/>
              <a:t>C</a:t>
            </a:r>
            <a:r>
              <a:rPr lang="en-US" sz="2000" dirty="0"/>
              <a:t> T     - -</a:t>
            </a:r>
          </a:p>
          <a:p>
            <a:pPr marL="0" indent="0">
              <a:buNone/>
            </a:pPr>
            <a:r>
              <a:rPr lang="en-US" sz="2000" dirty="0"/>
              <a:t>chr10 1185028   C       T       </a:t>
            </a:r>
            <a:r>
              <a:rPr lang="en-US" sz="2000" dirty="0" err="1"/>
              <a:t>T</a:t>
            </a:r>
            <a:r>
              <a:rPr lang="en-US" sz="2000" dirty="0"/>
              <a:t> C     T C     </a:t>
            </a:r>
            <a:r>
              <a:rPr lang="en-US" sz="2000" dirty="0" err="1"/>
              <a:t>C</a:t>
            </a:r>
            <a:r>
              <a:rPr lang="en-US" sz="2000" dirty="0"/>
              <a:t> T     C T</a:t>
            </a:r>
          </a:p>
          <a:p>
            <a:pPr marL="0" indent="0">
              <a:buNone/>
            </a:pPr>
            <a:r>
              <a:rPr lang="en-US" sz="2000" dirty="0"/>
              <a:t>chr10 1199953   A       T       </a:t>
            </a:r>
            <a:r>
              <a:rPr lang="en-US" sz="2000" dirty="0" err="1"/>
              <a:t>T</a:t>
            </a:r>
            <a:r>
              <a:rPr lang="en-US" sz="2000" dirty="0"/>
              <a:t> A     T </a:t>
            </a:r>
            <a:r>
              <a:rPr lang="en-US" sz="2000" dirty="0" err="1"/>
              <a:t>T</a:t>
            </a:r>
            <a:r>
              <a:rPr lang="en-US" sz="2000" dirty="0"/>
              <a:t>     </a:t>
            </a:r>
            <a:r>
              <a:rPr lang="en-US" sz="2000" dirty="0" err="1"/>
              <a:t>T</a:t>
            </a:r>
            <a:r>
              <a:rPr lang="en-US" sz="2000" dirty="0"/>
              <a:t> </a:t>
            </a:r>
            <a:r>
              <a:rPr lang="en-US" sz="2000" dirty="0" err="1"/>
              <a:t>T</a:t>
            </a:r>
            <a:r>
              <a:rPr lang="en-US" sz="2000" dirty="0"/>
              <a:t>     </a:t>
            </a:r>
            <a:r>
              <a:rPr lang="en-US" sz="2000" dirty="0" err="1"/>
              <a:t>T</a:t>
            </a:r>
            <a:r>
              <a:rPr lang="en-US" sz="2000" dirty="0"/>
              <a:t> </a:t>
            </a:r>
            <a:r>
              <a:rPr lang="en-US" sz="2000" dirty="0" err="1"/>
              <a:t>T</a:t>
            </a:r>
            <a:endParaRPr lang="en-US" sz="2000" dirty="0"/>
          </a:p>
          <a:p>
            <a:pPr marL="0" indent="0">
              <a:buNone/>
            </a:pPr>
            <a:r>
              <a:rPr lang="en-US" sz="2000" dirty="0"/>
              <a:t>chr10 1233561   T       G       T G     </a:t>
            </a:r>
            <a:r>
              <a:rPr lang="en-US" sz="2000" dirty="0" err="1"/>
              <a:t>G</a:t>
            </a:r>
            <a:r>
              <a:rPr lang="en-US" sz="2000" dirty="0"/>
              <a:t> </a:t>
            </a:r>
            <a:r>
              <a:rPr lang="en-US" sz="2000" dirty="0" err="1"/>
              <a:t>G</a:t>
            </a:r>
            <a:r>
              <a:rPr lang="en-US" sz="2000" dirty="0"/>
              <a:t>     </a:t>
            </a:r>
            <a:r>
              <a:rPr lang="en-US" sz="2000" dirty="0" err="1"/>
              <a:t>G</a:t>
            </a:r>
            <a:r>
              <a:rPr lang="en-US" sz="2000" dirty="0"/>
              <a:t> </a:t>
            </a:r>
            <a:r>
              <a:rPr lang="en-US" sz="2000" dirty="0" err="1"/>
              <a:t>G</a:t>
            </a:r>
            <a:r>
              <a:rPr lang="en-US" sz="2000" dirty="0"/>
              <a:t>     </a:t>
            </a:r>
            <a:r>
              <a:rPr lang="en-US" sz="2000" dirty="0" err="1"/>
              <a:t>G</a:t>
            </a:r>
            <a:r>
              <a:rPr lang="en-US" sz="2000" dirty="0"/>
              <a:t> </a:t>
            </a:r>
            <a:r>
              <a:rPr lang="en-US" sz="2000" dirty="0" err="1"/>
              <a:t>G</a:t>
            </a:r>
            <a:endParaRPr lang="en-US" sz="2000" dirty="0"/>
          </a:p>
          <a:p>
            <a:pPr marL="0" indent="0">
              <a:buNone/>
            </a:pPr>
            <a:r>
              <a:rPr lang="en-US" sz="2000" dirty="0"/>
              <a:t>chr10 1737155   G       A       G A     G A     G A     G A</a:t>
            </a:r>
          </a:p>
          <a:p>
            <a:pPr marL="0" indent="0">
              <a:buNone/>
            </a:pPr>
            <a:r>
              <a:rPr lang="en-US" sz="2000" dirty="0"/>
              <a:t>chr10 3010999   A       C       </a:t>
            </a:r>
            <a:r>
              <a:rPr lang="en-US" sz="2000" dirty="0" err="1"/>
              <a:t>C</a:t>
            </a:r>
            <a:r>
              <a:rPr lang="en-US" sz="2000" dirty="0"/>
              <a:t> A     C </a:t>
            </a:r>
            <a:r>
              <a:rPr lang="en-US" sz="2000" dirty="0" err="1"/>
              <a:t>C</a:t>
            </a:r>
            <a:r>
              <a:rPr lang="en-US" sz="2000" dirty="0"/>
              <a:t>     </a:t>
            </a:r>
            <a:r>
              <a:rPr lang="en-US" sz="2000" dirty="0" err="1"/>
              <a:t>C</a:t>
            </a:r>
            <a:r>
              <a:rPr lang="en-US" sz="2000" dirty="0"/>
              <a:t> </a:t>
            </a:r>
            <a:r>
              <a:rPr lang="en-US" sz="2000" dirty="0" err="1"/>
              <a:t>C</a:t>
            </a:r>
            <a:r>
              <a:rPr lang="en-US" sz="2000" dirty="0"/>
              <a:t>     </a:t>
            </a:r>
            <a:r>
              <a:rPr lang="en-US" sz="2000" dirty="0" err="1"/>
              <a:t>C</a:t>
            </a:r>
            <a:r>
              <a:rPr lang="en-US" sz="2000" dirty="0"/>
              <a:t> </a:t>
            </a:r>
            <a:r>
              <a:rPr lang="en-US" sz="2000" dirty="0" err="1"/>
              <a:t>C</a:t>
            </a:r>
            <a:endParaRPr lang="en-US" sz="2000" dirty="0"/>
          </a:p>
          <a:p>
            <a:pPr marL="0" indent="0">
              <a:buNone/>
            </a:pPr>
            <a:r>
              <a:rPr lang="en-US" sz="2000" dirty="0"/>
              <a:t>chr10 3011174   C       A       </a:t>
            </a:r>
            <a:r>
              <a:rPr lang="en-US" sz="2000" dirty="0" err="1"/>
              <a:t>A</a:t>
            </a:r>
            <a:r>
              <a:rPr lang="en-US" sz="2000" dirty="0"/>
              <a:t> </a:t>
            </a:r>
            <a:r>
              <a:rPr lang="en-US" sz="2000" dirty="0" err="1"/>
              <a:t>A</a:t>
            </a:r>
            <a:r>
              <a:rPr lang="en-US" sz="2000" dirty="0"/>
              <a:t>     </a:t>
            </a:r>
            <a:r>
              <a:rPr lang="en-US" sz="2000" dirty="0" err="1"/>
              <a:t>A</a:t>
            </a:r>
            <a:r>
              <a:rPr lang="en-US" sz="2000" dirty="0"/>
              <a:t> </a:t>
            </a:r>
            <a:r>
              <a:rPr lang="en-US" sz="2000" dirty="0" err="1"/>
              <a:t>A</a:t>
            </a:r>
            <a:r>
              <a:rPr lang="en-US" sz="2000" dirty="0"/>
              <a:t>     </a:t>
            </a:r>
            <a:r>
              <a:rPr lang="en-US" sz="2000" dirty="0" err="1"/>
              <a:t>A</a:t>
            </a:r>
            <a:r>
              <a:rPr lang="en-US" sz="2000" dirty="0"/>
              <a:t> </a:t>
            </a:r>
            <a:r>
              <a:rPr lang="en-US" sz="2000" dirty="0" err="1"/>
              <a:t>A</a:t>
            </a:r>
            <a:r>
              <a:rPr lang="en-US" sz="2000" dirty="0"/>
              <a:t>     </a:t>
            </a:r>
            <a:r>
              <a:rPr lang="en-US" sz="2000" dirty="0" err="1"/>
              <a:t>A</a:t>
            </a:r>
            <a:r>
              <a:rPr lang="en-US" sz="2000" dirty="0"/>
              <a:t> </a:t>
            </a:r>
            <a:r>
              <a:rPr lang="en-US" sz="2000" dirty="0" err="1"/>
              <a:t>A</a:t>
            </a:r>
            <a:endParaRPr lang="en-US" sz="2000" dirty="0"/>
          </a:p>
          <a:p>
            <a:pPr marL="0" indent="0">
              <a:buNone/>
            </a:pPr>
            <a:r>
              <a:rPr lang="en-US" sz="2000" dirty="0"/>
              <a:t>chr10 5073699   G       T       </a:t>
            </a:r>
            <a:r>
              <a:rPr lang="en-US" sz="2000" dirty="0" err="1"/>
              <a:t>T</a:t>
            </a:r>
            <a:r>
              <a:rPr lang="en-US" sz="2000" dirty="0"/>
              <a:t> G     T </a:t>
            </a:r>
            <a:r>
              <a:rPr lang="en-US" sz="2000" dirty="0" err="1"/>
              <a:t>T</a:t>
            </a:r>
            <a:r>
              <a:rPr lang="en-US" sz="2000" dirty="0"/>
              <a:t>     </a:t>
            </a:r>
            <a:r>
              <a:rPr lang="en-US" sz="2000" dirty="0" err="1"/>
              <a:t>T</a:t>
            </a:r>
            <a:r>
              <a:rPr lang="en-US" sz="2000" dirty="0"/>
              <a:t> </a:t>
            </a:r>
            <a:r>
              <a:rPr lang="en-US" sz="2000" dirty="0" err="1"/>
              <a:t>T</a:t>
            </a:r>
            <a:r>
              <a:rPr lang="en-US" sz="2000" dirty="0"/>
              <a:t>     </a:t>
            </a:r>
            <a:r>
              <a:rPr lang="en-US" sz="2000" dirty="0" err="1"/>
              <a:t>T</a:t>
            </a:r>
            <a:r>
              <a:rPr lang="en-US" sz="2000" dirty="0"/>
              <a:t> </a:t>
            </a:r>
            <a:r>
              <a:rPr lang="en-US" sz="2000" dirty="0" err="1"/>
              <a:t>T</a:t>
            </a:r>
            <a:endParaRPr lang="en-US" sz="2000" dirty="0"/>
          </a:p>
        </p:txBody>
      </p:sp>
      <p:sp>
        <p:nvSpPr>
          <p:cNvPr id="2" name="Slide Number Placeholder 1">
            <a:extLst>
              <a:ext uri="{FF2B5EF4-FFF2-40B4-BE49-F238E27FC236}">
                <a16:creationId xmlns:a16="http://schemas.microsoft.com/office/drawing/2014/main" id="{374BA0B4-8631-47C4-910F-1A3AFD72E1F2}"/>
              </a:ext>
            </a:extLst>
          </p:cNvPr>
          <p:cNvSpPr>
            <a:spLocks noGrp="1"/>
          </p:cNvSpPr>
          <p:nvPr>
            <p:ph type="sldNum" sz="quarter" idx="12"/>
          </p:nvPr>
        </p:nvSpPr>
        <p:spPr/>
        <p:txBody>
          <a:bodyPr/>
          <a:lstStyle/>
          <a:p>
            <a:fld id="{79EB0BAA-089B-F446-9CF3-DE954596BEEC}" type="slidenum">
              <a:rPr lang="en-US" smtClean="0"/>
              <a:t>107</a:t>
            </a:fld>
            <a:endParaRPr lang="en-US"/>
          </a:p>
        </p:txBody>
      </p:sp>
    </p:spTree>
    <p:extLst>
      <p:ext uri="{BB962C8B-B14F-4D97-AF65-F5344CB8AC3E}">
        <p14:creationId xmlns:p14="http://schemas.microsoft.com/office/powerpoint/2010/main" val="175757593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Mar 20, 2020 Meeting @ 11AM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fld id="{79EB0BAA-089B-F446-9CF3-DE954596BEEC}" type="slidenum">
              <a:rPr lang="en-US" smtClean="0"/>
              <a:t>108</a:t>
            </a:fld>
            <a:endParaRPr lang="en-US"/>
          </a:p>
        </p:txBody>
      </p:sp>
    </p:spTree>
    <p:extLst>
      <p:ext uri="{BB962C8B-B14F-4D97-AF65-F5344CB8AC3E}">
        <p14:creationId xmlns:p14="http://schemas.microsoft.com/office/powerpoint/2010/main" val="160701770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00B050"/>
                </a:solidFill>
              </a:rPr>
              <a:t>1. Phase Hapseq2 using Whatshap dataset</a:t>
            </a:r>
          </a:p>
          <a:p>
            <a:pPr marL="0" indent="0">
              <a:buNone/>
            </a:pPr>
            <a:r>
              <a:rPr lang="en-US" sz="2000" dirty="0"/>
              <a:t>Whatshap dataset was phased using Hapseq2</a:t>
            </a:r>
          </a:p>
          <a:p>
            <a:pPr marL="0" indent="0">
              <a:buNone/>
            </a:pPr>
            <a:r>
              <a:rPr lang="en-US" sz="2000" dirty="0">
                <a:solidFill>
                  <a:srgbClr val="1F0DFF"/>
                </a:solidFill>
              </a:rPr>
              <a:t>/home/s_m774/data/</a:t>
            </a:r>
            <a:r>
              <a:rPr lang="en-US" sz="2000" dirty="0" err="1">
                <a:solidFill>
                  <a:srgbClr val="1F0DFF"/>
                </a:solidFill>
              </a:rPr>
              <a:t>miha</a:t>
            </a:r>
            <a:r>
              <a:rPr lang="en-US" sz="2000" dirty="0">
                <a:solidFill>
                  <a:srgbClr val="1F0DFF"/>
                </a:solidFill>
              </a:rPr>
              <a:t>/</a:t>
            </a:r>
          </a:p>
          <a:p>
            <a:pPr marL="0" indent="0">
              <a:buNone/>
            </a:pPr>
            <a:endParaRPr lang="en-US" sz="2000" dirty="0"/>
          </a:p>
          <a:p>
            <a:pPr marL="0" indent="0">
              <a:buNone/>
            </a:pPr>
            <a:r>
              <a:rPr lang="en-US" sz="2000" dirty="0"/>
              <a:t>/home/s_m774/software/HapSeq2/</a:t>
            </a:r>
            <a:r>
              <a:rPr lang="en-US" sz="2000" dirty="0">
                <a:solidFill>
                  <a:srgbClr val="1F0DFF"/>
                </a:solidFill>
              </a:rPr>
              <a:t>hapseq2</a:t>
            </a:r>
            <a:r>
              <a:rPr lang="en-US" sz="2000" dirty="0"/>
              <a:t>  --</a:t>
            </a:r>
            <a:r>
              <a:rPr lang="en-US" sz="2000" dirty="0" err="1"/>
              <a:t>readCounts</a:t>
            </a:r>
            <a:r>
              <a:rPr lang="en-US" sz="2000" dirty="0"/>
              <a:t> counts.chr10.txt --</a:t>
            </a:r>
            <a:r>
              <a:rPr lang="en-US" sz="2000" dirty="0" err="1"/>
              <a:t>polymorphicSites</a:t>
            </a:r>
            <a:r>
              <a:rPr lang="en-US" sz="2000" dirty="0"/>
              <a:t> sites.chr10.txt -o phased.chr10.hapseq.txt --phase</a:t>
            </a:r>
          </a:p>
          <a:p>
            <a:pPr marL="0" indent="0">
              <a:buNone/>
            </a:pPr>
            <a:endParaRPr lang="en-US" sz="2000" dirty="0"/>
          </a:p>
          <a:p>
            <a:pPr marL="0" indent="0">
              <a:buNone/>
            </a:pPr>
            <a:endParaRPr lang="en-US" sz="2000" dirty="0"/>
          </a:p>
          <a:p>
            <a:pPr marL="0" indent="0">
              <a:buNone/>
            </a:pPr>
            <a:r>
              <a:rPr lang="en-US" sz="2000" dirty="0"/>
              <a:t>2. Phase DBM using Whatshap dataset </a:t>
            </a:r>
          </a:p>
          <a:p>
            <a:pPr marL="0" indent="0">
              <a:buNone/>
            </a:pPr>
            <a:r>
              <a:rPr lang="en-US" sz="2000" dirty="0"/>
              <a:t>I have created 1 of the 2 required inputs for DBM. I am now getting the Allele Depth for each SNV—most modern phasing software packages do this by looking BAMs (Whatshap and </a:t>
            </a:r>
            <a:r>
              <a:rPr lang="en-US" sz="2000" dirty="0" err="1"/>
              <a:t>Hapseq</a:t>
            </a:r>
            <a:r>
              <a:rPr lang="en-US" sz="2000" dirty="0"/>
              <a:t> for example).</a:t>
            </a:r>
          </a:p>
          <a:p>
            <a:pPr marL="0" indent="0">
              <a:buNone/>
            </a:pPr>
            <a:endParaRPr lang="en-US" sz="20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fld id="{79EB0BAA-089B-F446-9CF3-DE954596BEEC}" type="slidenum">
              <a:rPr lang="en-US" smtClean="0"/>
              <a:t>109</a:t>
            </a:fld>
            <a:endParaRPr lang="en-US"/>
          </a:p>
        </p:txBody>
      </p:sp>
    </p:spTree>
    <p:extLst>
      <p:ext uri="{BB962C8B-B14F-4D97-AF65-F5344CB8AC3E}">
        <p14:creationId xmlns:p14="http://schemas.microsoft.com/office/powerpoint/2010/main" val="38203418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23183-DBB9-654C-9444-E7A29524203E}"/>
              </a:ext>
            </a:extLst>
          </p:cNvPr>
          <p:cNvSpPr>
            <a:spLocks noGrp="1"/>
          </p:cNvSpPr>
          <p:nvPr>
            <p:ph type="title"/>
          </p:nvPr>
        </p:nvSpPr>
        <p:spPr>
          <a:xfrm>
            <a:off x="443120" y="73579"/>
            <a:ext cx="7886700" cy="701673"/>
          </a:xfrm>
        </p:spPr>
        <p:txBody>
          <a:bodyPr>
            <a:normAutofit/>
          </a:bodyPr>
          <a:lstStyle/>
          <a:p>
            <a:r>
              <a:rPr lang="en-US" sz="4000" b="1" dirty="0">
                <a:solidFill>
                  <a:srgbClr val="1F0DFF"/>
                </a:solidFill>
              </a:rPr>
              <a:t>August 13, 2019 Meeting To-Do </a:t>
            </a:r>
          </a:p>
        </p:txBody>
      </p:sp>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884719"/>
            <a:ext cx="8326243" cy="5768842"/>
          </a:xfrm>
        </p:spPr>
        <p:txBody>
          <a:bodyPr>
            <a:normAutofit/>
          </a:bodyPr>
          <a:lstStyle/>
          <a:p>
            <a:pPr marL="0" indent="0">
              <a:buNone/>
            </a:pPr>
            <a:r>
              <a:rPr lang="en-US" sz="2000" dirty="0"/>
              <a:t>1. (1) Correct the DBM 5 pick 3 task in Unix (2) Create a Perl script to prepare the same input then make sure they give the same results. </a:t>
            </a:r>
          </a:p>
          <a:p>
            <a:pPr marL="0" indent="0">
              <a:buNone/>
            </a:pPr>
            <a:r>
              <a:rPr lang="en-US" sz="2000" dirty="0"/>
              <a:t>	</a:t>
            </a:r>
            <a:r>
              <a:rPr lang="en-US" sz="2000" dirty="0">
                <a:solidFill>
                  <a:srgbClr val="00B050"/>
                </a:solidFill>
                <a:cs typeface="Times New Roman" panose="02020603050405020304" pitchFamily="18" charset="0"/>
              </a:rPr>
              <a:t>Complete</a:t>
            </a:r>
            <a:r>
              <a:rPr lang="en-US" sz="2000" dirty="0">
                <a:cs typeface="Times New Roman" panose="02020603050405020304" pitchFamily="18" charset="0"/>
              </a:rPr>
              <a:t>, see August13.2019.PairEndDBM</a:t>
            </a:r>
          </a:p>
          <a:p>
            <a:pPr marL="0" indent="0">
              <a:buNone/>
            </a:pPr>
            <a:r>
              <a:rPr lang="en-US" sz="2000" dirty="0">
                <a:cs typeface="Times New Roman" panose="02020603050405020304" pitchFamily="18" charset="0"/>
              </a:rPr>
              <a:t>	</a:t>
            </a:r>
            <a:r>
              <a:rPr lang="en-US" sz="2000" dirty="0">
                <a:solidFill>
                  <a:srgbClr val="00B050"/>
                </a:solidFill>
                <a:cs typeface="Times New Roman" panose="02020603050405020304" pitchFamily="18" charset="0"/>
              </a:rPr>
              <a:t>Complete</a:t>
            </a:r>
            <a:r>
              <a:rPr lang="en-US" sz="2000" dirty="0">
                <a:cs typeface="Times New Roman" panose="02020603050405020304" pitchFamily="18" charset="0"/>
              </a:rPr>
              <a:t>, see /home/s_m774/software/DBM/getStarfish.pl</a:t>
            </a:r>
          </a:p>
          <a:p>
            <a:pPr marL="0" indent="0">
              <a:buNone/>
            </a:pPr>
            <a:r>
              <a:rPr lang="en-US" sz="2000" dirty="0"/>
              <a:t>2. (1) Prepare DBM input showing “ACGT” alleles </a:t>
            </a:r>
          </a:p>
          <a:p>
            <a:pPr marL="0" indent="0">
              <a:buNone/>
            </a:pPr>
            <a:r>
              <a:rPr lang="en-US" sz="2000" dirty="0"/>
              <a:t>	</a:t>
            </a:r>
            <a:r>
              <a:rPr lang="en-US" sz="2000" dirty="0">
                <a:solidFill>
                  <a:srgbClr val="00B050"/>
                </a:solidFill>
                <a:cs typeface="Times New Roman" panose="02020603050405020304" pitchFamily="18" charset="0"/>
              </a:rPr>
              <a:t> Complete</a:t>
            </a:r>
            <a:r>
              <a:rPr lang="en-US" sz="2000" dirty="0">
                <a:cs typeface="Times New Roman" panose="02020603050405020304" pitchFamily="18" charset="0"/>
              </a:rPr>
              <a:t>, see August13.2019.AllelesDBM</a:t>
            </a:r>
          </a:p>
          <a:p>
            <a:pPr marL="0" indent="0">
              <a:buNone/>
            </a:pPr>
            <a:r>
              <a:rPr lang="en-US" sz="2000" dirty="0"/>
              <a:t>3. Run Hapseq2 on sample data using 4 inputs (jump.txt and read.txt)</a:t>
            </a:r>
          </a:p>
          <a:p>
            <a:pPr marL="0" indent="0">
              <a:buNone/>
            </a:pPr>
            <a:r>
              <a:rPr lang="en-US" sz="2000" dirty="0"/>
              <a:t>	</a:t>
            </a:r>
            <a:r>
              <a:rPr lang="en-US" sz="2000" dirty="0">
                <a:solidFill>
                  <a:srgbClr val="00B050"/>
                </a:solidFill>
                <a:cs typeface="Times New Roman" panose="02020603050405020304" pitchFamily="18" charset="0"/>
              </a:rPr>
              <a:t> Complete</a:t>
            </a:r>
            <a:r>
              <a:rPr lang="en-US" sz="2000" dirty="0">
                <a:cs typeface="Times New Roman" panose="02020603050405020304" pitchFamily="18" charset="0"/>
              </a:rPr>
              <a:t>, see August13.2019.HapSeq2</a:t>
            </a:r>
            <a:endParaRPr lang="en-US" sz="2000" dirty="0"/>
          </a:p>
          <a:p>
            <a:pPr marL="0" indent="0">
              <a:buNone/>
            </a:pPr>
            <a:r>
              <a:rPr lang="en-US" sz="2000" dirty="0"/>
              <a:t>4. (1) Prepare Hapseq2 input using 3 samples (2) Run Hapseq2 using real data. First use 2 input files. Next use 4 input files. </a:t>
            </a:r>
          </a:p>
          <a:p>
            <a:pPr marL="0" indent="0">
              <a:buNone/>
            </a:pPr>
            <a:r>
              <a:rPr lang="en-US" sz="2000" dirty="0"/>
              <a:t>	</a:t>
            </a:r>
            <a:r>
              <a:rPr lang="en-US" sz="2000" dirty="0">
                <a:solidFill>
                  <a:srgbClr val="00B050"/>
                </a:solidFill>
                <a:cs typeface="Times New Roman" panose="02020603050405020304" pitchFamily="18" charset="0"/>
              </a:rPr>
              <a:t> In Progress</a:t>
            </a:r>
            <a:endParaRPr lang="en-US" sz="2000" dirty="0">
              <a:cs typeface="Times New Roman" panose="02020603050405020304" pitchFamily="18" charset="0"/>
            </a:endParaRPr>
          </a:p>
          <a:p>
            <a:pPr marL="0" indent="0">
              <a:buNone/>
            </a:pPr>
            <a:r>
              <a:rPr lang="en-US" sz="2000" dirty="0">
                <a:cs typeface="Times New Roman" panose="02020603050405020304" pitchFamily="18" charset="0"/>
              </a:rPr>
              <a:t>	</a:t>
            </a:r>
            <a:endParaRPr lang="en-US" sz="2000" dirty="0"/>
          </a:p>
        </p:txBody>
      </p:sp>
      <p:sp>
        <p:nvSpPr>
          <p:cNvPr id="4" name="Slide Number Placeholder 3">
            <a:extLst>
              <a:ext uri="{FF2B5EF4-FFF2-40B4-BE49-F238E27FC236}">
                <a16:creationId xmlns:a16="http://schemas.microsoft.com/office/drawing/2014/main" id="{C2A0DFA1-8353-4185-AC0D-1B9738371B03}"/>
              </a:ext>
            </a:extLst>
          </p:cNvPr>
          <p:cNvSpPr>
            <a:spLocks noGrp="1"/>
          </p:cNvSpPr>
          <p:nvPr>
            <p:ph type="sldNum" sz="quarter" idx="12"/>
          </p:nvPr>
        </p:nvSpPr>
        <p:spPr/>
        <p:txBody>
          <a:bodyPr/>
          <a:lstStyle/>
          <a:p>
            <a:fld id="{79EB0BAA-089B-F446-9CF3-DE954596BEEC}" type="slidenum">
              <a:rPr lang="en-US" smtClean="0"/>
              <a:t>11</a:t>
            </a:fld>
            <a:endParaRPr lang="en-US"/>
          </a:p>
        </p:txBody>
      </p:sp>
    </p:spTree>
    <p:extLst>
      <p:ext uri="{BB962C8B-B14F-4D97-AF65-F5344CB8AC3E}">
        <p14:creationId xmlns:p14="http://schemas.microsoft.com/office/powerpoint/2010/main" val="79543021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Mar 27, 2020 Meeting @ 11AM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fld id="{79EB0BAA-089B-F446-9CF3-DE954596BEEC}" type="slidenum">
              <a:rPr lang="en-US" smtClean="0"/>
              <a:t>110</a:t>
            </a:fld>
            <a:endParaRPr lang="en-US"/>
          </a:p>
        </p:txBody>
      </p:sp>
    </p:spTree>
    <p:extLst>
      <p:ext uri="{BB962C8B-B14F-4D97-AF65-F5344CB8AC3E}">
        <p14:creationId xmlns:p14="http://schemas.microsoft.com/office/powerpoint/2010/main" val="196010096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00B050"/>
                </a:solidFill>
              </a:rPr>
              <a:t>1. Phase DBM using Whatshap dataset </a:t>
            </a:r>
          </a:p>
          <a:p>
            <a:pPr marL="0" indent="0">
              <a:buNone/>
            </a:pPr>
            <a:r>
              <a:rPr lang="en-US" sz="2000" dirty="0"/>
              <a:t>I phased the same dataset using DBM—DBM seems to use reference alleles in the case of missing reads. Haplotype result is located here:</a:t>
            </a:r>
          </a:p>
          <a:p>
            <a:pPr marL="0" indent="0">
              <a:buNone/>
            </a:pPr>
            <a:r>
              <a:rPr lang="pt-BR" sz="2000" dirty="0">
                <a:solidFill>
                  <a:srgbClr val="1F0DFF"/>
                </a:solidFill>
              </a:rPr>
              <a:t>/home/s_m774/data/miha/dbm.2020.mar20/chr10.5sample.g</a:t>
            </a:r>
          </a:p>
          <a:p>
            <a:pPr marL="0" indent="0">
              <a:buNone/>
            </a:pPr>
            <a:endParaRPr lang="en-US" sz="2000" dirty="0">
              <a:solidFill>
                <a:srgbClr val="00B050"/>
              </a:solidFill>
            </a:endParaRPr>
          </a:p>
          <a:p>
            <a:pPr marL="0" indent="0">
              <a:buNone/>
            </a:pPr>
            <a:r>
              <a:rPr lang="en-US" sz="2000" dirty="0">
                <a:solidFill>
                  <a:srgbClr val="00B050"/>
                </a:solidFill>
              </a:rPr>
              <a:t>2. Get a list of positions on chromosome 10 phased by Whatshap</a:t>
            </a:r>
          </a:p>
          <a:p>
            <a:pPr marL="0" indent="0">
              <a:buNone/>
            </a:pPr>
            <a:r>
              <a:rPr lang="en-US" sz="2000" dirty="0"/>
              <a:t>I extracted a list of these positions located at</a:t>
            </a:r>
          </a:p>
          <a:p>
            <a:pPr marL="0" indent="0">
              <a:buNone/>
            </a:pPr>
            <a:r>
              <a:rPr lang="en-US" sz="2000" dirty="0">
                <a:solidFill>
                  <a:srgbClr val="1F0DFF"/>
                </a:solidFill>
              </a:rPr>
              <a:t>/home/s_m774/data/</a:t>
            </a:r>
            <a:r>
              <a:rPr lang="en-US" sz="2000" dirty="0" err="1">
                <a:solidFill>
                  <a:srgbClr val="1F0DFF"/>
                </a:solidFill>
              </a:rPr>
              <a:t>miha</a:t>
            </a:r>
            <a:r>
              <a:rPr lang="en-US" sz="2000" dirty="0">
                <a:solidFill>
                  <a:srgbClr val="1F0DFF"/>
                </a:solidFill>
              </a:rPr>
              <a:t>/whatshap.2020.Mar27</a:t>
            </a:r>
          </a:p>
          <a:p>
            <a:pPr marL="0" indent="0">
              <a:buNone/>
            </a:pPr>
            <a:endParaRPr lang="en-US" sz="2000" dirty="0"/>
          </a:p>
          <a:p>
            <a:pPr marL="0" indent="0">
              <a:buNone/>
            </a:pPr>
            <a:r>
              <a:rPr lang="en-US" sz="2000" dirty="0"/>
              <a:t>3. Pairwise comparison of Whatshap and Hapseq2 without filtering</a:t>
            </a:r>
          </a:p>
          <a:p>
            <a:pPr marL="0" indent="0">
              <a:buNone/>
            </a:pPr>
            <a:endParaRPr lang="en-US" sz="2000" dirty="0"/>
          </a:p>
          <a:p>
            <a:pPr marL="0" indent="0">
              <a:buNone/>
            </a:pPr>
            <a:r>
              <a:rPr lang="en-US" sz="2000" dirty="0">
                <a:solidFill>
                  <a:srgbClr val="00B050"/>
                </a:solidFill>
              </a:rPr>
              <a:t>4. Get the depth of each of the Whatshap 13557 positions</a:t>
            </a:r>
          </a:p>
          <a:p>
            <a:pPr marL="0" indent="0">
              <a:buNone/>
            </a:pPr>
            <a:r>
              <a:rPr lang="en-US" sz="2000" dirty="0"/>
              <a:t>I extracted the depth of each of these positions at</a:t>
            </a:r>
          </a:p>
          <a:p>
            <a:pPr marL="0" indent="0">
              <a:buNone/>
            </a:pPr>
            <a:r>
              <a:rPr lang="en-US" sz="2000" dirty="0">
                <a:solidFill>
                  <a:srgbClr val="1F0DFF"/>
                </a:solidFill>
              </a:rPr>
              <a:t>/home/s_m774/data/</a:t>
            </a:r>
            <a:r>
              <a:rPr lang="en-US" sz="2000" dirty="0" err="1">
                <a:solidFill>
                  <a:srgbClr val="1F0DFF"/>
                </a:solidFill>
              </a:rPr>
              <a:t>miha</a:t>
            </a:r>
            <a:r>
              <a:rPr lang="en-US" sz="2000" dirty="0">
                <a:solidFill>
                  <a:srgbClr val="1F0DFF"/>
                </a:solidFill>
              </a:rPr>
              <a:t>/whatshap.2020.Mar27</a:t>
            </a:r>
          </a:p>
          <a:p>
            <a:pPr marL="0" indent="0">
              <a:buNone/>
            </a:pPr>
            <a:endParaRPr lang="en-US" sz="2000" dirty="0"/>
          </a:p>
          <a:p>
            <a:pPr marL="0" indent="0">
              <a:buNone/>
            </a:pPr>
            <a:endParaRPr lang="en-US" sz="2000" dirty="0"/>
          </a:p>
          <a:p>
            <a:pPr marL="0" indent="0">
              <a:buNone/>
            </a:pPr>
            <a:endParaRPr lang="en-US" sz="20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fld id="{79EB0BAA-089B-F446-9CF3-DE954596BEEC}" type="slidenum">
              <a:rPr lang="en-US" smtClean="0"/>
              <a:t>111</a:t>
            </a:fld>
            <a:endParaRPr lang="en-US"/>
          </a:p>
        </p:txBody>
      </p:sp>
    </p:spTree>
    <p:extLst>
      <p:ext uri="{BB962C8B-B14F-4D97-AF65-F5344CB8AC3E}">
        <p14:creationId xmlns:p14="http://schemas.microsoft.com/office/powerpoint/2010/main" val="287279817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April 3, 2020 Meeting @ 11AM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fld id="{79EB0BAA-089B-F446-9CF3-DE954596BEEC}" type="slidenum">
              <a:rPr lang="en-US" smtClean="0"/>
              <a:t>112</a:t>
            </a:fld>
            <a:endParaRPr lang="en-US"/>
          </a:p>
        </p:txBody>
      </p:sp>
    </p:spTree>
    <p:extLst>
      <p:ext uri="{BB962C8B-B14F-4D97-AF65-F5344CB8AC3E}">
        <p14:creationId xmlns:p14="http://schemas.microsoft.com/office/powerpoint/2010/main" val="408099478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00B050"/>
                </a:solidFill>
              </a:rPr>
              <a:t>1. (1) Filter DBM Haplotypes on positions phased by Whatshap</a:t>
            </a:r>
          </a:p>
          <a:p>
            <a:pPr marL="0" indent="0">
              <a:buNone/>
            </a:pPr>
            <a:r>
              <a:rPr lang="en-US" sz="2000" dirty="0">
                <a:solidFill>
                  <a:srgbClr val="00B050"/>
                </a:solidFill>
              </a:rPr>
              <a:t>(2) Filter Hapseq2 Haplotypes on positions phased by Whatshap</a:t>
            </a:r>
          </a:p>
          <a:p>
            <a:pPr marL="0" indent="0">
              <a:buNone/>
            </a:pPr>
            <a:r>
              <a:rPr lang="en-US" sz="2000" dirty="0">
                <a:solidFill>
                  <a:srgbClr val="00B050"/>
                </a:solidFill>
              </a:rPr>
              <a:t>(3) Convert Whatshap Haplotypes to alleles using VCF</a:t>
            </a:r>
          </a:p>
          <a:p>
            <a:pPr marL="0" indent="0">
              <a:buNone/>
            </a:pPr>
            <a:r>
              <a:rPr lang="en-US" sz="2000" dirty="0">
                <a:solidFill>
                  <a:srgbClr val="00B050"/>
                </a:solidFill>
              </a:rPr>
              <a:t>(4) Pairwise comparison of haplotypes for each MIHA package</a:t>
            </a:r>
          </a:p>
          <a:p>
            <a:pPr marL="0" indent="0">
              <a:buNone/>
            </a:pPr>
            <a:r>
              <a:rPr lang="en-US" sz="2000" dirty="0"/>
              <a:t>(5) Pairwise comparison of genotypes for each MIHA package</a:t>
            </a:r>
          </a:p>
          <a:p>
            <a:pPr marL="0" indent="0">
              <a:buNone/>
            </a:pPr>
            <a:r>
              <a:rPr lang="en-US" sz="2000" dirty="0"/>
              <a:t>I extracted the genotypes here:</a:t>
            </a:r>
          </a:p>
          <a:p>
            <a:pPr marL="0" indent="0">
              <a:buNone/>
            </a:pPr>
            <a:r>
              <a:rPr lang="en-US" sz="2000" dirty="0">
                <a:solidFill>
                  <a:srgbClr val="1F0DFF"/>
                </a:solidFill>
              </a:rPr>
              <a:t>/home/s_m774/data/</a:t>
            </a:r>
            <a:r>
              <a:rPr lang="en-US" sz="2000" dirty="0" err="1">
                <a:solidFill>
                  <a:srgbClr val="1F0DFF"/>
                </a:solidFill>
              </a:rPr>
              <a:t>miha</a:t>
            </a:r>
            <a:r>
              <a:rPr lang="en-US" sz="2000" dirty="0">
                <a:solidFill>
                  <a:srgbClr val="1F0DFF"/>
                </a:solidFill>
              </a:rPr>
              <a:t>/compare.2020.Apr3/individuals/</a:t>
            </a:r>
            <a:endParaRPr lang="en-US" sz="2000" dirty="0"/>
          </a:p>
          <a:p>
            <a:pPr marL="0" indent="0">
              <a:buNone/>
            </a:pPr>
            <a:r>
              <a:rPr lang="en-US" sz="2000" dirty="0"/>
              <a:t>Preliminary genotype comparison results on slides 114 – 117</a:t>
            </a:r>
          </a:p>
          <a:p>
            <a:pPr marL="0" indent="0">
              <a:buNone/>
            </a:pPr>
            <a:r>
              <a:rPr lang="en-US" sz="2000" dirty="0"/>
              <a:t>I am using R to compare the haplotypes of </a:t>
            </a:r>
            <a:r>
              <a:rPr lang="en-US" sz="2000" dirty="0" err="1"/>
              <a:t>dbm</a:t>
            </a:r>
            <a:r>
              <a:rPr lang="en-US" sz="2000" dirty="0"/>
              <a:t>, </a:t>
            </a:r>
            <a:r>
              <a:rPr lang="en-US" sz="2000" dirty="0" err="1"/>
              <a:t>hapseq</a:t>
            </a:r>
            <a:r>
              <a:rPr lang="en-US" sz="2000" dirty="0"/>
              <a:t>, </a:t>
            </a:r>
            <a:r>
              <a:rPr lang="en-US" sz="2000" dirty="0" err="1"/>
              <a:t>whatshap</a:t>
            </a:r>
            <a:r>
              <a:rPr lang="en-US" sz="2000" dirty="0"/>
              <a:t>.</a:t>
            </a:r>
          </a:p>
          <a:p>
            <a:pPr marL="0" indent="0">
              <a:buNone/>
            </a:pPr>
            <a:endParaRPr lang="en-US" sz="2000" dirty="0">
              <a:solidFill>
                <a:srgbClr val="00B050"/>
              </a:solidFill>
            </a:endParaRPr>
          </a:p>
          <a:p>
            <a:pPr marL="0" indent="0">
              <a:buNone/>
            </a:pPr>
            <a:r>
              <a:rPr lang="en-US" sz="2000" dirty="0">
                <a:solidFill>
                  <a:srgbClr val="00B050"/>
                </a:solidFill>
              </a:rPr>
              <a:t>2. (1) Get Whatshap phased positions with a coverage &gt;= 20</a:t>
            </a:r>
          </a:p>
          <a:p>
            <a:pPr marL="0" indent="0">
              <a:buNone/>
            </a:pPr>
            <a:r>
              <a:rPr lang="en-US" sz="2000" dirty="0"/>
              <a:t>(2) Pairwise comparison with coverage &gt;= 20</a:t>
            </a:r>
          </a:p>
          <a:p>
            <a:pPr marL="0" indent="0">
              <a:buNone/>
            </a:pPr>
            <a:r>
              <a:rPr lang="en-US" sz="2000" dirty="0"/>
              <a:t>List of positions with high coverage located here:</a:t>
            </a:r>
          </a:p>
          <a:p>
            <a:pPr marL="0" indent="0">
              <a:buNone/>
            </a:pPr>
            <a:r>
              <a:rPr lang="en-US" sz="2000" dirty="0">
                <a:solidFill>
                  <a:srgbClr val="1F0DFF"/>
                </a:solidFill>
              </a:rPr>
              <a:t>/home/s_m774/data/</a:t>
            </a:r>
            <a:r>
              <a:rPr lang="en-US" sz="2000" dirty="0" err="1">
                <a:solidFill>
                  <a:srgbClr val="1F0DFF"/>
                </a:solidFill>
              </a:rPr>
              <a:t>miha</a:t>
            </a:r>
            <a:r>
              <a:rPr lang="en-US" sz="2000" dirty="0">
                <a:solidFill>
                  <a:srgbClr val="1F0DFF"/>
                </a:solidFill>
              </a:rPr>
              <a:t>/whatshap.2020.Mar27/20depth.positions.whatshap.txt </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fld id="{79EB0BAA-089B-F446-9CF3-DE954596BEEC}" type="slidenum">
              <a:rPr lang="en-US" smtClean="0"/>
              <a:t>113</a:t>
            </a:fld>
            <a:endParaRPr lang="en-US"/>
          </a:p>
        </p:txBody>
      </p:sp>
    </p:spTree>
    <p:extLst>
      <p:ext uri="{BB962C8B-B14F-4D97-AF65-F5344CB8AC3E}">
        <p14:creationId xmlns:p14="http://schemas.microsoft.com/office/powerpoint/2010/main" val="185007256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fontScale="70000" lnSpcReduction="20000"/>
          </a:bodyPr>
          <a:lstStyle/>
          <a:p>
            <a:pPr marL="0" indent="0">
              <a:buNone/>
            </a:pPr>
            <a:r>
              <a:rPr lang="en-US" sz="2000" b="1" dirty="0">
                <a:solidFill>
                  <a:srgbClr val="00B050"/>
                </a:solidFill>
              </a:rPr>
              <a:t>DBM vs Hapseq2</a:t>
            </a:r>
          </a:p>
          <a:p>
            <a:pPr marL="0" indent="0">
              <a:buNone/>
            </a:pPr>
            <a:r>
              <a:rPr lang="en-US" sz="2000" dirty="0"/>
              <a:t>[s_m774@login2 haplotypes]</a:t>
            </a:r>
            <a:r>
              <a:rPr lang="en-US" sz="2000" dirty="0" err="1"/>
              <a:t>perl</a:t>
            </a:r>
            <a:r>
              <a:rPr lang="en-US" sz="2000" dirty="0"/>
              <a:t> /home/s_m774/Haplotype-Research/getPoints.pl dbm.genotype.826.chr10.txt hapseq2.genotype.826.chr10.txt</a:t>
            </a:r>
          </a:p>
          <a:p>
            <a:pPr marL="0" indent="0">
              <a:buNone/>
            </a:pPr>
            <a:r>
              <a:rPr lang="en-US" sz="2000" dirty="0"/>
              <a:t>Strict genotype agreement: 5752/12442</a:t>
            </a:r>
          </a:p>
          <a:p>
            <a:pPr marL="0" indent="0">
              <a:buNone/>
            </a:pPr>
            <a:r>
              <a:rPr lang="en-US" sz="2000" dirty="0"/>
              <a:t>Non-Strict genotype agreement: 7714.5/12442</a:t>
            </a:r>
          </a:p>
          <a:p>
            <a:pPr marL="0" indent="0">
              <a:buNone/>
            </a:pPr>
            <a:endParaRPr lang="en-US" sz="2000" dirty="0"/>
          </a:p>
          <a:p>
            <a:pPr marL="0" indent="0">
              <a:buNone/>
            </a:pPr>
            <a:r>
              <a:rPr lang="en-US" sz="2000" dirty="0"/>
              <a:t>[s_m774@login2 haplotypes]$ </a:t>
            </a:r>
            <a:r>
              <a:rPr lang="en-US" sz="2000" dirty="0" err="1"/>
              <a:t>perl</a:t>
            </a:r>
            <a:r>
              <a:rPr lang="en-US" sz="2000" dirty="0"/>
              <a:t> /home/s_m774/Haplotype-Research/getPoints.pl dbm.genotype.827.chr10.txt hapseq2.genotype.827.chr10.txt pseq2.genotype.850.chr10.txt</a:t>
            </a:r>
          </a:p>
          <a:p>
            <a:pPr marL="0" indent="0">
              <a:buNone/>
            </a:pPr>
            <a:r>
              <a:rPr lang="en-US" sz="2000" dirty="0"/>
              <a:t>Strict genotype agreement: 5737/12442</a:t>
            </a:r>
          </a:p>
          <a:p>
            <a:pPr marL="0" indent="0">
              <a:buNone/>
            </a:pPr>
            <a:r>
              <a:rPr lang="en-US" sz="2000" dirty="0"/>
              <a:t>Non-Strict genotype agreement: 7767.5/12442</a:t>
            </a:r>
          </a:p>
          <a:p>
            <a:pPr marL="0" indent="0">
              <a:buNone/>
            </a:pPr>
            <a:endParaRPr lang="en-US" sz="2000" dirty="0"/>
          </a:p>
          <a:p>
            <a:pPr marL="0" indent="0">
              <a:buNone/>
            </a:pPr>
            <a:r>
              <a:rPr lang="en-US" sz="2000" dirty="0"/>
              <a:t>[s_m774@login2 haplotypes]$ </a:t>
            </a:r>
            <a:r>
              <a:rPr lang="en-US" sz="2000" dirty="0" err="1"/>
              <a:t>perl</a:t>
            </a:r>
            <a:r>
              <a:rPr lang="en-US" sz="2000" dirty="0"/>
              <a:t> /home/s_m774/Haplotype-Research/getPoints.pl dbm.genotype.832.chr10.txt hapseq2.genotype.832.chr10.txt</a:t>
            </a:r>
          </a:p>
          <a:p>
            <a:pPr marL="0" indent="0">
              <a:buNone/>
            </a:pPr>
            <a:r>
              <a:rPr lang="en-US" sz="2000" dirty="0"/>
              <a:t>Strict genotype agreement: 5937/12442</a:t>
            </a:r>
          </a:p>
          <a:p>
            <a:pPr marL="0" indent="0">
              <a:buNone/>
            </a:pPr>
            <a:r>
              <a:rPr lang="en-US" sz="2000" dirty="0"/>
              <a:t>Non-Strict genotype agreement: 7967/12442</a:t>
            </a:r>
          </a:p>
          <a:p>
            <a:pPr marL="0" indent="0">
              <a:buNone/>
            </a:pPr>
            <a:endParaRPr lang="en-US" sz="2000" dirty="0"/>
          </a:p>
          <a:p>
            <a:pPr marL="0" indent="0">
              <a:buNone/>
            </a:pPr>
            <a:r>
              <a:rPr lang="en-US" sz="2000" dirty="0"/>
              <a:t>[s_m774@login2 haplotypes]$ </a:t>
            </a:r>
            <a:r>
              <a:rPr lang="en-US" sz="2000" dirty="0" err="1"/>
              <a:t>perl</a:t>
            </a:r>
            <a:r>
              <a:rPr lang="en-US" sz="2000" dirty="0"/>
              <a:t> /home/s_m774/Haplotype-Research/getPoints.pl dbm.genotype.847.chr10.txt hapseq2.genotype.847.chr10.txt</a:t>
            </a:r>
          </a:p>
          <a:p>
            <a:pPr marL="0" indent="0">
              <a:buNone/>
            </a:pPr>
            <a:r>
              <a:rPr lang="en-US" sz="2000" dirty="0"/>
              <a:t>Strict genotype agreement: 5701/12442</a:t>
            </a:r>
          </a:p>
          <a:p>
            <a:pPr marL="0" indent="0">
              <a:buNone/>
            </a:pPr>
            <a:r>
              <a:rPr lang="en-US" sz="2000" dirty="0"/>
              <a:t>Non-Strict genotype agreement: 7792.5/12442</a:t>
            </a:r>
          </a:p>
          <a:p>
            <a:pPr marL="0" indent="0">
              <a:buNone/>
            </a:pPr>
            <a:endParaRPr lang="en-US" sz="2000" dirty="0"/>
          </a:p>
          <a:p>
            <a:pPr marL="0" indent="0">
              <a:buNone/>
            </a:pPr>
            <a:r>
              <a:rPr lang="en-US" sz="2000" dirty="0"/>
              <a:t>[s_m774@login2 haplotypes]$ </a:t>
            </a:r>
            <a:r>
              <a:rPr lang="en-US" sz="2000" dirty="0" err="1"/>
              <a:t>perl</a:t>
            </a:r>
            <a:r>
              <a:rPr lang="en-US" sz="2000" dirty="0"/>
              <a:t> /home/s_m774/Haplotype-Research/getPoints.pl dbm.genotype.850.chr10.txt hapseq2.genotype.850.chr10.txt</a:t>
            </a:r>
          </a:p>
          <a:p>
            <a:pPr marL="0" indent="0">
              <a:buNone/>
            </a:pPr>
            <a:r>
              <a:rPr lang="en-US" sz="2000" dirty="0"/>
              <a:t>Strict genotype agreement: 5802/12442</a:t>
            </a:r>
          </a:p>
          <a:p>
            <a:pPr marL="0" indent="0">
              <a:buNone/>
            </a:pPr>
            <a:r>
              <a:rPr lang="en-US" sz="2000" dirty="0"/>
              <a:t>Non-Strict genotype agreement: 8046.5/12442</a:t>
            </a:r>
          </a:p>
          <a:p>
            <a:pPr marL="0" indent="0">
              <a:buNone/>
            </a:pPr>
            <a:endParaRPr lang="en-US" sz="2000" dirty="0"/>
          </a:p>
        </p:txBody>
      </p:sp>
      <p:sp>
        <p:nvSpPr>
          <p:cNvPr id="2" name="Slide Number Placeholder 1">
            <a:extLst>
              <a:ext uri="{FF2B5EF4-FFF2-40B4-BE49-F238E27FC236}">
                <a16:creationId xmlns:a16="http://schemas.microsoft.com/office/drawing/2014/main" id="{86B24B95-36E9-4E41-8C3F-13F3A36D24EA}"/>
              </a:ext>
            </a:extLst>
          </p:cNvPr>
          <p:cNvSpPr>
            <a:spLocks noGrp="1"/>
          </p:cNvSpPr>
          <p:nvPr>
            <p:ph type="sldNum" sz="quarter" idx="12"/>
          </p:nvPr>
        </p:nvSpPr>
        <p:spPr/>
        <p:txBody>
          <a:bodyPr/>
          <a:lstStyle/>
          <a:p>
            <a:fld id="{79EB0BAA-089B-F446-9CF3-DE954596BEEC}" type="slidenum">
              <a:rPr lang="en-US" smtClean="0"/>
              <a:t>114</a:t>
            </a:fld>
            <a:endParaRPr lang="en-US"/>
          </a:p>
        </p:txBody>
      </p:sp>
    </p:spTree>
    <p:extLst>
      <p:ext uri="{BB962C8B-B14F-4D97-AF65-F5344CB8AC3E}">
        <p14:creationId xmlns:p14="http://schemas.microsoft.com/office/powerpoint/2010/main" val="271415690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fontScale="70000" lnSpcReduction="20000"/>
          </a:bodyPr>
          <a:lstStyle/>
          <a:p>
            <a:pPr marL="0" indent="0">
              <a:buNone/>
            </a:pPr>
            <a:r>
              <a:rPr lang="en-US" sz="2000" b="1" dirty="0">
                <a:solidFill>
                  <a:srgbClr val="00B050"/>
                </a:solidFill>
              </a:rPr>
              <a:t>DBM vs Whatshap</a:t>
            </a:r>
          </a:p>
          <a:p>
            <a:pPr marL="0" indent="0">
              <a:buNone/>
            </a:pPr>
            <a:r>
              <a:rPr lang="en-US" sz="2000" dirty="0"/>
              <a:t>[s_m774@login2 haplotypes]$ </a:t>
            </a:r>
            <a:r>
              <a:rPr lang="en-US" sz="2000" dirty="0" err="1"/>
              <a:t>perl</a:t>
            </a:r>
            <a:r>
              <a:rPr lang="en-US" sz="2000" dirty="0"/>
              <a:t> /home/s_m774/Haplotype-Research/getPoints.pl dbm.genotype.826.chr10.txt whatshap.haplotype.826.chr10.txt</a:t>
            </a:r>
          </a:p>
          <a:p>
            <a:pPr marL="0" indent="0">
              <a:buNone/>
            </a:pPr>
            <a:r>
              <a:rPr lang="en-US" sz="2000" dirty="0"/>
              <a:t>Strict genotype agreement: 2185/12442</a:t>
            </a:r>
          </a:p>
          <a:p>
            <a:pPr marL="0" indent="0">
              <a:buNone/>
            </a:pPr>
            <a:r>
              <a:rPr lang="en-US" sz="2000" dirty="0"/>
              <a:t>Non-Strict genotype agreement: 2600/12442</a:t>
            </a:r>
          </a:p>
          <a:p>
            <a:pPr marL="0" indent="0">
              <a:buNone/>
            </a:pPr>
            <a:endParaRPr lang="en-US" sz="2000" dirty="0"/>
          </a:p>
          <a:p>
            <a:pPr marL="0" indent="0">
              <a:buNone/>
            </a:pPr>
            <a:r>
              <a:rPr lang="en-US" sz="2000" dirty="0"/>
              <a:t>[s_m774@login2 haplotypes]$ </a:t>
            </a:r>
            <a:r>
              <a:rPr lang="en-US" sz="2000" dirty="0" err="1"/>
              <a:t>perl</a:t>
            </a:r>
            <a:r>
              <a:rPr lang="en-US" sz="2000" dirty="0"/>
              <a:t> /home/s_m774/Haplotype-Research/getPoints.pl dbm.genotype.827.chr10.txt whatshap.haplotype.827.chr10.txt</a:t>
            </a:r>
          </a:p>
          <a:p>
            <a:pPr marL="0" indent="0">
              <a:buNone/>
            </a:pPr>
            <a:r>
              <a:rPr lang="en-US" sz="2000" dirty="0"/>
              <a:t>Strict genotype agreement: 2091/12442</a:t>
            </a:r>
          </a:p>
          <a:p>
            <a:pPr marL="0" indent="0">
              <a:buNone/>
            </a:pPr>
            <a:r>
              <a:rPr lang="en-US" sz="2000" dirty="0"/>
              <a:t>Non-Strict genotype agreement: 2609.5/12442</a:t>
            </a:r>
          </a:p>
          <a:p>
            <a:pPr marL="0" indent="0">
              <a:buNone/>
            </a:pPr>
            <a:endParaRPr lang="en-US" sz="2000" dirty="0"/>
          </a:p>
          <a:p>
            <a:pPr marL="0" indent="0">
              <a:buNone/>
            </a:pPr>
            <a:r>
              <a:rPr lang="en-US" sz="2000" dirty="0"/>
              <a:t>[s_m774@login2 haplotypes]$ </a:t>
            </a:r>
            <a:r>
              <a:rPr lang="en-US" sz="2000" dirty="0" err="1"/>
              <a:t>perl</a:t>
            </a:r>
            <a:r>
              <a:rPr lang="en-US" sz="2000" dirty="0"/>
              <a:t> /home/s_m774/Haplotype-Research/getPoints.pl dbm.genotype.832.chr10.txt whatshap.haplotype.832.chr10.txt</a:t>
            </a:r>
          </a:p>
          <a:p>
            <a:pPr marL="0" indent="0">
              <a:buNone/>
            </a:pPr>
            <a:r>
              <a:rPr lang="en-US" sz="2000" dirty="0"/>
              <a:t>Strict genotype agreement: 2770/12442</a:t>
            </a:r>
          </a:p>
          <a:p>
            <a:pPr marL="0" indent="0">
              <a:buNone/>
            </a:pPr>
            <a:r>
              <a:rPr lang="en-US" sz="2000" dirty="0"/>
              <a:t>Non-Strict genotype agreement: 3554.5/12442</a:t>
            </a:r>
          </a:p>
          <a:p>
            <a:pPr marL="0" indent="0">
              <a:buNone/>
            </a:pPr>
            <a:endParaRPr lang="en-US" sz="2000" dirty="0"/>
          </a:p>
          <a:p>
            <a:pPr marL="0" indent="0">
              <a:buNone/>
            </a:pPr>
            <a:r>
              <a:rPr lang="en-US" sz="2000" dirty="0"/>
              <a:t>[s_m774@login2 haplotypes]$ </a:t>
            </a:r>
            <a:r>
              <a:rPr lang="en-US" sz="2000" dirty="0" err="1"/>
              <a:t>perl</a:t>
            </a:r>
            <a:r>
              <a:rPr lang="en-US" sz="2000" dirty="0"/>
              <a:t> /home/s_m774/Haplotype-Research/getPoints.pl dbm.genotype.847.chr10.txt whatshap.haplotype.847.chr10.txt</a:t>
            </a:r>
          </a:p>
          <a:p>
            <a:pPr marL="0" indent="0">
              <a:buNone/>
            </a:pPr>
            <a:r>
              <a:rPr lang="en-US" sz="2000" dirty="0"/>
              <a:t>Strict genotype agreement: 1925/12442</a:t>
            </a:r>
          </a:p>
          <a:p>
            <a:pPr marL="0" indent="0">
              <a:buNone/>
            </a:pPr>
            <a:r>
              <a:rPr lang="en-US" sz="2000" dirty="0"/>
              <a:t>Non-Strict genotype agreement: 2368/12442</a:t>
            </a:r>
          </a:p>
          <a:p>
            <a:pPr marL="0" indent="0">
              <a:buNone/>
            </a:pPr>
            <a:endParaRPr lang="en-US" sz="2000" dirty="0"/>
          </a:p>
          <a:p>
            <a:pPr marL="0" indent="0">
              <a:buNone/>
            </a:pPr>
            <a:r>
              <a:rPr lang="en-US" sz="2000" dirty="0"/>
              <a:t>[s_m774@login2 haplotypes]$ </a:t>
            </a:r>
            <a:r>
              <a:rPr lang="en-US" sz="2000" dirty="0" err="1"/>
              <a:t>perl</a:t>
            </a:r>
            <a:r>
              <a:rPr lang="en-US" sz="2000" dirty="0"/>
              <a:t> /home/s_m774/Haplotype-Research/getPoints.pl dbm.genotype.850.chr10.txt whatshap.haplotype.850.chr10.txt</a:t>
            </a:r>
          </a:p>
          <a:p>
            <a:pPr marL="0" indent="0">
              <a:buNone/>
            </a:pPr>
            <a:r>
              <a:rPr lang="en-US" sz="2000" dirty="0"/>
              <a:t>Strict genotype agreement: 3325/12442</a:t>
            </a:r>
          </a:p>
          <a:p>
            <a:pPr marL="0" indent="0">
              <a:buNone/>
            </a:pPr>
            <a:r>
              <a:rPr lang="en-US" sz="2000" dirty="0"/>
              <a:t>Non-Strict genotype agreement: 4439.5/12442</a:t>
            </a:r>
          </a:p>
          <a:p>
            <a:pPr marL="0" indent="0">
              <a:buNone/>
            </a:pPr>
            <a:endParaRPr lang="en-US" sz="2000" dirty="0"/>
          </a:p>
        </p:txBody>
      </p:sp>
      <p:sp>
        <p:nvSpPr>
          <p:cNvPr id="2" name="Slide Number Placeholder 1">
            <a:extLst>
              <a:ext uri="{FF2B5EF4-FFF2-40B4-BE49-F238E27FC236}">
                <a16:creationId xmlns:a16="http://schemas.microsoft.com/office/drawing/2014/main" id="{86B24B95-36E9-4E41-8C3F-13F3A36D24EA}"/>
              </a:ext>
            </a:extLst>
          </p:cNvPr>
          <p:cNvSpPr>
            <a:spLocks noGrp="1"/>
          </p:cNvSpPr>
          <p:nvPr>
            <p:ph type="sldNum" sz="quarter" idx="12"/>
          </p:nvPr>
        </p:nvSpPr>
        <p:spPr/>
        <p:txBody>
          <a:bodyPr/>
          <a:lstStyle/>
          <a:p>
            <a:fld id="{79EB0BAA-089B-F446-9CF3-DE954596BEEC}" type="slidenum">
              <a:rPr lang="en-US" smtClean="0"/>
              <a:t>115</a:t>
            </a:fld>
            <a:endParaRPr lang="en-US"/>
          </a:p>
        </p:txBody>
      </p:sp>
    </p:spTree>
    <p:extLst>
      <p:ext uri="{BB962C8B-B14F-4D97-AF65-F5344CB8AC3E}">
        <p14:creationId xmlns:p14="http://schemas.microsoft.com/office/powerpoint/2010/main" val="281330298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fontScale="70000" lnSpcReduction="20000"/>
          </a:bodyPr>
          <a:lstStyle/>
          <a:p>
            <a:pPr marL="0" indent="0">
              <a:buNone/>
            </a:pPr>
            <a:r>
              <a:rPr lang="en-US" sz="2000" b="1" dirty="0">
                <a:solidFill>
                  <a:srgbClr val="00B050"/>
                </a:solidFill>
              </a:rPr>
              <a:t>Hapseq2 vs Whatshap</a:t>
            </a:r>
          </a:p>
          <a:p>
            <a:pPr marL="0" indent="0">
              <a:buNone/>
            </a:pPr>
            <a:r>
              <a:rPr lang="en-US" sz="2000" dirty="0"/>
              <a:t>[s_m774@login2 haplotypes]$ </a:t>
            </a:r>
            <a:r>
              <a:rPr lang="en-US" sz="2000" dirty="0" err="1"/>
              <a:t>perl</a:t>
            </a:r>
            <a:r>
              <a:rPr lang="en-US" sz="2000" dirty="0"/>
              <a:t> /home/s_m774/Haplotype-Research/getPoints.pl hapseq2.genotype.826.chr10.txt whatshap.haplotype.826.chr10.txt</a:t>
            </a:r>
          </a:p>
          <a:p>
            <a:pPr marL="0" indent="0">
              <a:buNone/>
            </a:pPr>
            <a:r>
              <a:rPr lang="en-US" sz="2000" dirty="0"/>
              <a:t>Strict genotype agreement: 3451/12442</a:t>
            </a:r>
          </a:p>
          <a:p>
            <a:pPr marL="0" indent="0">
              <a:buNone/>
            </a:pPr>
            <a:r>
              <a:rPr lang="en-US" sz="2000" dirty="0"/>
              <a:t>Non-Strict genotype agreement: 4095.5/12442</a:t>
            </a:r>
          </a:p>
          <a:p>
            <a:pPr marL="0" indent="0">
              <a:buNone/>
            </a:pPr>
            <a:endParaRPr lang="en-US" sz="2000" dirty="0"/>
          </a:p>
          <a:p>
            <a:pPr marL="0" indent="0">
              <a:buNone/>
            </a:pPr>
            <a:r>
              <a:rPr lang="en-US" sz="2000" dirty="0"/>
              <a:t>[s_m774@login2 haplotypes]$ </a:t>
            </a:r>
            <a:r>
              <a:rPr lang="en-US" sz="2000" dirty="0" err="1"/>
              <a:t>perl</a:t>
            </a:r>
            <a:r>
              <a:rPr lang="en-US" sz="2000" dirty="0"/>
              <a:t> /home/s_m774/Haplotype-Research/getPoints.pl hapseq2.genotype.827.chr10.txt whatshap.haplotype.827.chr10.txt</a:t>
            </a:r>
          </a:p>
          <a:p>
            <a:pPr marL="0" indent="0">
              <a:buNone/>
            </a:pPr>
            <a:r>
              <a:rPr lang="en-US" sz="2000" dirty="0"/>
              <a:t>Strict genotype agreement: 3555/12442</a:t>
            </a:r>
          </a:p>
          <a:p>
            <a:pPr marL="0" indent="0">
              <a:buNone/>
            </a:pPr>
            <a:r>
              <a:rPr lang="en-US" sz="2000" dirty="0"/>
              <a:t>Non-Strict genotype agreement: 4174/12442</a:t>
            </a:r>
          </a:p>
          <a:p>
            <a:pPr marL="0" indent="0">
              <a:buNone/>
            </a:pPr>
            <a:endParaRPr lang="en-US" sz="2000" dirty="0"/>
          </a:p>
          <a:p>
            <a:pPr marL="0" indent="0">
              <a:buNone/>
            </a:pPr>
            <a:r>
              <a:rPr lang="en-US" sz="2000" dirty="0"/>
              <a:t>[s_m774@login2 haplotypes]$ </a:t>
            </a:r>
            <a:r>
              <a:rPr lang="en-US" sz="2000" dirty="0" err="1"/>
              <a:t>perl</a:t>
            </a:r>
            <a:r>
              <a:rPr lang="en-US" sz="2000" dirty="0"/>
              <a:t> /home/s_m774/Haplotype-Research/getPoints.pl hapseq2.genotype.832.chr10.txt whatshap.haplotype.832.chr10.txt</a:t>
            </a:r>
          </a:p>
          <a:p>
            <a:pPr marL="0" indent="0">
              <a:buNone/>
            </a:pPr>
            <a:r>
              <a:rPr lang="en-US" sz="2000" dirty="0"/>
              <a:t>Strict genotype agreement: 4820/12442</a:t>
            </a:r>
          </a:p>
          <a:p>
            <a:pPr marL="0" indent="0">
              <a:buNone/>
            </a:pPr>
            <a:r>
              <a:rPr lang="en-US" sz="2000" dirty="0"/>
              <a:t>Non-Strict genotype agreement: 5439/12442</a:t>
            </a:r>
          </a:p>
          <a:p>
            <a:pPr marL="0" indent="0">
              <a:buNone/>
            </a:pPr>
            <a:endParaRPr lang="en-US" sz="2000" dirty="0"/>
          </a:p>
          <a:p>
            <a:pPr marL="0" indent="0">
              <a:buNone/>
            </a:pPr>
            <a:r>
              <a:rPr lang="en-US" sz="2000" dirty="0"/>
              <a:t>[s_m774@login2 haplotypes]$ </a:t>
            </a:r>
            <a:r>
              <a:rPr lang="en-US" sz="2000" dirty="0" err="1"/>
              <a:t>perl</a:t>
            </a:r>
            <a:r>
              <a:rPr lang="en-US" sz="2000" dirty="0"/>
              <a:t> /home/s_m774/Haplotype-Research/getPoints.pl hapseq2.genotype.847.chr10.txt whatshap.haplotype.847.chr10.txt</a:t>
            </a:r>
          </a:p>
          <a:p>
            <a:pPr marL="0" indent="0">
              <a:buNone/>
            </a:pPr>
            <a:r>
              <a:rPr lang="en-US" sz="2000" dirty="0"/>
              <a:t>Strict genotype agreement: 3120/12442</a:t>
            </a:r>
          </a:p>
          <a:p>
            <a:pPr marL="0" indent="0">
              <a:buNone/>
            </a:pPr>
            <a:r>
              <a:rPr lang="en-US" sz="2000" dirty="0"/>
              <a:t>Non-Strict genotype agreement: 3741/12442</a:t>
            </a:r>
          </a:p>
          <a:p>
            <a:pPr marL="0" indent="0">
              <a:buNone/>
            </a:pPr>
            <a:endParaRPr lang="en-US" sz="2000" dirty="0"/>
          </a:p>
          <a:p>
            <a:pPr marL="0" indent="0">
              <a:buNone/>
            </a:pPr>
            <a:r>
              <a:rPr lang="en-US" sz="2000" dirty="0"/>
              <a:t>[s_m774@login2 haplotypes]$ </a:t>
            </a:r>
            <a:r>
              <a:rPr lang="en-US" sz="2000" dirty="0" err="1"/>
              <a:t>perl</a:t>
            </a:r>
            <a:r>
              <a:rPr lang="en-US" sz="2000" dirty="0"/>
              <a:t> /home/s_m774/Haplotype-Research/getPoints.pl hapseq2.genotype.850.chr10.txt whatshap.haplotype.850.chr10.txt</a:t>
            </a:r>
          </a:p>
          <a:p>
            <a:pPr marL="0" indent="0">
              <a:buNone/>
            </a:pPr>
            <a:r>
              <a:rPr lang="en-US" sz="2000" dirty="0"/>
              <a:t>Strict genotype agreement: 6048/12442</a:t>
            </a:r>
          </a:p>
          <a:p>
            <a:pPr marL="0" indent="0">
              <a:buNone/>
            </a:pPr>
            <a:r>
              <a:rPr lang="en-US" sz="2000" dirty="0"/>
              <a:t>Non-Strict genotype agreement: 6598/12442</a:t>
            </a:r>
          </a:p>
          <a:p>
            <a:pPr marL="0" indent="0">
              <a:buNone/>
            </a:pPr>
            <a:endParaRPr lang="en-US" sz="2000" dirty="0"/>
          </a:p>
        </p:txBody>
      </p:sp>
      <p:sp>
        <p:nvSpPr>
          <p:cNvPr id="2" name="Slide Number Placeholder 1">
            <a:extLst>
              <a:ext uri="{FF2B5EF4-FFF2-40B4-BE49-F238E27FC236}">
                <a16:creationId xmlns:a16="http://schemas.microsoft.com/office/drawing/2014/main" id="{86B24B95-36E9-4E41-8C3F-13F3A36D24EA}"/>
              </a:ext>
            </a:extLst>
          </p:cNvPr>
          <p:cNvSpPr>
            <a:spLocks noGrp="1"/>
          </p:cNvSpPr>
          <p:nvPr>
            <p:ph type="sldNum" sz="quarter" idx="12"/>
          </p:nvPr>
        </p:nvSpPr>
        <p:spPr/>
        <p:txBody>
          <a:bodyPr/>
          <a:lstStyle/>
          <a:p>
            <a:fld id="{79EB0BAA-089B-F446-9CF3-DE954596BEEC}" type="slidenum">
              <a:rPr lang="en-US" smtClean="0"/>
              <a:t>116</a:t>
            </a:fld>
            <a:endParaRPr lang="en-US"/>
          </a:p>
        </p:txBody>
      </p:sp>
    </p:spTree>
    <p:extLst>
      <p:ext uri="{BB962C8B-B14F-4D97-AF65-F5344CB8AC3E}">
        <p14:creationId xmlns:p14="http://schemas.microsoft.com/office/powerpoint/2010/main" val="353870018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fontScale="90000"/>
          </a:bodyPr>
          <a:lstStyle/>
          <a:p>
            <a:r>
              <a:rPr lang="en-US" sz="4800" b="1" dirty="0">
                <a:solidFill>
                  <a:schemeClr val="bg1"/>
                </a:solidFill>
              </a:rPr>
              <a:t>April 10, 2020 Meeting @ 11AM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fld id="{79EB0BAA-089B-F446-9CF3-DE954596BEEC}" type="slidenum">
              <a:rPr lang="en-US" smtClean="0"/>
              <a:t>117</a:t>
            </a:fld>
            <a:endParaRPr lang="en-US"/>
          </a:p>
        </p:txBody>
      </p:sp>
    </p:spTree>
    <p:extLst>
      <p:ext uri="{BB962C8B-B14F-4D97-AF65-F5344CB8AC3E}">
        <p14:creationId xmlns:p14="http://schemas.microsoft.com/office/powerpoint/2010/main" val="229903092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00B050"/>
                </a:solidFill>
              </a:rPr>
              <a:t>1. (1) Filter DBM haplotypes on Whatshap high coverage positions</a:t>
            </a:r>
          </a:p>
          <a:p>
            <a:pPr marL="0" indent="0">
              <a:buNone/>
            </a:pPr>
            <a:r>
              <a:rPr lang="en-US" sz="2000" dirty="0">
                <a:solidFill>
                  <a:srgbClr val="00B050"/>
                </a:solidFill>
              </a:rPr>
              <a:t>(2) Filter Hapseq2 haplotypes on Whatshap high coverage positions</a:t>
            </a:r>
          </a:p>
          <a:p>
            <a:pPr marL="0" indent="0">
              <a:buNone/>
            </a:pPr>
            <a:r>
              <a:rPr lang="en-US" sz="2000" dirty="0">
                <a:solidFill>
                  <a:srgbClr val="00B050"/>
                </a:solidFill>
              </a:rPr>
              <a:t>(3) Pairwise comparison of MIHA with coverage &gt;= 20</a:t>
            </a:r>
          </a:p>
          <a:p>
            <a:pPr marL="0" indent="0">
              <a:buNone/>
            </a:pPr>
            <a:r>
              <a:rPr lang="en-US" sz="2000" dirty="0"/>
              <a:t>Preliminary results of pairwise comparison on genotypes on slides 119 - 121</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fld id="{79EB0BAA-089B-F446-9CF3-DE954596BEEC}" type="slidenum">
              <a:rPr lang="en-US" smtClean="0"/>
              <a:t>118</a:t>
            </a:fld>
            <a:endParaRPr lang="en-US"/>
          </a:p>
        </p:txBody>
      </p:sp>
    </p:spTree>
    <p:extLst>
      <p:ext uri="{BB962C8B-B14F-4D97-AF65-F5344CB8AC3E}">
        <p14:creationId xmlns:p14="http://schemas.microsoft.com/office/powerpoint/2010/main" val="143003522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fontScale="70000" lnSpcReduction="20000"/>
          </a:bodyPr>
          <a:lstStyle/>
          <a:p>
            <a:pPr marL="0" indent="0">
              <a:buNone/>
            </a:pPr>
            <a:r>
              <a:rPr lang="en-US" sz="2000" dirty="0">
                <a:solidFill>
                  <a:srgbClr val="00B050"/>
                </a:solidFill>
              </a:rPr>
              <a:t>DBM vs Whatshap</a:t>
            </a:r>
          </a:p>
          <a:p>
            <a:pPr marL="0" indent="0">
              <a:buNone/>
            </a:pPr>
            <a:r>
              <a:rPr lang="en-US" sz="2000" dirty="0"/>
              <a:t>[s_m774@login1 individuals.20depth.apr10.2020]$ </a:t>
            </a:r>
            <a:r>
              <a:rPr lang="en-US" sz="2000" dirty="0" err="1"/>
              <a:t>perl</a:t>
            </a:r>
            <a:r>
              <a:rPr lang="en-US" sz="2000" dirty="0"/>
              <a:t> /home/s_m774/Haplotype-Research/getPoints.pl dbm.genotype.826.chr10.txt genotype.20depth.whatshap.chr10.826.txt</a:t>
            </a:r>
          </a:p>
          <a:p>
            <a:pPr marL="0" indent="0">
              <a:buNone/>
            </a:pPr>
            <a:r>
              <a:rPr lang="en-US" sz="2000" dirty="0"/>
              <a:t>Strict genotype agreement: 246/628</a:t>
            </a:r>
          </a:p>
          <a:p>
            <a:pPr marL="0" indent="0">
              <a:buNone/>
            </a:pPr>
            <a:r>
              <a:rPr lang="en-US" sz="2000" dirty="0"/>
              <a:t>Non-Strict genotype agreement: 354.5/628</a:t>
            </a:r>
          </a:p>
          <a:p>
            <a:pPr marL="0" indent="0">
              <a:buNone/>
            </a:pPr>
            <a:endParaRPr lang="en-US" sz="2000" dirty="0"/>
          </a:p>
          <a:p>
            <a:pPr marL="0" indent="0">
              <a:buNone/>
            </a:pPr>
            <a:r>
              <a:rPr lang="en-US" sz="2000" dirty="0"/>
              <a:t>[s_m774@login1 individuals.20depth.apr10.2020]$ </a:t>
            </a:r>
            <a:r>
              <a:rPr lang="en-US" sz="2000" dirty="0" err="1"/>
              <a:t>perl</a:t>
            </a:r>
            <a:r>
              <a:rPr lang="en-US" sz="2000" dirty="0"/>
              <a:t> /home/s_m774/Haplotype-Research/getPoints.pl dbm.genotype.827.chr10.txt genoype.20depth.whatshap.chr10.827.txt</a:t>
            </a:r>
          </a:p>
          <a:p>
            <a:pPr marL="0" indent="0">
              <a:buNone/>
            </a:pPr>
            <a:r>
              <a:rPr lang="en-US" sz="2000" dirty="0"/>
              <a:t>Strict genotype agreement: 270/628</a:t>
            </a:r>
          </a:p>
          <a:p>
            <a:pPr marL="0" indent="0">
              <a:buNone/>
            </a:pPr>
            <a:r>
              <a:rPr lang="en-US" sz="2000" dirty="0"/>
              <a:t>Non-Strict genotype agreement: 374/628</a:t>
            </a:r>
          </a:p>
          <a:p>
            <a:pPr marL="0" indent="0">
              <a:buNone/>
            </a:pPr>
            <a:endParaRPr lang="en-US" sz="2000" dirty="0"/>
          </a:p>
          <a:p>
            <a:pPr marL="0" indent="0">
              <a:buNone/>
            </a:pPr>
            <a:r>
              <a:rPr lang="en-US" sz="2000" dirty="0"/>
              <a:t>[s_m774@login1 individuals.20depth.apr10.2020]$ </a:t>
            </a:r>
            <a:r>
              <a:rPr lang="en-US" sz="2000" dirty="0" err="1"/>
              <a:t>perl</a:t>
            </a:r>
            <a:r>
              <a:rPr lang="en-US" sz="2000" dirty="0"/>
              <a:t> /home/s_m774/Haplotype-Research/getPoints.pl dbm.genotype.832.chr10.txt genotype.20depth.whatshap.chr10.832.txt</a:t>
            </a:r>
          </a:p>
          <a:p>
            <a:pPr marL="0" indent="0">
              <a:buNone/>
            </a:pPr>
            <a:r>
              <a:rPr lang="en-US" sz="2000" dirty="0"/>
              <a:t>Strict genotype agreement: 282/628</a:t>
            </a:r>
          </a:p>
          <a:p>
            <a:pPr marL="0" indent="0">
              <a:buNone/>
            </a:pPr>
            <a:r>
              <a:rPr lang="en-US" sz="2000" dirty="0"/>
              <a:t>Non-Strict genotype agreement: 382.5/628</a:t>
            </a:r>
          </a:p>
          <a:p>
            <a:pPr marL="0" indent="0">
              <a:buNone/>
            </a:pPr>
            <a:endParaRPr lang="en-US" sz="2000" dirty="0"/>
          </a:p>
          <a:p>
            <a:pPr marL="0" indent="0">
              <a:buNone/>
            </a:pPr>
            <a:r>
              <a:rPr lang="en-US" sz="2000" dirty="0"/>
              <a:t>[s_m774@login1 individuals.20depth.apr10.2020]$ </a:t>
            </a:r>
            <a:r>
              <a:rPr lang="en-US" sz="2000" dirty="0" err="1"/>
              <a:t>perl</a:t>
            </a:r>
            <a:r>
              <a:rPr lang="en-US" sz="2000" dirty="0"/>
              <a:t> /home/s_m774/Haplotype-Research/getPoints.pl dbm.genotype.847.chr10.type.20depth.whatshap.chr10.847.txt</a:t>
            </a:r>
          </a:p>
          <a:p>
            <a:pPr marL="0" indent="0">
              <a:buNone/>
            </a:pPr>
            <a:r>
              <a:rPr lang="en-US" sz="2000" dirty="0"/>
              <a:t>Strict genotype agreement: 272/628</a:t>
            </a:r>
          </a:p>
          <a:p>
            <a:pPr marL="0" indent="0">
              <a:buNone/>
            </a:pPr>
            <a:r>
              <a:rPr lang="en-US" sz="2000" dirty="0"/>
              <a:t>Non-Strict genotype agreement: 374/628</a:t>
            </a:r>
          </a:p>
          <a:p>
            <a:pPr marL="0" indent="0">
              <a:buNone/>
            </a:pPr>
            <a:endParaRPr lang="en-US" sz="2000" dirty="0"/>
          </a:p>
          <a:p>
            <a:pPr marL="0" indent="0">
              <a:buNone/>
            </a:pPr>
            <a:r>
              <a:rPr lang="en-US" sz="2000" dirty="0"/>
              <a:t>[s_m774@login1 individuals.20depth.apr10.2020]$ </a:t>
            </a:r>
            <a:r>
              <a:rPr lang="en-US" sz="2000" dirty="0" err="1"/>
              <a:t>perl</a:t>
            </a:r>
            <a:r>
              <a:rPr lang="en-US" sz="2000" dirty="0"/>
              <a:t> /home/s_m774/Haplotype-Research/getPoints.pl dbm.genotype.850.chr10.ype.20depth.whatshap.chr10.850.txt</a:t>
            </a:r>
          </a:p>
          <a:p>
            <a:pPr marL="0" indent="0">
              <a:buNone/>
            </a:pPr>
            <a:r>
              <a:rPr lang="en-US" sz="2000" dirty="0"/>
              <a:t>Strict genotype agreement: 287/628</a:t>
            </a:r>
          </a:p>
          <a:p>
            <a:pPr marL="0" indent="0">
              <a:buNone/>
            </a:pPr>
            <a:r>
              <a:rPr lang="en-US" sz="2000" dirty="0"/>
              <a:t>Non-Strict genotype agreement: 379.5/628</a:t>
            </a:r>
          </a:p>
          <a:p>
            <a:pPr marL="0" indent="0">
              <a:buNone/>
            </a:pPr>
            <a:endParaRPr lang="en-US" sz="2000" dirty="0"/>
          </a:p>
          <a:p>
            <a:pPr marL="0" indent="0">
              <a:buNone/>
            </a:pPr>
            <a:endParaRPr lang="en-US" sz="2000" dirty="0"/>
          </a:p>
          <a:p>
            <a:pPr marL="0" indent="0">
              <a:buNone/>
            </a:pPr>
            <a:endParaRPr lang="en-US" sz="20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fld id="{79EB0BAA-089B-F446-9CF3-DE954596BEEC}" type="slidenum">
              <a:rPr lang="en-US" smtClean="0"/>
              <a:t>119</a:t>
            </a:fld>
            <a:endParaRPr lang="en-US"/>
          </a:p>
        </p:txBody>
      </p:sp>
    </p:spTree>
    <p:extLst>
      <p:ext uri="{BB962C8B-B14F-4D97-AF65-F5344CB8AC3E}">
        <p14:creationId xmlns:p14="http://schemas.microsoft.com/office/powerpoint/2010/main" val="20241144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23183-DBB9-654C-9444-E7A29524203E}"/>
              </a:ext>
            </a:extLst>
          </p:cNvPr>
          <p:cNvSpPr>
            <a:spLocks noGrp="1"/>
          </p:cNvSpPr>
          <p:nvPr>
            <p:ph type="title"/>
          </p:nvPr>
        </p:nvSpPr>
        <p:spPr>
          <a:xfrm>
            <a:off x="443120" y="73579"/>
            <a:ext cx="7886700" cy="701673"/>
          </a:xfrm>
        </p:spPr>
        <p:txBody>
          <a:bodyPr>
            <a:normAutofit/>
          </a:bodyPr>
          <a:lstStyle/>
          <a:p>
            <a:r>
              <a:rPr lang="en-US" sz="4000" b="1" dirty="0">
                <a:solidFill>
                  <a:srgbClr val="1F0DFF"/>
                </a:solidFill>
              </a:rPr>
              <a:t>August 13, 2019 Meeting To-Do </a:t>
            </a:r>
          </a:p>
        </p:txBody>
      </p:sp>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884719"/>
            <a:ext cx="8326243" cy="5768842"/>
          </a:xfrm>
        </p:spPr>
        <p:txBody>
          <a:bodyPr>
            <a:normAutofit fontScale="70000" lnSpcReduction="20000"/>
          </a:bodyPr>
          <a:lstStyle/>
          <a:p>
            <a:pPr marL="0" indent="0">
              <a:buNone/>
            </a:pPr>
            <a:r>
              <a:rPr lang="en-US" sz="2000" dirty="0"/>
              <a:t>1. (1) Correct the DBM 5 pick 3 task in Unix (2) Create a Perl script to prepare the same input then make sure they give the same results. </a:t>
            </a:r>
          </a:p>
          <a:p>
            <a:pPr marL="0" indent="0">
              <a:buNone/>
            </a:pPr>
            <a:r>
              <a:rPr lang="en-US" sz="2000" dirty="0"/>
              <a:t>	</a:t>
            </a:r>
            <a:r>
              <a:rPr lang="en-US" sz="2000" dirty="0">
                <a:solidFill>
                  <a:srgbClr val="00B050"/>
                </a:solidFill>
                <a:cs typeface="Times New Roman" panose="02020603050405020304" pitchFamily="18" charset="0"/>
              </a:rPr>
              <a:t>Complete</a:t>
            </a:r>
            <a:r>
              <a:rPr lang="en-US" sz="2000" dirty="0">
                <a:cs typeface="Times New Roman" panose="02020603050405020304" pitchFamily="18" charset="0"/>
              </a:rPr>
              <a:t>, see August13.2019.PairEndDBM</a:t>
            </a:r>
          </a:p>
          <a:p>
            <a:pPr marL="0" indent="0">
              <a:buNone/>
            </a:pPr>
            <a:r>
              <a:rPr lang="en-US" sz="2000" dirty="0">
                <a:cs typeface="Times New Roman" panose="02020603050405020304" pitchFamily="18" charset="0"/>
              </a:rPr>
              <a:t>	</a:t>
            </a:r>
            <a:r>
              <a:rPr lang="en-US" sz="2000" dirty="0">
                <a:solidFill>
                  <a:srgbClr val="00B050"/>
                </a:solidFill>
                <a:cs typeface="Times New Roman" panose="02020603050405020304" pitchFamily="18" charset="0"/>
              </a:rPr>
              <a:t>Complete</a:t>
            </a:r>
            <a:r>
              <a:rPr lang="en-US" sz="2000" dirty="0">
                <a:cs typeface="Times New Roman" panose="02020603050405020304" pitchFamily="18" charset="0"/>
              </a:rPr>
              <a:t>, see /home/s_m774/software/DBM/</a:t>
            </a:r>
            <a:r>
              <a:rPr lang="en-US" sz="2000" dirty="0" err="1">
                <a:cs typeface="Times New Roman" panose="02020603050405020304" pitchFamily="18" charset="0"/>
              </a:rPr>
              <a:t>getStarfish.pl</a:t>
            </a:r>
            <a:endParaRPr lang="en-US" sz="2000" dirty="0">
              <a:cs typeface="Times New Roman" panose="02020603050405020304" pitchFamily="18" charset="0"/>
            </a:endParaRPr>
          </a:p>
          <a:p>
            <a:pPr marL="0" indent="0">
              <a:buNone/>
            </a:pPr>
            <a:r>
              <a:rPr lang="en-US" sz="2000" dirty="0">
                <a:solidFill>
                  <a:srgbClr val="1F0DFF"/>
                </a:solidFill>
                <a:cs typeface="Times New Roman" panose="02020603050405020304" pitchFamily="18" charset="0"/>
              </a:rPr>
              <a:t>SS note on Aug 13, 2019: (1) set up the “</a:t>
            </a:r>
            <a:r>
              <a:rPr lang="en-US" sz="2000" dirty="0" err="1">
                <a:solidFill>
                  <a:srgbClr val="1F0DFF"/>
                </a:solidFill>
                <a:cs typeface="Times New Roman" panose="02020603050405020304" pitchFamily="18" charset="0"/>
              </a:rPr>
              <a:t>MinNumSample</a:t>
            </a:r>
            <a:r>
              <a:rPr lang="en-US" sz="2000" dirty="0">
                <a:solidFill>
                  <a:srgbClr val="1F0DFF"/>
                </a:solidFill>
                <a:cs typeface="Times New Roman" panose="02020603050405020304" pitchFamily="18" charset="0"/>
              </a:rPr>
              <a:t>” (not “depth”)  in the argument (so we may change later) </a:t>
            </a:r>
          </a:p>
          <a:p>
            <a:pPr marL="0" indent="0">
              <a:buNone/>
            </a:pPr>
            <a:endParaRPr lang="en-US" sz="2000" dirty="0">
              <a:solidFill>
                <a:srgbClr val="1F0DFF"/>
              </a:solidFill>
            </a:endParaRPr>
          </a:p>
          <a:p>
            <a:pPr marL="0" indent="0">
              <a:buNone/>
            </a:pPr>
            <a:r>
              <a:rPr lang="en-US" sz="2000" dirty="0"/>
              <a:t>2. Prepare DBM input showing “ACGT” alleles </a:t>
            </a:r>
          </a:p>
          <a:p>
            <a:pPr marL="0" indent="0">
              <a:buNone/>
            </a:pPr>
            <a:r>
              <a:rPr lang="en-US" sz="2000" dirty="0"/>
              <a:t>	</a:t>
            </a:r>
            <a:r>
              <a:rPr lang="en-US" sz="2000" dirty="0">
                <a:solidFill>
                  <a:srgbClr val="00B050"/>
                </a:solidFill>
                <a:cs typeface="Times New Roman" panose="02020603050405020304" pitchFamily="18" charset="0"/>
              </a:rPr>
              <a:t> Complete</a:t>
            </a:r>
            <a:r>
              <a:rPr lang="en-US" sz="2000" dirty="0">
                <a:cs typeface="Times New Roman" panose="02020603050405020304" pitchFamily="18" charset="0"/>
              </a:rPr>
              <a:t>, see August13.2019.AllelesDBM</a:t>
            </a:r>
          </a:p>
          <a:p>
            <a:pPr marL="0" indent="0">
              <a:buNone/>
            </a:pPr>
            <a:r>
              <a:rPr lang="en-US" sz="2000" dirty="0">
                <a:solidFill>
                  <a:srgbClr val="1F0DFF"/>
                </a:solidFill>
                <a:cs typeface="Times New Roman" panose="02020603050405020304" pitchFamily="18" charset="0"/>
              </a:rPr>
              <a:t>SS note on Aug 13, 2019: (1) </a:t>
            </a:r>
            <a:r>
              <a:rPr lang="en-US" sz="2000" b="1" dirty="0">
                <a:solidFill>
                  <a:srgbClr val="1F0DFF"/>
                </a:solidFill>
                <a:cs typeface="Times New Roman" panose="02020603050405020304" pitchFamily="18" charset="0"/>
              </a:rPr>
              <a:t>samples have common </a:t>
            </a:r>
            <a:r>
              <a:rPr lang="en-US" sz="2000" b="1" dirty="0" err="1">
                <a:solidFill>
                  <a:srgbClr val="1F0DFF"/>
                </a:solidFill>
                <a:cs typeface="Times New Roman" panose="02020603050405020304" pitchFamily="18" charset="0"/>
              </a:rPr>
              <a:t>chr.pos</a:t>
            </a:r>
            <a:r>
              <a:rPr lang="en-US" sz="2000" b="1" dirty="0">
                <a:solidFill>
                  <a:srgbClr val="1F0DFF"/>
                </a:solidFill>
                <a:cs typeface="Times New Roman" panose="02020603050405020304" pitchFamily="18" charset="0"/>
              </a:rPr>
              <a:t> </a:t>
            </a:r>
            <a:r>
              <a:rPr lang="en-US" sz="2000" dirty="0">
                <a:solidFill>
                  <a:srgbClr val="1F0DFF"/>
                </a:solidFill>
                <a:cs typeface="Times New Roman" panose="02020603050405020304" pitchFamily="18" charset="0"/>
              </a:rPr>
              <a:t>may have different alternative alleles (choose the one with larger alternative allele count) (2) for quality score, should use the  average of more than one sample. </a:t>
            </a:r>
          </a:p>
          <a:p>
            <a:pPr marL="0" indent="0">
              <a:buNone/>
            </a:pPr>
            <a:r>
              <a:rPr lang="en-US" sz="2000" dirty="0">
                <a:solidFill>
                  <a:srgbClr val="1F0DFF"/>
                </a:solidFill>
                <a:cs typeface="Times New Roman" panose="02020603050405020304" pitchFamily="18" charset="0"/>
              </a:rPr>
              <a:t>(3) using different names for different output files (not always 8256.pos)</a:t>
            </a:r>
          </a:p>
          <a:p>
            <a:pPr marL="0" indent="0">
              <a:buNone/>
            </a:pPr>
            <a:r>
              <a:rPr lang="en-US" sz="2000" dirty="0"/>
              <a:t>3. Run Hapseq2 on sample data using 4 inputs (jump.txt and read.txt)</a:t>
            </a:r>
          </a:p>
          <a:p>
            <a:pPr marL="0" indent="0">
              <a:buNone/>
            </a:pPr>
            <a:r>
              <a:rPr lang="en-US" sz="2000" dirty="0"/>
              <a:t>	</a:t>
            </a:r>
            <a:r>
              <a:rPr lang="en-US" sz="2000" dirty="0">
                <a:solidFill>
                  <a:srgbClr val="00B050"/>
                </a:solidFill>
                <a:cs typeface="Times New Roman" panose="02020603050405020304" pitchFamily="18" charset="0"/>
              </a:rPr>
              <a:t> Complete</a:t>
            </a:r>
            <a:r>
              <a:rPr lang="en-US" sz="2000" dirty="0">
                <a:cs typeface="Times New Roman" panose="02020603050405020304" pitchFamily="18" charset="0"/>
              </a:rPr>
              <a:t>, see August13.2019.HapSeq2</a:t>
            </a:r>
            <a:endParaRPr lang="en-US" sz="2000" dirty="0"/>
          </a:p>
          <a:p>
            <a:pPr marL="0" indent="0">
              <a:buNone/>
            </a:pPr>
            <a:r>
              <a:rPr lang="en-US" sz="2000" dirty="0"/>
              <a:t>4. (1) Prepare Hapseq2 input using 3 samples (2) Run Hapseq2 using real data. First use 2 input files. Next use 4 input files. </a:t>
            </a:r>
          </a:p>
          <a:p>
            <a:pPr marL="0" indent="0">
              <a:buNone/>
            </a:pPr>
            <a:r>
              <a:rPr lang="en-US" sz="2000" dirty="0"/>
              <a:t>	</a:t>
            </a:r>
            <a:r>
              <a:rPr lang="en-US" sz="2000" dirty="0">
                <a:solidFill>
                  <a:srgbClr val="00B050"/>
                </a:solidFill>
                <a:cs typeface="Times New Roman" panose="02020603050405020304" pitchFamily="18" charset="0"/>
              </a:rPr>
              <a:t> In Progress </a:t>
            </a:r>
            <a:r>
              <a:rPr lang="en-US" dirty="0">
                <a:solidFill>
                  <a:srgbClr val="1F0DFF"/>
                </a:solidFill>
              </a:rPr>
              <a:t>(Continue to do) </a:t>
            </a:r>
            <a:endParaRPr lang="en-US" sz="2000" dirty="0">
              <a:solidFill>
                <a:srgbClr val="1F0DFF"/>
              </a:solidFill>
              <a:cs typeface="Times New Roman" panose="02020603050405020304" pitchFamily="18" charset="0"/>
            </a:endParaRPr>
          </a:p>
          <a:p>
            <a:pPr marL="0" indent="0">
              <a:buNone/>
            </a:pPr>
            <a:r>
              <a:rPr lang="en-US" sz="2000" dirty="0">
                <a:solidFill>
                  <a:srgbClr val="1F0DFF"/>
                </a:solidFill>
                <a:cs typeface="Times New Roman" panose="02020603050405020304" pitchFamily="18" charset="0"/>
              </a:rPr>
              <a:t>New to do: </a:t>
            </a:r>
          </a:p>
          <a:p>
            <a:pPr marL="0" indent="0">
              <a:buNone/>
            </a:pPr>
            <a:r>
              <a:rPr lang="en-US" sz="2000" dirty="0">
                <a:solidFill>
                  <a:srgbClr val="1F0DFF"/>
                </a:solidFill>
                <a:cs typeface="Times New Roman" panose="02020603050405020304" pitchFamily="18" charset="0"/>
              </a:rPr>
              <a:t>Check on the DBM and HapSeq2 paper and web page to (1) see if they have available simulation data and real data (2) check on the papers that cite these two papers to see if they have simulation data and real data</a:t>
            </a:r>
          </a:p>
          <a:p>
            <a:pPr marL="0" indent="0">
              <a:buNone/>
            </a:pPr>
            <a:endParaRPr lang="en-US" sz="2000" dirty="0">
              <a:solidFill>
                <a:srgbClr val="1F0DFF"/>
              </a:solidFill>
              <a:cs typeface="Times New Roman" panose="02020603050405020304" pitchFamily="18" charset="0"/>
            </a:endParaRPr>
          </a:p>
          <a:p>
            <a:pPr marL="0" indent="0">
              <a:buNone/>
            </a:pPr>
            <a:r>
              <a:rPr lang="en-US" sz="2000" dirty="0">
                <a:solidFill>
                  <a:srgbClr val="1F0DFF"/>
                </a:solidFill>
                <a:cs typeface="Times New Roman" panose="02020603050405020304" pitchFamily="18" charset="0"/>
              </a:rPr>
              <a:t>Next meeting time: Aug 21 Wed 2:30 pm </a:t>
            </a:r>
            <a:endParaRPr lang="en-US" sz="2000" dirty="0">
              <a:solidFill>
                <a:srgbClr val="1F0DFF"/>
              </a:solidFill>
            </a:endParaRPr>
          </a:p>
        </p:txBody>
      </p:sp>
      <p:sp>
        <p:nvSpPr>
          <p:cNvPr id="4" name="Slide Number Placeholder 3">
            <a:extLst>
              <a:ext uri="{FF2B5EF4-FFF2-40B4-BE49-F238E27FC236}">
                <a16:creationId xmlns:a16="http://schemas.microsoft.com/office/drawing/2014/main" id="{D17467B9-47EB-419A-B341-1019D1FAF421}"/>
              </a:ext>
            </a:extLst>
          </p:cNvPr>
          <p:cNvSpPr>
            <a:spLocks noGrp="1"/>
          </p:cNvSpPr>
          <p:nvPr>
            <p:ph type="sldNum" sz="quarter" idx="12"/>
          </p:nvPr>
        </p:nvSpPr>
        <p:spPr/>
        <p:txBody>
          <a:bodyPr/>
          <a:lstStyle/>
          <a:p>
            <a:fld id="{79EB0BAA-089B-F446-9CF3-DE954596BEEC}" type="slidenum">
              <a:rPr lang="en-US" smtClean="0"/>
              <a:t>12</a:t>
            </a:fld>
            <a:endParaRPr lang="en-US"/>
          </a:p>
        </p:txBody>
      </p:sp>
    </p:spTree>
    <p:extLst>
      <p:ext uri="{BB962C8B-B14F-4D97-AF65-F5344CB8AC3E}">
        <p14:creationId xmlns:p14="http://schemas.microsoft.com/office/powerpoint/2010/main" val="671718133"/>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fontScale="70000" lnSpcReduction="20000"/>
          </a:bodyPr>
          <a:lstStyle/>
          <a:p>
            <a:pPr marL="0" indent="0">
              <a:buNone/>
            </a:pPr>
            <a:r>
              <a:rPr lang="en-US" sz="2000" dirty="0">
                <a:solidFill>
                  <a:srgbClr val="00B050"/>
                </a:solidFill>
              </a:rPr>
              <a:t>Whatshap vs hapseq2</a:t>
            </a:r>
          </a:p>
          <a:p>
            <a:pPr marL="0" indent="0">
              <a:buNone/>
            </a:pPr>
            <a:r>
              <a:rPr lang="en-US" sz="2000" dirty="0"/>
              <a:t>[s_m774@login1 individuals.20depth.apr10.2020]$ </a:t>
            </a:r>
            <a:r>
              <a:rPr lang="en-US" sz="2000" dirty="0" err="1"/>
              <a:t>perl</a:t>
            </a:r>
            <a:r>
              <a:rPr lang="en-US" sz="2000" dirty="0"/>
              <a:t> /home/s_m774/Haplotype-Research/getPoints.pl hapseq2.genotype.826.chr10.txt genotype.20depth.whatshap.chr10.826.txt</a:t>
            </a:r>
          </a:p>
          <a:p>
            <a:pPr marL="0" indent="0">
              <a:buNone/>
            </a:pPr>
            <a:r>
              <a:rPr lang="en-US" sz="2000" dirty="0" err="1"/>
              <a:t>perl</a:t>
            </a:r>
            <a:r>
              <a:rPr lang="en-US" sz="2000" dirty="0"/>
              <a:t> /home/s_m774/</a:t>
            </a:r>
            <a:r>
              <a:rPr lang="en-US" sz="2000" dirty="0" err="1"/>
              <a:t>HStrict</a:t>
            </a:r>
            <a:r>
              <a:rPr lang="en-US" sz="2000" dirty="0"/>
              <a:t> genotype agreement: 560/628</a:t>
            </a:r>
          </a:p>
          <a:p>
            <a:pPr marL="0" indent="0">
              <a:buNone/>
            </a:pPr>
            <a:r>
              <a:rPr lang="en-US" sz="2000" dirty="0"/>
              <a:t>Non-Strict genotype agreement: 594/628</a:t>
            </a:r>
          </a:p>
          <a:p>
            <a:pPr marL="0" indent="0">
              <a:buNone/>
            </a:pPr>
            <a:endParaRPr lang="en-US" sz="2000" dirty="0"/>
          </a:p>
          <a:p>
            <a:pPr marL="0" indent="0">
              <a:buNone/>
            </a:pPr>
            <a:r>
              <a:rPr lang="en-US" sz="2000" dirty="0"/>
              <a:t>[s_m774@login1 individuals.20depth.apr10.2020]$ </a:t>
            </a:r>
            <a:r>
              <a:rPr lang="en-US" sz="2000" dirty="0" err="1"/>
              <a:t>perl</a:t>
            </a:r>
            <a:r>
              <a:rPr lang="en-US" sz="2000" dirty="0"/>
              <a:t> /home/s_m774/Haplotype-Research/getPoints.pl hapseq2.genotype.827.chr10.txtenotype.20depth.whatshap.chr10.827.txt</a:t>
            </a:r>
          </a:p>
          <a:p>
            <a:pPr marL="0" indent="0">
              <a:buNone/>
            </a:pPr>
            <a:r>
              <a:rPr lang="en-US" sz="2000" dirty="0" err="1"/>
              <a:t>perl</a:t>
            </a:r>
            <a:r>
              <a:rPr lang="en-US" sz="2000" dirty="0"/>
              <a:t> /home/s_m774/Haplotype-Research/getPoints.pl </a:t>
            </a:r>
            <a:r>
              <a:rPr lang="en-US" sz="2000" dirty="0" err="1"/>
              <a:t>hStrict</a:t>
            </a:r>
            <a:r>
              <a:rPr lang="en-US" sz="2000" dirty="0"/>
              <a:t> genotype agreement: 575/628</a:t>
            </a:r>
          </a:p>
          <a:p>
            <a:pPr marL="0" indent="0">
              <a:buNone/>
            </a:pPr>
            <a:r>
              <a:rPr lang="en-US" sz="2000" dirty="0"/>
              <a:t>Non-Strict genotype agreement: 601.5/628</a:t>
            </a:r>
          </a:p>
          <a:p>
            <a:pPr marL="0" indent="0">
              <a:buNone/>
            </a:pPr>
            <a:endParaRPr lang="en-US" sz="2000" dirty="0"/>
          </a:p>
          <a:p>
            <a:pPr marL="0" indent="0">
              <a:buNone/>
            </a:pPr>
            <a:r>
              <a:rPr lang="en-US" sz="2000" dirty="0"/>
              <a:t>[s_m774@login1 individuals.20depth.apr10.2020]$ </a:t>
            </a:r>
            <a:r>
              <a:rPr lang="en-US" sz="2000" dirty="0" err="1"/>
              <a:t>perl</a:t>
            </a:r>
            <a:r>
              <a:rPr lang="en-US" sz="2000" dirty="0"/>
              <a:t> /home/s_m774/Haplotype-Research/getPoints.pl hapseq2.genotype.832.chr10.txt genotype.20depth.whatshap.chr10.832.txt</a:t>
            </a:r>
          </a:p>
          <a:p>
            <a:pPr marL="0" indent="0">
              <a:buNone/>
            </a:pPr>
            <a:r>
              <a:rPr lang="en-US" sz="2000" dirty="0"/>
              <a:t>Strict genotype agreement: 577/628</a:t>
            </a:r>
          </a:p>
          <a:p>
            <a:pPr marL="0" indent="0">
              <a:buNone/>
            </a:pPr>
            <a:r>
              <a:rPr lang="en-US" sz="2000" dirty="0"/>
              <a:t>Non-Strict genotype agreement: 602/628</a:t>
            </a:r>
          </a:p>
          <a:p>
            <a:pPr marL="0" indent="0">
              <a:buNone/>
            </a:pPr>
            <a:endParaRPr lang="en-US" sz="2000" dirty="0"/>
          </a:p>
          <a:p>
            <a:pPr marL="0" indent="0">
              <a:buNone/>
            </a:pPr>
            <a:r>
              <a:rPr lang="en-US" sz="2000" dirty="0"/>
              <a:t>[s_m774@login1 individuals.20depth.apr10.2020]$ </a:t>
            </a:r>
            <a:r>
              <a:rPr lang="en-US" sz="2000" dirty="0" err="1"/>
              <a:t>perl</a:t>
            </a:r>
            <a:r>
              <a:rPr lang="en-US" sz="2000" dirty="0"/>
              <a:t> /home/s_m774/Haplotype-Research/getPoints.pl hapseq2.genotype.847.chr10.enotype.20depth.whatshap.chr10.847.txt</a:t>
            </a:r>
          </a:p>
          <a:p>
            <a:pPr marL="0" indent="0">
              <a:buNone/>
            </a:pPr>
            <a:r>
              <a:rPr lang="en-US" sz="2000" dirty="0"/>
              <a:t>Strict genotype agreement: 572/628</a:t>
            </a:r>
          </a:p>
          <a:p>
            <a:pPr marL="0" indent="0">
              <a:buNone/>
            </a:pPr>
            <a:r>
              <a:rPr lang="en-US" sz="2000" dirty="0"/>
              <a:t>Non-Strict genotype agreement: 599/628</a:t>
            </a:r>
          </a:p>
          <a:p>
            <a:pPr marL="0" indent="0">
              <a:buNone/>
            </a:pPr>
            <a:endParaRPr lang="en-US" sz="2000" dirty="0"/>
          </a:p>
          <a:p>
            <a:pPr marL="0" indent="0">
              <a:buNone/>
            </a:pPr>
            <a:r>
              <a:rPr lang="en-US" sz="2000" dirty="0"/>
              <a:t>[s_m774@login1 individuals.20depth.apr10.2020]$ </a:t>
            </a:r>
            <a:r>
              <a:rPr lang="en-US" sz="2000" dirty="0" err="1"/>
              <a:t>perl</a:t>
            </a:r>
            <a:r>
              <a:rPr lang="en-US" sz="2000" dirty="0"/>
              <a:t> /home/s_m774/Haplotype-Research/getPoints.pl hapseq2.genotype.850.chr10.txtenotype.20depth.whatshap.chr10.850.txt</a:t>
            </a:r>
          </a:p>
          <a:p>
            <a:pPr marL="0" indent="0">
              <a:buNone/>
            </a:pPr>
            <a:r>
              <a:rPr lang="en-US" sz="2000" dirty="0"/>
              <a:t>Strict genotype agreement: 572/628</a:t>
            </a:r>
          </a:p>
          <a:p>
            <a:pPr marL="0" indent="0">
              <a:buNone/>
            </a:pPr>
            <a:r>
              <a:rPr lang="en-US" sz="2000" dirty="0"/>
              <a:t>Non-Strict genotype agreement: 600/628</a:t>
            </a:r>
          </a:p>
          <a:p>
            <a:pPr marL="0" indent="0">
              <a:buNone/>
            </a:pPr>
            <a:endParaRPr lang="en-US" sz="2000" dirty="0"/>
          </a:p>
          <a:p>
            <a:pPr marL="0" indent="0">
              <a:buNone/>
            </a:pPr>
            <a:endParaRPr lang="en-US" sz="20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fld id="{79EB0BAA-089B-F446-9CF3-DE954596BEEC}" type="slidenum">
              <a:rPr lang="en-US" smtClean="0"/>
              <a:t>120</a:t>
            </a:fld>
            <a:endParaRPr lang="en-US"/>
          </a:p>
        </p:txBody>
      </p:sp>
    </p:spTree>
    <p:extLst>
      <p:ext uri="{BB962C8B-B14F-4D97-AF65-F5344CB8AC3E}">
        <p14:creationId xmlns:p14="http://schemas.microsoft.com/office/powerpoint/2010/main" val="342659576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fontScale="70000" lnSpcReduction="20000"/>
          </a:bodyPr>
          <a:lstStyle/>
          <a:p>
            <a:pPr marL="0" indent="0">
              <a:buNone/>
            </a:pPr>
            <a:r>
              <a:rPr lang="en-US" sz="2000" dirty="0">
                <a:solidFill>
                  <a:srgbClr val="00B050"/>
                </a:solidFill>
              </a:rPr>
              <a:t>DBM vs hapseq2</a:t>
            </a:r>
          </a:p>
          <a:p>
            <a:pPr marL="0" indent="0">
              <a:buNone/>
            </a:pPr>
            <a:r>
              <a:rPr lang="en-US" sz="2000" dirty="0"/>
              <a:t>[s_m774@login1 individuals.20depth.apr10.2020]$ </a:t>
            </a:r>
            <a:r>
              <a:rPr lang="en-US" sz="2000" dirty="0" err="1"/>
              <a:t>perl</a:t>
            </a:r>
            <a:r>
              <a:rPr lang="en-US" sz="2000" dirty="0"/>
              <a:t> /home/s_m774/Haplotype-Research/getPoints.pl dbm.genotype.826.chr10.txt hapseq2.genotype.826.chr10.txt</a:t>
            </a:r>
          </a:p>
          <a:p>
            <a:pPr marL="0" indent="0">
              <a:buNone/>
            </a:pPr>
            <a:r>
              <a:rPr lang="en-US" sz="2000" dirty="0"/>
              <a:t>Strict genotype agreement: 254/628</a:t>
            </a:r>
          </a:p>
          <a:p>
            <a:pPr marL="0" indent="0">
              <a:buNone/>
            </a:pPr>
            <a:r>
              <a:rPr lang="en-US" sz="2000" dirty="0"/>
              <a:t>Non-Strict genotype agreement: 358.5/628</a:t>
            </a:r>
          </a:p>
          <a:p>
            <a:pPr marL="0" indent="0">
              <a:buNone/>
            </a:pPr>
            <a:endParaRPr lang="en-US" sz="2000" dirty="0"/>
          </a:p>
          <a:p>
            <a:pPr marL="0" indent="0">
              <a:buNone/>
            </a:pPr>
            <a:r>
              <a:rPr lang="en-US" sz="2000" dirty="0"/>
              <a:t>[s_m774@login1 individuals.20depth.apr10.2020]$ </a:t>
            </a:r>
            <a:r>
              <a:rPr lang="en-US" sz="2000" dirty="0" err="1"/>
              <a:t>perl</a:t>
            </a:r>
            <a:r>
              <a:rPr lang="en-US" sz="2000" dirty="0"/>
              <a:t> /home/s_m774/Haplotype-Research/getPoints.pl dbm.genotype.827.chr10.txt haq2.genotype.827.chr10.txtrl /home/s_m774/Haplotype-Research/</a:t>
            </a:r>
            <a:r>
              <a:rPr lang="en-US" sz="2000" dirty="0" err="1"/>
              <a:t>getPo</a:t>
            </a:r>
            <a:endParaRPr lang="en-US" sz="2000" dirty="0"/>
          </a:p>
          <a:p>
            <a:pPr marL="0" indent="0">
              <a:buNone/>
            </a:pPr>
            <a:r>
              <a:rPr lang="en-US" sz="2000" dirty="0"/>
              <a:t>Strict genotype agreement: 261/628</a:t>
            </a:r>
          </a:p>
          <a:p>
            <a:pPr marL="0" indent="0">
              <a:buNone/>
            </a:pPr>
            <a:r>
              <a:rPr lang="en-US" sz="2000" dirty="0"/>
              <a:t>Non-Strict genotype agreement: 366.5/628</a:t>
            </a:r>
          </a:p>
          <a:p>
            <a:pPr marL="0" indent="0">
              <a:buNone/>
            </a:pPr>
            <a:endParaRPr lang="en-US" sz="2000" dirty="0"/>
          </a:p>
          <a:p>
            <a:pPr marL="0" indent="0">
              <a:buNone/>
            </a:pPr>
            <a:r>
              <a:rPr lang="en-US" sz="2000" dirty="0"/>
              <a:t>[s_m774@login1 individuals.20depth.apr10.2020]$ </a:t>
            </a:r>
            <a:r>
              <a:rPr lang="en-US" sz="2000" dirty="0" err="1"/>
              <a:t>perl</a:t>
            </a:r>
            <a:r>
              <a:rPr lang="en-US" sz="2000" dirty="0"/>
              <a:t> /home/s_m774/Haplotype-Research/getPoints.pl dbm.genotype.832.chr10.txq2.genotype.832.chr10.txtl /home/s_m774/Haplotype-Research/getPoints.pl </a:t>
            </a:r>
          </a:p>
          <a:p>
            <a:pPr marL="0" indent="0">
              <a:buNone/>
            </a:pPr>
            <a:r>
              <a:rPr lang="en-US" sz="2000" dirty="0"/>
              <a:t>Strict genotype agreement: 285/628</a:t>
            </a:r>
          </a:p>
          <a:p>
            <a:pPr marL="0" indent="0">
              <a:buNone/>
            </a:pPr>
            <a:r>
              <a:rPr lang="en-US" sz="2000" dirty="0"/>
              <a:t>Non-Strict genotype agreement: 383.5/628</a:t>
            </a:r>
          </a:p>
          <a:p>
            <a:pPr marL="0" indent="0">
              <a:buNone/>
            </a:pPr>
            <a:endParaRPr lang="en-US" sz="2000" dirty="0"/>
          </a:p>
          <a:p>
            <a:pPr marL="0" indent="0">
              <a:buNone/>
            </a:pPr>
            <a:r>
              <a:rPr lang="en-US" sz="2000" dirty="0"/>
              <a:t>[s_m774@login1 individuals.20depth.apr10.2020]$ </a:t>
            </a:r>
            <a:r>
              <a:rPr lang="en-US" sz="2000" dirty="0" err="1"/>
              <a:t>perl</a:t>
            </a:r>
            <a:r>
              <a:rPr lang="en-US" sz="2000" dirty="0"/>
              <a:t> /home/s_m774/Haplotype-Research/getPoints.pl dbm.genotype.847.chr10.txt hq2.genotype.847.chr10.txt</a:t>
            </a:r>
          </a:p>
          <a:p>
            <a:pPr marL="0" indent="0">
              <a:buNone/>
            </a:pPr>
            <a:r>
              <a:rPr lang="en-US" sz="2000" dirty="0"/>
              <a:t>Strict genotype agreement: 282/628</a:t>
            </a:r>
          </a:p>
          <a:p>
            <a:pPr marL="0" indent="0">
              <a:buNone/>
            </a:pPr>
            <a:r>
              <a:rPr lang="en-US" sz="2000" dirty="0"/>
              <a:t>Non-Strict genotype agreement: 377/628</a:t>
            </a:r>
          </a:p>
          <a:p>
            <a:pPr marL="0" indent="0">
              <a:buNone/>
            </a:pPr>
            <a:endParaRPr lang="en-US" sz="2000" dirty="0"/>
          </a:p>
          <a:p>
            <a:pPr marL="0" indent="0">
              <a:buNone/>
            </a:pPr>
            <a:r>
              <a:rPr lang="en-US" sz="2000" dirty="0"/>
              <a:t>[s_m774@login1 individuals.20depth.apr10.2020]$ </a:t>
            </a:r>
            <a:r>
              <a:rPr lang="en-US" sz="2000" dirty="0" err="1"/>
              <a:t>perl</a:t>
            </a:r>
            <a:r>
              <a:rPr lang="en-US" sz="2000" dirty="0"/>
              <a:t> /home/s_m774/Haplotype-Research/getPoints.pl dbm.genotype.850.chr10.txt hapseq2.genotype.850.chr10.txt</a:t>
            </a:r>
          </a:p>
          <a:p>
            <a:pPr marL="0" indent="0">
              <a:buNone/>
            </a:pPr>
            <a:r>
              <a:rPr lang="en-US" sz="2000" dirty="0"/>
              <a:t>Strict genotype agreement: 285/628</a:t>
            </a:r>
          </a:p>
          <a:p>
            <a:pPr marL="0" indent="0">
              <a:buNone/>
            </a:pPr>
            <a:r>
              <a:rPr lang="en-US" sz="2000" dirty="0"/>
              <a:t>Non-Strict genotype agreement: 380.5/628</a:t>
            </a:r>
          </a:p>
          <a:p>
            <a:pPr marL="0" indent="0">
              <a:buNone/>
            </a:pPr>
            <a:endParaRPr lang="en-US" sz="20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fld id="{79EB0BAA-089B-F446-9CF3-DE954596BEEC}" type="slidenum">
              <a:rPr lang="en-US" smtClean="0"/>
              <a:t>121</a:t>
            </a:fld>
            <a:endParaRPr lang="en-US"/>
          </a:p>
        </p:txBody>
      </p:sp>
    </p:spTree>
    <p:extLst>
      <p:ext uri="{BB962C8B-B14F-4D97-AF65-F5344CB8AC3E}">
        <p14:creationId xmlns:p14="http://schemas.microsoft.com/office/powerpoint/2010/main" val="290747068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fontScale="90000"/>
          </a:bodyPr>
          <a:lstStyle/>
          <a:p>
            <a:r>
              <a:rPr lang="en-US" sz="4800" b="1" dirty="0">
                <a:solidFill>
                  <a:schemeClr val="bg1"/>
                </a:solidFill>
              </a:rPr>
              <a:t>April 17, 2020 Meeting @ 11AM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fld id="{79EB0BAA-089B-F446-9CF3-DE954596BEEC}" type="slidenum">
              <a:rPr lang="en-US" smtClean="0"/>
              <a:t>122</a:t>
            </a:fld>
            <a:endParaRPr lang="en-US"/>
          </a:p>
        </p:txBody>
      </p:sp>
    </p:spTree>
    <p:extLst>
      <p:ext uri="{BB962C8B-B14F-4D97-AF65-F5344CB8AC3E}">
        <p14:creationId xmlns:p14="http://schemas.microsoft.com/office/powerpoint/2010/main" val="265226288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t>1. Pairwise comparison of haplotypes of 628 SNVs &gt;=20 coverage using R </a:t>
            </a:r>
          </a:p>
          <a:p>
            <a:pPr marL="0" indent="0">
              <a:buNone/>
            </a:pPr>
            <a:r>
              <a:rPr lang="en-US" sz="2000" dirty="0"/>
              <a:t>2. Create a table summary of 12442 positions w (script file: )</a:t>
            </a:r>
          </a:p>
          <a:p>
            <a:pPr marL="0" indent="0">
              <a:buNone/>
            </a:pPr>
            <a:r>
              <a:rPr lang="en-US" sz="2000" dirty="0">
                <a:solidFill>
                  <a:srgbClr val="00B050"/>
                </a:solidFill>
              </a:rPr>
              <a:t>3. Create a table summary of 628 Genotype and Haplotype results w (script file: )</a:t>
            </a:r>
          </a:p>
          <a:p>
            <a:pPr marL="0" indent="0">
              <a:buNone/>
            </a:pPr>
            <a:r>
              <a:rPr lang="en-US" sz="2000" dirty="0">
                <a:solidFill>
                  <a:srgbClr val="00B050"/>
                </a:solidFill>
              </a:rPr>
              <a:t>See slide 124</a:t>
            </a:r>
          </a:p>
          <a:p>
            <a:pPr marL="0" indent="0">
              <a:buNone/>
            </a:pPr>
            <a:r>
              <a:rPr lang="en-US" sz="2000" dirty="0"/>
              <a:t>4. Check each paper/user manual how no/low coverage positions are handled</a:t>
            </a:r>
          </a:p>
          <a:p>
            <a:pPr marL="0" indent="0">
              <a:buNone/>
            </a:pPr>
            <a:r>
              <a:rPr lang="en-US" sz="2000" dirty="0"/>
              <a:t>‘coverage, missing, linkage </a:t>
            </a:r>
            <a:r>
              <a:rPr lang="en-US" sz="2000" dirty="0" err="1"/>
              <a:t>diseq</a:t>
            </a:r>
            <a:r>
              <a:rPr lang="en-US" sz="2000" dirty="0"/>
              <a:t>’</a:t>
            </a:r>
          </a:p>
          <a:p>
            <a:pPr marL="0" indent="0">
              <a:buNone/>
            </a:pPr>
            <a:endParaRPr lang="en-US" sz="2000" dirty="0"/>
          </a:p>
          <a:p>
            <a:pPr marL="0" indent="0">
              <a:buNone/>
            </a:pPr>
            <a:endParaRPr lang="en-US" sz="20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fld id="{79EB0BAA-089B-F446-9CF3-DE954596BEEC}" type="slidenum">
              <a:rPr lang="en-US" smtClean="0"/>
              <a:t>123</a:t>
            </a:fld>
            <a:endParaRPr lang="en-US"/>
          </a:p>
        </p:txBody>
      </p:sp>
    </p:spTree>
    <p:extLst>
      <p:ext uri="{BB962C8B-B14F-4D97-AF65-F5344CB8AC3E}">
        <p14:creationId xmlns:p14="http://schemas.microsoft.com/office/powerpoint/2010/main" val="50784990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D7534E99-A14B-4D48-AB9D-25FD5B12ED52}"/>
              </a:ext>
            </a:extLst>
          </p:cNvPr>
          <p:cNvGraphicFramePr>
            <a:graphicFrameLocks/>
          </p:cNvGraphicFramePr>
          <p:nvPr>
            <p:extLst>
              <p:ext uri="{D42A27DB-BD31-4B8C-83A1-F6EECF244321}">
                <p14:modId xmlns:p14="http://schemas.microsoft.com/office/powerpoint/2010/main" val="2966064162"/>
              </p:ext>
            </p:extLst>
          </p:nvPr>
        </p:nvGraphicFramePr>
        <p:xfrm>
          <a:off x="508685" y="494768"/>
          <a:ext cx="7796544" cy="1483360"/>
        </p:xfrm>
        <a:graphic>
          <a:graphicData uri="http://schemas.openxmlformats.org/drawingml/2006/table">
            <a:tbl>
              <a:tblPr firstRow="1" bandRow="1">
                <a:tableStyleId>{5C22544A-7EE6-4342-B048-85BDC9FD1C3A}</a:tableStyleId>
              </a:tblPr>
              <a:tblGrid>
                <a:gridCol w="1299424">
                  <a:extLst>
                    <a:ext uri="{9D8B030D-6E8A-4147-A177-3AD203B41FA5}">
                      <a16:colId xmlns:a16="http://schemas.microsoft.com/office/drawing/2014/main" val="2561949726"/>
                    </a:ext>
                  </a:extLst>
                </a:gridCol>
                <a:gridCol w="1299424">
                  <a:extLst>
                    <a:ext uri="{9D8B030D-6E8A-4147-A177-3AD203B41FA5}">
                      <a16:colId xmlns:a16="http://schemas.microsoft.com/office/drawing/2014/main" val="2461927946"/>
                    </a:ext>
                  </a:extLst>
                </a:gridCol>
                <a:gridCol w="1299424">
                  <a:extLst>
                    <a:ext uri="{9D8B030D-6E8A-4147-A177-3AD203B41FA5}">
                      <a16:colId xmlns:a16="http://schemas.microsoft.com/office/drawing/2014/main" val="3929086859"/>
                    </a:ext>
                  </a:extLst>
                </a:gridCol>
                <a:gridCol w="1299424">
                  <a:extLst>
                    <a:ext uri="{9D8B030D-6E8A-4147-A177-3AD203B41FA5}">
                      <a16:colId xmlns:a16="http://schemas.microsoft.com/office/drawing/2014/main" val="2241096614"/>
                    </a:ext>
                  </a:extLst>
                </a:gridCol>
                <a:gridCol w="1299424">
                  <a:extLst>
                    <a:ext uri="{9D8B030D-6E8A-4147-A177-3AD203B41FA5}">
                      <a16:colId xmlns:a16="http://schemas.microsoft.com/office/drawing/2014/main" val="2392230099"/>
                    </a:ext>
                  </a:extLst>
                </a:gridCol>
                <a:gridCol w="1299424">
                  <a:extLst>
                    <a:ext uri="{9D8B030D-6E8A-4147-A177-3AD203B41FA5}">
                      <a16:colId xmlns:a16="http://schemas.microsoft.com/office/drawing/2014/main" val="617271376"/>
                    </a:ext>
                  </a:extLst>
                </a:gridCol>
              </a:tblGrid>
              <a:tr h="370840">
                <a:tc>
                  <a:txBody>
                    <a:bodyPr/>
                    <a:lstStyle/>
                    <a:p>
                      <a:r>
                        <a:rPr lang="en-US" dirty="0"/>
                        <a:t>Agreement</a:t>
                      </a:r>
                    </a:p>
                  </a:txBody>
                  <a:tcPr/>
                </a:tc>
                <a:tc>
                  <a:txBody>
                    <a:bodyPr/>
                    <a:lstStyle/>
                    <a:p>
                      <a:r>
                        <a:rPr lang="en-US" dirty="0"/>
                        <a:t>826</a:t>
                      </a:r>
                    </a:p>
                  </a:txBody>
                  <a:tcPr/>
                </a:tc>
                <a:tc>
                  <a:txBody>
                    <a:bodyPr/>
                    <a:lstStyle/>
                    <a:p>
                      <a:r>
                        <a:rPr lang="en-US" dirty="0"/>
                        <a:t>827</a:t>
                      </a:r>
                    </a:p>
                  </a:txBody>
                  <a:tcPr/>
                </a:tc>
                <a:tc>
                  <a:txBody>
                    <a:bodyPr/>
                    <a:lstStyle/>
                    <a:p>
                      <a:r>
                        <a:rPr lang="en-US" dirty="0"/>
                        <a:t>832</a:t>
                      </a:r>
                    </a:p>
                  </a:txBody>
                  <a:tcPr/>
                </a:tc>
                <a:tc>
                  <a:txBody>
                    <a:bodyPr/>
                    <a:lstStyle/>
                    <a:p>
                      <a:r>
                        <a:rPr lang="en-US" dirty="0"/>
                        <a:t>847</a:t>
                      </a:r>
                    </a:p>
                  </a:txBody>
                  <a:tcPr/>
                </a:tc>
                <a:tc>
                  <a:txBody>
                    <a:bodyPr/>
                    <a:lstStyle/>
                    <a:p>
                      <a:r>
                        <a:rPr lang="en-US" dirty="0"/>
                        <a:t>850</a:t>
                      </a:r>
                    </a:p>
                  </a:txBody>
                  <a:tcPr/>
                </a:tc>
                <a:extLst>
                  <a:ext uri="{0D108BD9-81ED-4DB2-BD59-A6C34878D82A}">
                    <a16:rowId xmlns:a16="http://schemas.microsoft.com/office/drawing/2014/main" val="2939071277"/>
                  </a:ext>
                </a:extLst>
              </a:tr>
              <a:tr h="370840">
                <a:tc>
                  <a:txBody>
                    <a:bodyPr/>
                    <a:lstStyle/>
                    <a:p>
                      <a:r>
                        <a:rPr lang="en-US" dirty="0"/>
                        <a:t>Strict</a:t>
                      </a:r>
                    </a:p>
                  </a:txBody>
                  <a:tcPr/>
                </a:tc>
                <a:tc>
                  <a:txBody>
                    <a:bodyPr/>
                    <a:lstStyle/>
                    <a:p>
                      <a:r>
                        <a:rPr lang="en-US" dirty="0"/>
                        <a:t>246</a:t>
                      </a:r>
                    </a:p>
                  </a:txBody>
                  <a:tcPr/>
                </a:tc>
                <a:tc>
                  <a:txBody>
                    <a:bodyPr/>
                    <a:lstStyle/>
                    <a:p>
                      <a:r>
                        <a:rPr lang="en-US" dirty="0"/>
                        <a:t>270</a:t>
                      </a:r>
                    </a:p>
                  </a:txBody>
                  <a:tcPr/>
                </a:tc>
                <a:tc>
                  <a:txBody>
                    <a:bodyPr/>
                    <a:lstStyle/>
                    <a:p>
                      <a:r>
                        <a:rPr lang="en-US" dirty="0"/>
                        <a:t>282</a:t>
                      </a:r>
                    </a:p>
                  </a:txBody>
                  <a:tcPr/>
                </a:tc>
                <a:tc>
                  <a:txBody>
                    <a:bodyPr/>
                    <a:lstStyle/>
                    <a:p>
                      <a:r>
                        <a:rPr lang="en-US" dirty="0"/>
                        <a:t>272</a:t>
                      </a:r>
                    </a:p>
                  </a:txBody>
                  <a:tcPr/>
                </a:tc>
                <a:tc>
                  <a:txBody>
                    <a:bodyPr/>
                    <a:lstStyle/>
                    <a:p>
                      <a:r>
                        <a:rPr lang="en-US" dirty="0"/>
                        <a:t>287</a:t>
                      </a:r>
                    </a:p>
                  </a:txBody>
                  <a:tcPr/>
                </a:tc>
                <a:extLst>
                  <a:ext uri="{0D108BD9-81ED-4DB2-BD59-A6C34878D82A}">
                    <a16:rowId xmlns:a16="http://schemas.microsoft.com/office/drawing/2014/main" val="1593095287"/>
                  </a:ext>
                </a:extLst>
              </a:tr>
              <a:tr h="370840">
                <a:tc>
                  <a:txBody>
                    <a:bodyPr/>
                    <a:lstStyle/>
                    <a:p>
                      <a:r>
                        <a:rPr lang="en-US" dirty="0"/>
                        <a:t>Non-strict</a:t>
                      </a:r>
                    </a:p>
                  </a:txBody>
                  <a:tcPr/>
                </a:tc>
                <a:tc>
                  <a:txBody>
                    <a:bodyPr/>
                    <a:lstStyle/>
                    <a:p>
                      <a:r>
                        <a:rPr lang="en-US" dirty="0"/>
                        <a:t>354.5</a:t>
                      </a:r>
                    </a:p>
                  </a:txBody>
                  <a:tcPr/>
                </a:tc>
                <a:tc>
                  <a:txBody>
                    <a:bodyPr/>
                    <a:lstStyle/>
                    <a:p>
                      <a:r>
                        <a:rPr lang="en-US" dirty="0"/>
                        <a:t>374</a:t>
                      </a:r>
                    </a:p>
                  </a:txBody>
                  <a:tcPr/>
                </a:tc>
                <a:tc>
                  <a:txBody>
                    <a:bodyPr/>
                    <a:lstStyle/>
                    <a:p>
                      <a:r>
                        <a:rPr lang="en-US" dirty="0"/>
                        <a:t>382.5</a:t>
                      </a:r>
                    </a:p>
                  </a:txBody>
                  <a:tcPr/>
                </a:tc>
                <a:tc>
                  <a:txBody>
                    <a:bodyPr/>
                    <a:lstStyle/>
                    <a:p>
                      <a:r>
                        <a:rPr lang="en-US" dirty="0"/>
                        <a:t>374</a:t>
                      </a:r>
                    </a:p>
                  </a:txBody>
                  <a:tcPr/>
                </a:tc>
                <a:tc>
                  <a:txBody>
                    <a:bodyPr/>
                    <a:lstStyle/>
                    <a:p>
                      <a:r>
                        <a:rPr lang="en-US" dirty="0"/>
                        <a:t>379.5</a:t>
                      </a:r>
                    </a:p>
                  </a:txBody>
                  <a:tcPr/>
                </a:tc>
                <a:extLst>
                  <a:ext uri="{0D108BD9-81ED-4DB2-BD59-A6C34878D82A}">
                    <a16:rowId xmlns:a16="http://schemas.microsoft.com/office/drawing/2014/main" val="2680184326"/>
                  </a:ext>
                </a:extLst>
              </a:tr>
              <a:tr h="370840">
                <a:tc>
                  <a:txBody>
                    <a:bodyPr/>
                    <a:lstStyle/>
                    <a:p>
                      <a:r>
                        <a:rPr lang="en-US" dirty="0"/>
                        <a:t>haplotype</a:t>
                      </a:r>
                    </a:p>
                  </a:txBody>
                  <a:tcPr/>
                </a:tc>
                <a:tc>
                  <a:txBody>
                    <a:bodyPr/>
                    <a:lstStyle/>
                    <a:p>
                      <a:r>
                        <a:rPr lang="en-US" dirty="0"/>
                        <a:t> </a:t>
                      </a:r>
                    </a:p>
                  </a:txBody>
                  <a:tcPr/>
                </a:tc>
                <a:tc>
                  <a:txBody>
                    <a:bodyPr/>
                    <a:lstStyle/>
                    <a:p>
                      <a:r>
                        <a:rPr lang="en-US" dirty="0"/>
                        <a:t> </a:t>
                      </a:r>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631771280"/>
                  </a:ext>
                </a:extLst>
              </a:tr>
            </a:tbl>
          </a:graphicData>
        </a:graphic>
      </p:graphicFrame>
      <p:sp>
        <p:nvSpPr>
          <p:cNvPr id="5" name="TextBox 4">
            <a:extLst>
              <a:ext uri="{FF2B5EF4-FFF2-40B4-BE49-F238E27FC236}">
                <a16:creationId xmlns:a16="http://schemas.microsoft.com/office/drawing/2014/main" id="{FAE49C97-66BD-8743-A9D3-614D3E07DD3C}"/>
              </a:ext>
            </a:extLst>
          </p:cNvPr>
          <p:cNvSpPr txBox="1"/>
          <p:nvPr/>
        </p:nvSpPr>
        <p:spPr>
          <a:xfrm>
            <a:off x="508686" y="0"/>
            <a:ext cx="7886700" cy="584775"/>
          </a:xfrm>
          <a:prstGeom prst="rect">
            <a:avLst/>
          </a:prstGeom>
          <a:noFill/>
        </p:spPr>
        <p:txBody>
          <a:bodyPr wrap="square" rtlCol="0">
            <a:spAutoFit/>
          </a:bodyPr>
          <a:lstStyle/>
          <a:p>
            <a:pPr algn="ctr"/>
            <a:r>
              <a:rPr lang="en-US" sz="3200" dirty="0"/>
              <a:t>DBM and </a:t>
            </a:r>
            <a:r>
              <a:rPr lang="en-US" sz="3200" dirty="0" err="1"/>
              <a:t>WhatsHAP</a:t>
            </a:r>
            <a:r>
              <a:rPr lang="en-US" sz="3200" dirty="0"/>
              <a:t> Pairwise Comparison</a:t>
            </a:r>
          </a:p>
        </p:txBody>
      </p:sp>
      <p:graphicFrame>
        <p:nvGraphicFramePr>
          <p:cNvPr id="6" name="Table 3">
            <a:extLst>
              <a:ext uri="{FF2B5EF4-FFF2-40B4-BE49-F238E27FC236}">
                <a16:creationId xmlns:a16="http://schemas.microsoft.com/office/drawing/2014/main" id="{96FD486D-C3C9-1846-97BF-CEB339759498}"/>
              </a:ext>
            </a:extLst>
          </p:cNvPr>
          <p:cNvGraphicFramePr>
            <a:graphicFrameLocks/>
          </p:cNvGraphicFramePr>
          <p:nvPr>
            <p:extLst>
              <p:ext uri="{D42A27DB-BD31-4B8C-83A1-F6EECF244321}">
                <p14:modId xmlns:p14="http://schemas.microsoft.com/office/powerpoint/2010/main" val="1138680092"/>
              </p:ext>
            </p:extLst>
          </p:nvPr>
        </p:nvGraphicFramePr>
        <p:xfrm>
          <a:off x="483972" y="2541990"/>
          <a:ext cx="7886700" cy="1483360"/>
        </p:xfrm>
        <a:graphic>
          <a:graphicData uri="http://schemas.openxmlformats.org/drawingml/2006/table">
            <a:tbl>
              <a:tblPr firstRow="1" bandRow="1">
                <a:tableStyleId>{5C22544A-7EE6-4342-B048-85BDC9FD1C3A}</a:tableStyleId>
              </a:tblPr>
              <a:tblGrid>
                <a:gridCol w="1314450">
                  <a:extLst>
                    <a:ext uri="{9D8B030D-6E8A-4147-A177-3AD203B41FA5}">
                      <a16:colId xmlns:a16="http://schemas.microsoft.com/office/drawing/2014/main" val="2561949726"/>
                    </a:ext>
                  </a:extLst>
                </a:gridCol>
                <a:gridCol w="1314450">
                  <a:extLst>
                    <a:ext uri="{9D8B030D-6E8A-4147-A177-3AD203B41FA5}">
                      <a16:colId xmlns:a16="http://schemas.microsoft.com/office/drawing/2014/main" val="2461927946"/>
                    </a:ext>
                  </a:extLst>
                </a:gridCol>
                <a:gridCol w="1314450">
                  <a:extLst>
                    <a:ext uri="{9D8B030D-6E8A-4147-A177-3AD203B41FA5}">
                      <a16:colId xmlns:a16="http://schemas.microsoft.com/office/drawing/2014/main" val="3929086859"/>
                    </a:ext>
                  </a:extLst>
                </a:gridCol>
                <a:gridCol w="1314450">
                  <a:extLst>
                    <a:ext uri="{9D8B030D-6E8A-4147-A177-3AD203B41FA5}">
                      <a16:colId xmlns:a16="http://schemas.microsoft.com/office/drawing/2014/main" val="2241096614"/>
                    </a:ext>
                  </a:extLst>
                </a:gridCol>
                <a:gridCol w="1314450">
                  <a:extLst>
                    <a:ext uri="{9D8B030D-6E8A-4147-A177-3AD203B41FA5}">
                      <a16:colId xmlns:a16="http://schemas.microsoft.com/office/drawing/2014/main" val="2392230099"/>
                    </a:ext>
                  </a:extLst>
                </a:gridCol>
                <a:gridCol w="1314450">
                  <a:extLst>
                    <a:ext uri="{9D8B030D-6E8A-4147-A177-3AD203B41FA5}">
                      <a16:colId xmlns:a16="http://schemas.microsoft.com/office/drawing/2014/main" val="617271376"/>
                    </a:ext>
                  </a:extLst>
                </a:gridCol>
              </a:tblGrid>
              <a:tr h="370840">
                <a:tc>
                  <a:txBody>
                    <a:bodyPr/>
                    <a:lstStyle/>
                    <a:p>
                      <a:r>
                        <a:rPr lang="en-US" dirty="0"/>
                        <a:t>Agreement</a:t>
                      </a:r>
                    </a:p>
                  </a:txBody>
                  <a:tcPr/>
                </a:tc>
                <a:tc>
                  <a:txBody>
                    <a:bodyPr/>
                    <a:lstStyle/>
                    <a:p>
                      <a:r>
                        <a:rPr lang="en-US" dirty="0"/>
                        <a:t>826</a:t>
                      </a:r>
                    </a:p>
                  </a:txBody>
                  <a:tcPr/>
                </a:tc>
                <a:tc>
                  <a:txBody>
                    <a:bodyPr/>
                    <a:lstStyle/>
                    <a:p>
                      <a:r>
                        <a:rPr lang="en-US" dirty="0"/>
                        <a:t>827</a:t>
                      </a:r>
                    </a:p>
                  </a:txBody>
                  <a:tcPr/>
                </a:tc>
                <a:tc>
                  <a:txBody>
                    <a:bodyPr/>
                    <a:lstStyle/>
                    <a:p>
                      <a:r>
                        <a:rPr lang="en-US" dirty="0"/>
                        <a:t>832</a:t>
                      </a:r>
                    </a:p>
                  </a:txBody>
                  <a:tcPr/>
                </a:tc>
                <a:tc>
                  <a:txBody>
                    <a:bodyPr/>
                    <a:lstStyle/>
                    <a:p>
                      <a:r>
                        <a:rPr lang="en-US" dirty="0"/>
                        <a:t>847</a:t>
                      </a:r>
                    </a:p>
                  </a:txBody>
                  <a:tcPr/>
                </a:tc>
                <a:tc>
                  <a:txBody>
                    <a:bodyPr/>
                    <a:lstStyle/>
                    <a:p>
                      <a:r>
                        <a:rPr lang="en-US" dirty="0"/>
                        <a:t>850</a:t>
                      </a:r>
                    </a:p>
                  </a:txBody>
                  <a:tcPr/>
                </a:tc>
                <a:extLst>
                  <a:ext uri="{0D108BD9-81ED-4DB2-BD59-A6C34878D82A}">
                    <a16:rowId xmlns:a16="http://schemas.microsoft.com/office/drawing/2014/main" val="2939071277"/>
                  </a:ext>
                </a:extLst>
              </a:tr>
              <a:tr h="370840">
                <a:tc>
                  <a:txBody>
                    <a:bodyPr/>
                    <a:lstStyle/>
                    <a:p>
                      <a:r>
                        <a:rPr lang="en-US" dirty="0"/>
                        <a:t>Strict</a:t>
                      </a:r>
                    </a:p>
                  </a:txBody>
                  <a:tcPr/>
                </a:tc>
                <a:tc>
                  <a:txBody>
                    <a:bodyPr/>
                    <a:lstStyle/>
                    <a:p>
                      <a:r>
                        <a:rPr lang="en-US" dirty="0"/>
                        <a:t>560</a:t>
                      </a:r>
                    </a:p>
                  </a:txBody>
                  <a:tcPr/>
                </a:tc>
                <a:tc>
                  <a:txBody>
                    <a:bodyPr/>
                    <a:lstStyle/>
                    <a:p>
                      <a:r>
                        <a:rPr lang="en-US" dirty="0"/>
                        <a:t>575</a:t>
                      </a:r>
                    </a:p>
                  </a:txBody>
                  <a:tcPr/>
                </a:tc>
                <a:tc>
                  <a:txBody>
                    <a:bodyPr/>
                    <a:lstStyle/>
                    <a:p>
                      <a:r>
                        <a:rPr lang="en-US" dirty="0"/>
                        <a:t>577</a:t>
                      </a:r>
                    </a:p>
                  </a:txBody>
                  <a:tcPr/>
                </a:tc>
                <a:tc>
                  <a:txBody>
                    <a:bodyPr/>
                    <a:lstStyle/>
                    <a:p>
                      <a:r>
                        <a:rPr lang="en-US" dirty="0"/>
                        <a:t>572</a:t>
                      </a:r>
                    </a:p>
                  </a:txBody>
                  <a:tcPr/>
                </a:tc>
                <a:tc>
                  <a:txBody>
                    <a:bodyPr/>
                    <a:lstStyle/>
                    <a:p>
                      <a:r>
                        <a:rPr lang="en-US" dirty="0"/>
                        <a:t>572</a:t>
                      </a:r>
                    </a:p>
                  </a:txBody>
                  <a:tcPr/>
                </a:tc>
                <a:extLst>
                  <a:ext uri="{0D108BD9-81ED-4DB2-BD59-A6C34878D82A}">
                    <a16:rowId xmlns:a16="http://schemas.microsoft.com/office/drawing/2014/main" val="1593095287"/>
                  </a:ext>
                </a:extLst>
              </a:tr>
              <a:tr h="370840">
                <a:tc>
                  <a:txBody>
                    <a:bodyPr/>
                    <a:lstStyle/>
                    <a:p>
                      <a:r>
                        <a:rPr lang="en-US" dirty="0"/>
                        <a:t>Non-strict</a:t>
                      </a:r>
                    </a:p>
                  </a:txBody>
                  <a:tcPr/>
                </a:tc>
                <a:tc>
                  <a:txBody>
                    <a:bodyPr/>
                    <a:lstStyle/>
                    <a:p>
                      <a:r>
                        <a:rPr lang="en-US" dirty="0"/>
                        <a:t>594</a:t>
                      </a:r>
                    </a:p>
                  </a:txBody>
                  <a:tcPr/>
                </a:tc>
                <a:tc>
                  <a:txBody>
                    <a:bodyPr/>
                    <a:lstStyle/>
                    <a:p>
                      <a:r>
                        <a:rPr lang="en-US" dirty="0"/>
                        <a:t>601.5</a:t>
                      </a:r>
                    </a:p>
                  </a:txBody>
                  <a:tcPr/>
                </a:tc>
                <a:tc>
                  <a:txBody>
                    <a:bodyPr/>
                    <a:lstStyle/>
                    <a:p>
                      <a:r>
                        <a:rPr lang="en-US" dirty="0"/>
                        <a:t>602</a:t>
                      </a:r>
                    </a:p>
                  </a:txBody>
                  <a:tcPr/>
                </a:tc>
                <a:tc>
                  <a:txBody>
                    <a:bodyPr/>
                    <a:lstStyle/>
                    <a:p>
                      <a:r>
                        <a:rPr lang="en-US" dirty="0"/>
                        <a:t>599</a:t>
                      </a:r>
                    </a:p>
                  </a:txBody>
                  <a:tcPr/>
                </a:tc>
                <a:tc>
                  <a:txBody>
                    <a:bodyPr/>
                    <a:lstStyle/>
                    <a:p>
                      <a:r>
                        <a:rPr lang="en-US" dirty="0"/>
                        <a:t>600</a:t>
                      </a:r>
                    </a:p>
                  </a:txBody>
                  <a:tcPr/>
                </a:tc>
                <a:extLst>
                  <a:ext uri="{0D108BD9-81ED-4DB2-BD59-A6C34878D82A}">
                    <a16:rowId xmlns:a16="http://schemas.microsoft.com/office/drawing/2014/main" val="2680184326"/>
                  </a:ext>
                </a:extLst>
              </a:tr>
              <a:tr h="370840">
                <a:tc>
                  <a:txBody>
                    <a:bodyPr/>
                    <a:lstStyle/>
                    <a:p>
                      <a:r>
                        <a:rPr lang="en-US" dirty="0"/>
                        <a:t>haplotype</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631771280"/>
                  </a:ext>
                </a:extLst>
              </a:tr>
            </a:tbl>
          </a:graphicData>
        </a:graphic>
      </p:graphicFrame>
      <p:sp>
        <p:nvSpPr>
          <p:cNvPr id="7" name="TextBox 6">
            <a:extLst>
              <a:ext uri="{FF2B5EF4-FFF2-40B4-BE49-F238E27FC236}">
                <a16:creationId xmlns:a16="http://schemas.microsoft.com/office/drawing/2014/main" id="{D2349496-84D1-1D48-A3F9-6DBCEA8BA0F1}"/>
              </a:ext>
            </a:extLst>
          </p:cNvPr>
          <p:cNvSpPr txBox="1"/>
          <p:nvPr/>
        </p:nvSpPr>
        <p:spPr>
          <a:xfrm>
            <a:off x="628650" y="1980477"/>
            <a:ext cx="7886700" cy="584775"/>
          </a:xfrm>
          <a:prstGeom prst="rect">
            <a:avLst/>
          </a:prstGeom>
          <a:noFill/>
        </p:spPr>
        <p:txBody>
          <a:bodyPr wrap="square" rtlCol="0">
            <a:spAutoFit/>
          </a:bodyPr>
          <a:lstStyle/>
          <a:p>
            <a:pPr algn="ctr"/>
            <a:r>
              <a:rPr lang="en-US" sz="3200" dirty="0"/>
              <a:t>HapSeq2 and </a:t>
            </a:r>
            <a:r>
              <a:rPr lang="en-US" sz="3200" dirty="0" err="1"/>
              <a:t>WhatsHAP</a:t>
            </a:r>
            <a:r>
              <a:rPr lang="en-US" sz="3200" dirty="0"/>
              <a:t> Pairwise Comparison</a:t>
            </a:r>
          </a:p>
        </p:txBody>
      </p:sp>
      <p:graphicFrame>
        <p:nvGraphicFramePr>
          <p:cNvPr id="8" name="Table 3">
            <a:extLst>
              <a:ext uri="{FF2B5EF4-FFF2-40B4-BE49-F238E27FC236}">
                <a16:creationId xmlns:a16="http://schemas.microsoft.com/office/drawing/2014/main" id="{33F0DCD5-8202-824D-8D88-17F867EA0380}"/>
              </a:ext>
            </a:extLst>
          </p:cNvPr>
          <p:cNvGraphicFramePr>
            <a:graphicFrameLocks/>
          </p:cNvGraphicFramePr>
          <p:nvPr>
            <p:extLst>
              <p:ext uri="{D42A27DB-BD31-4B8C-83A1-F6EECF244321}">
                <p14:modId xmlns:p14="http://schemas.microsoft.com/office/powerpoint/2010/main" val="2390982081"/>
              </p:ext>
            </p:extLst>
          </p:nvPr>
        </p:nvGraphicFramePr>
        <p:xfrm>
          <a:off x="418531" y="4483303"/>
          <a:ext cx="7886700" cy="1483360"/>
        </p:xfrm>
        <a:graphic>
          <a:graphicData uri="http://schemas.openxmlformats.org/drawingml/2006/table">
            <a:tbl>
              <a:tblPr firstRow="1" bandRow="1">
                <a:tableStyleId>{5C22544A-7EE6-4342-B048-85BDC9FD1C3A}</a:tableStyleId>
              </a:tblPr>
              <a:tblGrid>
                <a:gridCol w="1314450">
                  <a:extLst>
                    <a:ext uri="{9D8B030D-6E8A-4147-A177-3AD203B41FA5}">
                      <a16:colId xmlns:a16="http://schemas.microsoft.com/office/drawing/2014/main" val="2561949726"/>
                    </a:ext>
                  </a:extLst>
                </a:gridCol>
                <a:gridCol w="1314450">
                  <a:extLst>
                    <a:ext uri="{9D8B030D-6E8A-4147-A177-3AD203B41FA5}">
                      <a16:colId xmlns:a16="http://schemas.microsoft.com/office/drawing/2014/main" val="2461927946"/>
                    </a:ext>
                  </a:extLst>
                </a:gridCol>
                <a:gridCol w="1314450">
                  <a:extLst>
                    <a:ext uri="{9D8B030D-6E8A-4147-A177-3AD203B41FA5}">
                      <a16:colId xmlns:a16="http://schemas.microsoft.com/office/drawing/2014/main" val="3929086859"/>
                    </a:ext>
                  </a:extLst>
                </a:gridCol>
                <a:gridCol w="1314450">
                  <a:extLst>
                    <a:ext uri="{9D8B030D-6E8A-4147-A177-3AD203B41FA5}">
                      <a16:colId xmlns:a16="http://schemas.microsoft.com/office/drawing/2014/main" val="2241096614"/>
                    </a:ext>
                  </a:extLst>
                </a:gridCol>
                <a:gridCol w="1314450">
                  <a:extLst>
                    <a:ext uri="{9D8B030D-6E8A-4147-A177-3AD203B41FA5}">
                      <a16:colId xmlns:a16="http://schemas.microsoft.com/office/drawing/2014/main" val="2392230099"/>
                    </a:ext>
                  </a:extLst>
                </a:gridCol>
                <a:gridCol w="1314450">
                  <a:extLst>
                    <a:ext uri="{9D8B030D-6E8A-4147-A177-3AD203B41FA5}">
                      <a16:colId xmlns:a16="http://schemas.microsoft.com/office/drawing/2014/main" val="617271376"/>
                    </a:ext>
                  </a:extLst>
                </a:gridCol>
              </a:tblGrid>
              <a:tr h="370840">
                <a:tc>
                  <a:txBody>
                    <a:bodyPr/>
                    <a:lstStyle/>
                    <a:p>
                      <a:r>
                        <a:rPr lang="en-US" dirty="0"/>
                        <a:t>Agreement</a:t>
                      </a:r>
                    </a:p>
                  </a:txBody>
                  <a:tcPr/>
                </a:tc>
                <a:tc>
                  <a:txBody>
                    <a:bodyPr/>
                    <a:lstStyle/>
                    <a:p>
                      <a:r>
                        <a:rPr lang="en-US" dirty="0"/>
                        <a:t>826</a:t>
                      </a:r>
                    </a:p>
                  </a:txBody>
                  <a:tcPr/>
                </a:tc>
                <a:tc>
                  <a:txBody>
                    <a:bodyPr/>
                    <a:lstStyle/>
                    <a:p>
                      <a:r>
                        <a:rPr lang="en-US" dirty="0"/>
                        <a:t>827</a:t>
                      </a:r>
                    </a:p>
                  </a:txBody>
                  <a:tcPr/>
                </a:tc>
                <a:tc>
                  <a:txBody>
                    <a:bodyPr/>
                    <a:lstStyle/>
                    <a:p>
                      <a:r>
                        <a:rPr lang="en-US" dirty="0"/>
                        <a:t>832</a:t>
                      </a:r>
                    </a:p>
                  </a:txBody>
                  <a:tcPr/>
                </a:tc>
                <a:tc>
                  <a:txBody>
                    <a:bodyPr/>
                    <a:lstStyle/>
                    <a:p>
                      <a:r>
                        <a:rPr lang="en-US" dirty="0"/>
                        <a:t>847</a:t>
                      </a:r>
                    </a:p>
                  </a:txBody>
                  <a:tcPr/>
                </a:tc>
                <a:tc>
                  <a:txBody>
                    <a:bodyPr/>
                    <a:lstStyle/>
                    <a:p>
                      <a:r>
                        <a:rPr lang="en-US" dirty="0"/>
                        <a:t>850</a:t>
                      </a:r>
                    </a:p>
                  </a:txBody>
                  <a:tcPr/>
                </a:tc>
                <a:extLst>
                  <a:ext uri="{0D108BD9-81ED-4DB2-BD59-A6C34878D82A}">
                    <a16:rowId xmlns:a16="http://schemas.microsoft.com/office/drawing/2014/main" val="2939071277"/>
                  </a:ext>
                </a:extLst>
              </a:tr>
              <a:tr h="370840">
                <a:tc>
                  <a:txBody>
                    <a:bodyPr/>
                    <a:lstStyle/>
                    <a:p>
                      <a:r>
                        <a:rPr lang="en-US" dirty="0"/>
                        <a:t>Strict</a:t>
                      </a:r>
                    </a:p>
                  </a:txBody>
                  <a:tcPr/>
                </a:tc>
                <a:tc>
                  <a:txBody>
                    <a:bodyPr/>
                    <a:lstStyle/>
                    <a:p>
                      <a:r>
                        <a:rPr lang="en-US" dirty="0"/>
                        <a:t>254</a:t>
                      </a:r>
                    </a:p>
                  </a:txBody>
                  <a:tcPr/>
                </a:tc>
                <a:tc>
                  <a:txBody>
                    <a:bodyPr/>
                    <a:lstStyle/>
                    <a:p>
                      <a:r>
                        <a:rPr lang="en-US" dirty="0"/>
                        <a:t>261</a:t>
                      </a:r>
                    </a:p>
                  </a:txBody>
                  <a:tcPr/>
                </a:tc>
                <a:tc>
                  <a:txBody>
                    <a:bodyPr/>
                    <a:lstStyle/>
                    <a:p>
                      <a:r>
                        <a:rPr lang="en-US" dirty="0"/>
                        <a:t>285</a:t>
                      </a:r>
                    </a:p>
                  </a:txBody>
                  <a:tcPr/>
                </a:tc>
                <a:tc>
                  <a:txBody>
                    <a:bodyPr/>
                    <a:lstStyle/>
                    <a:p>
                      <a:r>
                        <a:rPr lang="en-US" dirty="0"/>
                        <a:t>282</a:t>
                      </a:r>
                    </a:p>
                  </a:txBody>
                  <a:tcPr/>
                </a:tc>
                <a:tc>
                  <a:txBody>
                    <a:bodyPr/>
                    <a:lstStyle/>
                    <a:p>
                      <a:r>
                        <a:rPr lang="en-US" dirty="0"/>
                        <a:t>285</a:t>
                      </a:r>
                    </a:p>
                  </a:txBody>
                  <a:tcPr/>
                </a:tc>
                <a:extLst>
                  <a:ext uri="{0D108BD9-81ED-4DB2-BD59-A6C34878D82A}">
                    <a16:rowId xmlns:a16="http://schemas.microsoft.com/office/drawing/2014/main" val="1593095287"/>
                  </a:ext>
                </a:extLst>
              </a:tr>
              <a:tr h="370840">
                <a:tc>
                  <a:txBody>
                    <a:bodyPr/>
                    <a:lstStyle/>
                    <a:p>
                      <a:r>
                        <a:rPr lang="en-US" dirty="0"/>
                        <a:t>Non-strict</a:t>
                      </a:r>
                    </a:p>
                  </a:txBody>
                  <a:tcPr/>
                </a:tc>
                <a:tc>
                  <a:txBody>
                    <a:bodyPr/>
                    <a:lstStyle/>
                    <a:p>
                      <a:r>
                        <a:rPr lang="en-US" dirty="0"/>
                        <a:t>358.5</a:t>
                      </a:r>
                    </a:p>
                  </a:txBody>
                  <a:tcPr/>
                </a:tc>
                <a:tc>
                  <a:txBody>
                    <a:bodyPr/>
                    <a:lstStyle/>
                    <a:p>
                      <a:r>
                        <a:rPr lang="en-US" dirty="0"/>
                        <a:t>366.5</a:t>
                      </a:r>
                    </a:p>
                  </a:txBody>
                  <a:tcPr/>
                </a:tc>
                <a:tc>
                  <a:txBody>
                    <a:bodyPr/>
                    <a:lstStyle/>
                    <a:p>
                      <a:r>
                        <a:rPr lang="en-US" dirty="0"/>
                        <a:t>383.5</a:t>
                      </a:r>
                    </a:p>
                  </a:txBody>
                  <a:tcPr/>
                </a:tc>
                <a:tc>
                  <a:txBody>
                    <a:bodyPr/>
                    <a:lstStyle/>
                    <a:p>
                      <a:r>
                        <a:rPr lang="en-US" dirty="0"/>
                        <a:t>377</a:t>
                      </a:r>
                    </a:p>
                  </a:txBody>
                  <a:tcPr/>
                </a:tc>
                <a:tc>
                  <a:txBody>
                    <a:bodyPr/>
                    <a:lstStyle/>
                    <a:p>
                      <a:r>
                        <a:rPr lang="en-US" dirty="0"/>
                        <a:t>380.5</a:t>
                      </a:r>
                    </a:p>
                  </a:txBody>
                  <a:tcPr/>
                </a:tc>
                <a:extLst>
                  <a:ext uri="{0D108BD9-81ED-4DB2-BD59-A6C34878D82A}">
                    <a16:rowId xmlns:a16="http://schemas.microsoft.com/office/drawing/2014/main" val="2680184326"/>
                  </a:ext>
                </a:extLst>
              </a:tr>
              <a:tr h="370840">
                <a:tc>
                  <a:txBody>
                    <a:bodyPr/>
                    <a:lstStyle/>
                    <a:p>
                      <a:r>
                        <a:rPr lang="en-US" dirty="0"/>
                        <a:t>haplotype</a:t>
                      </a:r>
                    </a:p>
                  </a:txBody>
                  <a:tcPr/>
                </a:tc>
                <a:tc>
                  <a:txBody>
                    <a:bodyPr/>
                    <a:lstStyle/>
                    <a:p>
                      <a:endParaRPr lang="en-US" dirty="0"/>
                    </a:p>
                  </a:txBody>
                  <a:tcPr/>
                </a:tc>
                <a:tc>
                  <a:txBody>
                    <a:bodyPr/>
                    <a:lstStyle/>
                    <a:p>
                      <a:r>
                        <a:rPr lang="en-US" dirty="0"/>
                        <a:t> </a:t>
                      </a:r>
                    </a:p>
                  </a:txBody>
                  <a:tcPr/>
                </a:tc>
                <a:tc>
                  <a:txBody>
                    <a:bodyPr/>
                    <a:lstStyle/>
                    <a:p>
                      <a:r>
                        <a:rPr lang="en-US" dirty="0"/>
                        <a:t> </a:t>
                      </a:r>
                    </a:p>
                  </a:txBody>
                  <a:tcPr/>
                </a:tc>
                <a:tc>
                  <a:txBody>
                    <a:bodyPr/>
                    <a:lstStyle/>
                    <a:p>
                      <a:r>
                        <a:rPr lang="en-US" b="1" dirty="0"/>
                        <a:t> </a:t>
                      </a:r>
                    </a:p>
                  </a:txBody>
                  <a:tcPr/>
                </a:tc>
                <a:tc>
                  <a:txBody>
                    <a:bodyPr/>
                    <a:lstStyle/>
                    <a:p>
                      <a:r>
                        <a:rPr lang="en-US" dirty="0"/>
                        <a:t> </a:t>
                      </a:r>
                    </a:p>
                  </a:txBody>
                  <a:tcPr/>
                </a:tc>
                <a:extLst>
                  <a:ext uri="{0D108BD9-81ED-4DB2-BD59-A6C34878D82A}">
                    <a16:rowId xmlns:a16="http://schemas.microsoft.com/office/drawing/2014/main" val="2631771280"/>
                  </a:ext>
                </a:extLst>
              </a:tr>
            </a:tbl>
          </a:graphicData>
        </a:graphic>
      </p:graphicFrame>
      <p:sp>
        <p:nvSpPr>
          <p:cNvPr id="9" name="TextBox 8">
            <a:extLst>
              <a:ext uri="{FF2B5EF4-FFF2-40B4-BE49-F238E27FC236}">
                <a16:creationId xmlns:a16="http://schemas.microsoft.com/office/drawing/2014/main" id="{5845F1D7-55DA-0B41-A739-F7C72C9FF60A}"/>
              </a:ext>
            </a:extLst>
          </p:cNvPr>
          <p:cNvSpPr txBox="1"/>
          <p:nvPr/>
        </p:nvSpPr>
        <p:spPr>
          <a:xfrm>
            <a:off x="494731" y="4006800"/>
            <a:ext cx="8686800" cy="584775"/>
          </a:xfrm>
          <a:prstGeom prst="rect">
            <a:avLst/>
          </a:prstGeom>
          <a:noFill/>
        </p:spPr>
        <p:txBody>
          <a:bodyPr wrap="square" rtlCol="0">
            <a:spAutoFit/>
          </a:bodyPr>
          <a:lstStyle/>
          <a:p>
            <a:r>
              <a:rPr lang="en-US" sz="3200" dirty="0"/>
              <a:t>HapSeq2 and DBM Pairwise Comparison</a:t>
            </a:r>
          </a:p>
        </p:txBody>
      </p:sp>
      <p:sp>
        <p:nvSpPr>
          <p:cNvPr id="10" name="TextBox 9">
            <a:extLst>
              <a:ext uri="{FF2B5EF4-FFF2-40B4-BE49-F238E27FC236}">
                <a16:creationId xmlns:a16="http://schemas.microsoft.com/office/drawing/2014/main" id="{AF380A65-768D-48F3-947F-7F40A71B2E49}"/>
              </a:ext>
            </a:extLst>
          </p:cNvPr>
          <p:cNvSpPr txBox="1"/>
          <p:nvPr/>
        </p:nvSpPr>
        <p:spPr>
          <a:xfrm>
            <a:off x="356286" y="5934670"/>
            <a:ext cx="7886700" cy="923330"/>
          </a:xfrm>
          <a:prstGeom prst="rect">
            <a:avLst/>
          </a:prstGeom>
          <a:noFill/>
        </p:spPr>
        <p:txBody>
          <a:bodyPr wrap="square" rtlCol="0">
            <a:spAutoFit/>
          </a:bodyPr>
          <a:lstStyle/>
          <a:p>
            <a:r>
              <a:rPr lang="en-US" dirty="0"/>
              <a:t>628 total positions – Whatshap phased &gt;= 20 coverage</a:t>
            </a:r>
          </a:p>
          <a:p>
            <a:r>
              <a:rPr lang="en-US" dirty="0"/>
              <a:t>Script file: MIHA.2020.4.10 </a:t>
            </a:r>
          </a:p>
          <a:p>
            <a:r>
              <a:rPr lang="en-US" dirty="0"/>
              <a:t>Input folder: /home/s_m774/data/</a:t>
            </a:r>
            <a:r>
              <a:rPr lang="en-US" dirty="0" err="1"/>
              <a:t>miha</a:t>
            </a:r>
            <a:r>
              <a:rPr lang="en-US" dirty="0"/>
              <a:t>/</a:t>
            </a:r>
          </a:p>
        </p:txBody>
      </p:sp>
    </p:spTree>
    <p:extLst>
      <p:ext uri="{BB962C8B-B14F-4D97-AF65-F5344CB8AC3E}">
        <p14:creationId xmlns:p14="http://schemas.microsoft.com/office/powerpoint/2010/main" val="2138685673"/>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fontScale="90000"/>
          </a:bodyPr>
          <a:lstStyle/>
          <a:p>
            <a:r>
              <a:rPr lang="en-US" sz="4800" b="1" dirty="0">
                <a:solidFill>
                  <a:schemeClr val="bg1"/>
                </a:solidFill>
              </a:rPr>
              <a:t>April 24, 2020 Meeting @ 11AM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fld id="{79EB0BAA-089B-F446-9CF3-DE954596BEEC}" type="slidenum">
              <a:rPr lang="en-US" smtClean="0"/>
              <a:t>125</a:t>
            </a:fld>
            <a:endParaRPr lang="en-US"/>
          </a:p>
        </p:txBody>
      </p:sp>
    </p:spTree>
    <p:extLst>
      <p:ext uri="{BB962C8B-B14F-4D97-AF65-F5344CB8AC3E}">
        <p14:creationId xmlns:p14="http://schemas.microsoft.com/office/powerpoint/2010/main" val="304346883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00B050"/>
                </a:solidFill>
              </a:rPr>
              <a:t>1. Pairwise comparison of haplotypes of 628 SNVs &gt;=20 coverage using R </a:t>
            </a:r>
          </a:p>
          <a:p>
            <a:pPr marL="0" indent="0">
              <a:buNone/>
            </a:pPr>
            <a:r>
              <a:rPr lang="en-US" sz="2000" dirty="0">
                <a:solidFill>
                  <a:srgbClr val="00B050"/>
                </a:solidFill>
              </a:rPr>
              <a:t>See slide 128 </a:t>
            </a:r>
          </a:p>
          <a:p>
            <a:pPr marL="0" indent="0">
              <a:buNone/>
            </a:pPr>
            <a:r>
              <a:rPr lang="en-US" sz="2000" dirty="0">
                <a:solidFill>
                  <a:srgbClr val="00B050"/>
                </a:solidFill>
              </a:rPr>
              <a:t>Note: I used Whatshap genotypes in my R code comparison as DBM and HapSeq2 do not produce unphased positions</a:t>
            </a:r>
          </a:p>
          <a:p>
            <a:pPr marL="0" indent="0">
              <a:buNone/>
            </a:pPr>
            <a:r>
              <a:rPr lang="en-US" sz="2000" dirty="0">
                <a:solidFill>
                  <a:srgbClr val="00B050"/>
                </a:solidFill>
              </a:rPr>
              <a:t>WD: /home/s_m774/data/</a:t>
            </a:r>
            <a:r>
              <a:rPr lang="en-US" sz="2000" dirty="0" err="1">
                <a:solidFill>
                  <a:srgbClr val="00B050"/>
                </a:solidFill>
              </a:rPr>
              <a:t>miha</a:t>
            </a:r>
            <a:r>
              <a:rPr lang="en-US" sz="2000" dirty="0">
                <a:solidFill>
                  <a:srgbClr val="00B050"/>
                </a:solidFill>
              </a:rPr>
              <a:t>/compare.2020.Apr24</a:t>
            </a:r>
          </a:p>
          <a:p>
            <a:pPr marL="0" indent="0">
              <a:buNone/>
            </a:pPr>
            <a:r>
              <a:rPr lang="en-US" sz="2000" dirty="0">
                <a:solidFill>
                  <a:srgbClr val="00B050"/>
                </a:solidFill>
              </a:rPr>
              <a:t>2. Create a table summary of 12442 positions w (script file: )</a:t>
            </a:r>
          </a:p>
          <a:p>
            <a:pPr marL="0" indent="0">
              <a:buNone/>
            </a:pPr>
            <a:r>
              <a:rPr lang="en-US" sz="2000" dirty="0">
                <a:solidFill>
                  <a:srgbClr val="00B050"/>
                </a:solidFill>
              </a:rPr>
              <a:t>See slide 127</a:t>
            </a:r>
          </a:p>
          <a:p>
            <a:pPr marL="0" indent="0">
              <a:buNone/>
            </a:pPr>
            <a:r>
              <a:rPr lang="en-US" sz="2000" dirty="0">
                <a:solidFill>
                  <a:srgbClr val="00B050"/>
                </a:solidFill>
              </a:rPr>
              <a:t>3. Create a table summary of 628 Genotype and Haplotype results w (script file: )</a:t>
            </a:r>
          </a:p>
          <a:p>
            <a:pPr marL="0" indent="0">
              <a:buNone/>
            </a:pPr>
            <a:r>
              <a:rPr lang="en-US" sz="2000" dirty="0">
                <a:solidFill>
                  <a:srgbClr val="00B050"/>
                </a:solidFill>
              </a:rPr>
              <a:t>See slide 128</a:t>
            </a:r>
          </a:p>
          <a:p>
            <a:pPr marL="0" indent="0">
              <a:buNone/>
            </a:pPr>
            <a:r>
              <a:rPr lang="en-US" sz="2000" dirty="0"/>
              <a:t>4. Check each paper/user manual how no/low coverage positions are handled</a:t>
            </a:r>
          </a:p>
          <a:p>
            <a:pPr marL="0" indent="0">
              <a:buNone/>
            </a:pPr>
            <a:r>
              <a:rPr lang="en-US" sz="2000" dirty="0"/>
              <a:t>‘coverage, missing, linkage </a:t>
            </a:r>
            <a:r>
              <a:rPr lang="en-US" sz="2000" dirty="0" err="1"/>
              <a:t>diseq</a:t>
            </a:r>
            <a:r>
              <a:rPr lang="en-US" sz="2000" dirty="0"/>
              <a:t>’</a:t>
            </a:r>
          </a:p>
          <a:p>
            <a:pPr marL="0" indent="0">
              <a:buNone/>
            </a:pPr>
            <a:endParaRPr lang="en-US" sz="2000" dirty="0"/>
          </a:p>
          <a:p>
            <a:pPr marL="0" indent="0">
              <a:buNone/>
            </a:pPr>
            <a:endParaRPr lang="en-US" sz="20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fld id="{79EB0BAA-089B-F446-9CF3-DE954596BEEC}" type="slidenum">
              <a:rPr lang="en-US" smtClean="0"/>
              <a:t>126</a:t>
            </a:fld>
            <a:endParaRPr lang="en-US"/>
          </a:p>
        </p:txBody>
      </p:sp>
    </p:spTree>
    <p:extLst>
      <p:ext uri="{BB962C8B-B14F-4D97-AF65-F5344CB8AC3E}">
        <p14:creationId xmlns:p14="http://schemas.microsoft.com/office/powerpoint/2010/main" val="352315245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D7534E99-A14B-4D48-AB9D-25FD5B12ED52}"/>
              </a:ext>
            </a:extLst>
          </p:cNvPr>
          <p:cNvGraphicFramePr>
            <a:graphicFrameLocks/>
          </p:cNvGraphicFramePr>
          <p:nvPr>
            <p:extLst>
              <p:ext uri="{D42A27DB-BD31-4B8C-83A1-F6EECF244321}">
                <p14:modId xmlns:p14="http://schemas.microsoft.com/office/powerpoint/2010/main" val="2760362061"/>
              </p:ext>
            </p:extLst>
          </p:nvPr>
        </p:nvGraphicFramePr>
        <p:xfrm>
          <a:off x="508685" y="494768"/>
          <a:ext cx="7796544" cy="1112520"/>
        </p:xfrm>
        <a:graphic>
          <a:graphicData uri="http://schemas.openxmlformats.org/drawingml/2006/table">
            <a:tbl>
              <a:tblPr firstRow="1" bandRow="1">
                <a:tableStyleId>{5C22544A-7EE6-4342-B048-85BDC9FD1C3A}</a:tableStyleId>
              </a:tblPr>
              <a:tblGrid>
                <a:gridCol w="1299424">
                  <a:extLst>
                    <a:ext uri="{9D8B030D-6E8A-4147-A177-3AD203B41FA5}">
                      <a16:colId xmlns:a16="http://schemas.microsoft.com/office/drawing/2014/main" val="2561949726"/>
                    </a:ext>
                  </a:extLst>
                </a:gridCol>
                <a:gridCol w="1299424">
                  <a:extLst>
                    <a:ext uri="{9D8B030D-6E8A-4147-A177-3AD203B41FA5}">
                      <a16:colId xmlns:a16="http://schemas.microsoft.com/office/drawing/2014/main" val="2461927946"/>
                    </a:ext>
                  </a:extLst>
                </a:gridCol>
                <a:gridCol w="1299424">
                  <a:extLst>
                    <a:ext uri="{9D8B030D-6E8A-4147-A177-3AD203B41FA5}">
                      <a16:colId xmlns:a16="http://schemas.microsoft.com/office/drawing/2014/main" val="3929086859"/>
                    </a:ext>
                  </a:extLst>
                </a:gridCol>
                <a:gridCol w="1299424">
                  <a:extLst>
                    <a:ext uri="{9D8B030D-6E8A-4147-A177-3AD203B41FA5}">
                      <a16:colId xmlns:a16="http://schemas.microsoft.com/office/drawing/2014/main" val="2241096614"/>
                    </a:ext>
                  </a:extLst>
                </a:gridCol>
                <a:gridCol w="1299424">
                  <a:extLst>
                    <a:ext uri="{9D8B030D-6E8A-4147-A177-3AD203B41FA5}">
                      <a16:colId xmlns:a16="http://schemas.microsoft.com/office/drawing/2014/main" val="2392230099"/>
                    </a:ext>
                  </a:extLst>
                </a:gridCol>
                <a:gridCol w="1299424">
                  <a:extLst>
                    <a:ext uri="{9D8B030D-6E8A-4147-A177-3AD203B41FA5}">
                      <a16:colId xmlns:a16="http://schemas.microsoft.com/office/drawing/2014/main" val="617271376"/>
                    </a:ext>
                  </a:extLst>
                </a:gridCol>
              </a:tblGrid>
              <a:tr h="370840">
                <a:tc>
                  <a:txBody>
                    <a:bodyPr/>
                    <a:lstStyle/>
                    <a:p>
                      <a:r>
                        <a:rPr lang="en-US" dirty="0"/>
                        <a:t>Agreement</a:t>
                      </a:r>
                    </a:p>
                  </a:txBody>
                  <a:tcPr/>
                </a:tc>
                <a:tc>
                  <a:txBody>
                    <a:bodyPr/>
                    <a:lstStyle/>
                    <a:p>
                      <a:r>
                        <a:rPr lang="en-US" dirty="0"/>
                        <a:t>826</a:t>
                      </a:r>
                    </a:p>
                  </a:txBody>
                  <a:tcPr/>
                </a:tc>
                <a:tc>
                  <a:txBody>
                    <a:bodyPr/>
                    <a:lstStyle/>
                    <a:p>
                      <a:r>
                        <a:rPr lang="en-US" dirty="0"/>
                        <a:t>827</a:t>
                      </a:r>
                    </a:p>
                  </a:txBody>
                  <a:tcPr/>
                </a:tc>
                <a:tc>
                  <a:txBody>
                    <a:bodyPr/>
                    <a:lstStyle/>
                    <a:p>
                      <a:r>
                        <a:rPr lang="en-US" dirty="0"/>
                        <a:t>832</a:t>
                      </a:r>
                    </a:p>
                  </a:txBody>
                  <a:tcPr/>
                </a:tc>
                <a:tc>
                  <a:txBody>
                    <a:bodyPr/>
                    <a:lstStyle/>
                    <a:p>
                      <a:r>
                        <a:rPr lang="en-US" dirty="0"/>
                        <a:t>847</a:t>
                      </a:r>
                    </a:p>
                  </a:txBody>
                  <a:tcPr/>
                </a:tc>
                <a:tc>
                  <a:txBody>
                    <a:bodyPr/>
                    <a:lstStyle/>
                    <a:p>
                      <a:r>
                        <a:rPr lang="en-US" dirty="0"/>
                        <a:t>850</a:t>
                      </a:r>
                    </a:p>
                  </a:txBody>
                  <a:tcPr/>
                </a:tc>
                <a:extLst>
                  <a:ext uri="{0D108BD9-81ED-4DB2-BD59-A6C34878D82A}">
                    <a16:rowId xmlns:a16="http://schemas.microsoft.com/office/drawing/2014/main" val="2939071277"/>
                  </a:ext>
                </a:extLst>
              </a:tr>
              <a:tr h="370840">
                <a:tc>
                  <a:txBody>
                    <a:bodyPr/>
                    <a:lstStyle/>
                    <a:p>
                      <a:r>
                        <a:rPr lang="en-US" dirty="0"/>
                        <a:t>Strict</a:t>
                      </a:r>
                    </a:p>
                  </a:txBody>
                  <a:tcPr/>
                </a:tc>
                <a:tc>
                  <a:txBody>
                    <a:bodyPr/>
                    <a:lstStyle/>
                    <a:p>
                      <a:r>
                        <a:rPr lang="en-US" dirty="0"/>
                        <a:t>2185</a:t>
                      </a:r>
                    </a:p>
                  </a:txBody>
                  <a:tcPr/>
                </a:tc>
                <a:tc>
                  <a:txBody>
                    <a:bodyPr/>
                    <a:lstStyle/>
                    <a:p>
                      <a:r>
                        <a:rPr lang="en-US" dirty="0"/>
                        <a:t>2091</a:t>
                      </a:r>
                    </a:p>
                  </a:txBody>
                  <a:tcPr/>
                </a:tc>
                <a:tc>
                  <a:txBody>
                    <a:bodyPr/>
                    <a:lstStyle/>
                    <a:p>
                      <a:r>
                        <a:rPr lang="en-US" dirty="0"/>
                        <a:t>2770</a:t>
                      </a:r>
                    </a:p>
                  </a:txBody>
                  <a:tcPr/>
                </a:tc>
                <a:tc>
                  <a:txBody>
                    <a:bodyPr/>
                    <a:lstStyle/>
                    <a:p>
                      <a:r>
                        <a:rPr lang="en-US" dirty="0"/>
                        <a:t>1925</a:t>
                      </a:r>
                    </a:p>
                  </a:txBody>
                  <a:tcPr/>
                </a:tc>
                <a:tc>
                  <a:txBody>
                    <a:bodyPr/>
                    <a:lstStyle/>
                    <a:p>
                      <a:r>
                        <a:rPr lang="en-US" dirty="0"/>
                        <a:t>3325</a:t>
                      </a:r>
                    </a:p>
                  </a:txBody>
                  <a:tcPr/>
                </a:tc>
                <a:extLst>
                  <a:ext uri="{0D108BD9-81ED-4DB2-BD59-A6C34878D82A}">
                    <a16:rowId xmlns:a16="http://schemas.microsoft.com/office/drawing/2014/main" val="1593095287"/>
                  </a:ext>
                </a:extLst>
              </a:tr>
              <a:tr h="370840">
                <a:tc>
                  <a:txBody>
                    <a:bodyPr/>
                    <a:lstStyle/>
                    <a:p>
                      <a:r>
                        <a:rPr lang="en-US" dirty="0"/>
                        <a:t>Non-strict</a:t>
                      </a:r>
                    </a:p>
                  </a:txBody>
                  <a:tcPr/>
                </a:tc>
                <a:tc>
                  <a:txBody>
                    <a:bodyPr/>
                    <a:lstStyle/>
                    <a:p>
                      <a:r>
                        <a:rPr lang="en-US" dirty="0"/>
                        <a:t>2600</a:t>
                      </a:r>
                    </a:p>
                  </a:txBody>
                  <a:tcPr/>
                </a:tc>
                <a:tc>
                  <a:txBody>
                    <a:bodyPr/>
                    <a:lstStyle/>
                    <a:p>
                      <a:r>
                        <a:rPr lang="en-US" dirty="0"/>
                        <a:t>2609.5</a:t>
                      </a:r>
                    </a:p>
                  </a:txBody>
                  <a:tcPr/>
                </a:tc>
                <a:tc>
                  <a:txBody>
                    <a:bodyPr/>
                    <a:lstStyle/>
                    <a:p>
                      <a:r>
                        <a:rPr lang="en-US" dirty="0"/>
                        <a:t>3554.5</a:t>
                      </a:r>
                    </a:p>
                  </a:txBody>
                  <a:tcPr/>
                </a:tc>
                <a:tc>
                  <a:txBody>
                    <a:bodyPr/>
                    <a:lstStyle/>
                    <a:p>
                      <a:r>
                        <a:rPr lang="en-US" dirty="0"/>
                        <a:t>2368</a:t>
                      </a:r>
                    </a:p>
                  </a:txBody>
                  <a:tcPr/>
                </a:tc>
                <a:tc>
                  <a:txBody>
                    <a:bodyPr/>
                    <a:lstStyle/>
                    <a:p>
                      <a:r>
                        <a:rPr lang="en-US" dirty="0"/>
                        <a:t>4439.5</a:t>
                      </a:r>
                    </a:p>
                  </a:txBody>
                  <a:tcPr/>
                </a:tc>
                <a:extLst>
                  <a:ext uri="{0D108BD9-81ED-4DB2-BD59-A6C34878D82A}">
                    <a16:rowId xmlns:a16="http://schemas.microsoft.com/office/drawing/2014/main" val="2680184326"/>
                  </a:ext>
                </a:extLst>
              </a:tr>
            </a:tbl>
          </a:graphicData>
        </a:graphic>
      </p:graphicFrame>
      <p:sp>
        <p:nvSpPr>
          <p:cNvPr id="5" name="TextBox 4">
            <a:extLst>
              <a:ext uri="{FF2B5EF4-FFF2-40B4-BE49-F238E27FC236}">
                <a16:creationId xmlns:a16="http://schemas.microsoft.com/office/drawing/2014/main" id="{FAE49C97-66BD-8743-A9D3-614D3E07DD3C}"/>
              </a:ext>
            </a:extLst>
          </p:cNvPr>
          <p:cNvSpPr txBox="1"/>
          <p:nvPr/>
        </p:nvSpPr>
        <p:spPr>
          <a:xfrm>
            <a:off x="508686" y="0"/>
            <a:ext cx="7886700" cy="584775"/>
          </a:xfrm>
          <a:prstGeom prst="rect">
            <a:avLst/>
          </a:prstGeom>
          <a:noFill/>
        </p:spPr>
        <p:txBody>
          <a:bodyPr wrap="square" rtlCol="0">
            <a:spAutoFit/>
          </a:bodyPr>
          <a:lstStyle/>
          <a:p>
            <a:pPr algn="ctr"/>
            <a:r>
              <a:rPr lang="en-US" sz="3200" dirty="0"/>
              <a:t>DBM and </a:t>
            </a:r>
            <a:r>
              <a:rPr lang="en-US" sz="3200" dirty="0" err="1"/>
              <a:t>WhatsHAP</a:t>
            </a:r>
            <a:r>
              <a:rPr lang="en-US" sz="3200" dirty="0"/>
              <a:t> Pairwise Comparison</a:t>
            </a:r>
          </a:p>
        </p:txBody>
      </p:sp>
      <p:graphicFrame>
        <p:nvGraphicFramePr>
          <p:cNvPr id="6" name="Table 3">
            <a:extLst>
              <a:ext uri="{FF2B5EF4-FFF2-40B4-BE49-F238E27FC236}">
                <a16:creationId xmlns:a16="http://schemas.microsoft.com/office/drawing/2014/main" id="{96FD486D-C3C9-1846-97BF-CEB339759498}"/>
              </a:ext>
            </a:extLst>
          </p:cNvPr>
          <p:cNvGraphicFramePr>
            <a:graphicFrameLocks/>
          </p:cNvGraphicFramePr>
          <p:nvPr>
            <p:extLst>
              <p:ext uri="{D42A27DB-BD31-4B8C-83A1-F6EECF244321}">
                <p14:modId xmlns:p14="http://schemas.microsoft.com/office/powerpoint/2010/main" val="831355609"/>
              </p:ext>
            </p:extLst>
          </p:nvPr>
        </p:nvGraphicFramePr>
        <p:xfrm>
          <a:off x="483972" y="2541990"/>
          <a:ext cx="7886700" cy="1112520"/>
        </p:xfrm>
        <a:graphic>
          <a:graphicData uri="http://schemas.openxmlformats.org/drawingml/2006/table">
            <a:tbl>
              <a:tblPr firstRow="1" bandRow="1">
                <a:tableStyleId>{5C22544A-7EE6-4342-B048-85BDC9FD1C3A}</a:tableStyleId>
              </a:tblPr>
              <a:tblGrid>
                <a:gridCol w="1314450">
                  <a:extLst>
                    <a:ext uri="{9D8B030D-6E8A-4147-A177-3AD203B41FA5}">
                      <a16:colId xmlns:a16="http://schemas.microsoft.com/office/drawing/2014/main" val="2561949726"/>
                    </a:ext>
                  </a:extLst>
                </a:gridCol>
                <a:gridCol w="1314450">
                  <a:extLst>
                    <a:ext uri="{9D8B030D-6E8A-4147-A177-3AD203B41FA5}">
                      <a16:colId xmlns:a16="http://schemas.microsoft.com/office/drawing/2014/main" val="2461927946"/>
                    </a:ext>
                  </a:extLst>
                </a:gridCol>
                <a:gridCol w="1314450">
                  <a:extLst>
                    <a:ext uri="{9D8B030D-6E8A-4147-A177-3AD203B41FA5}">
                      <a16:colId xmlns:a16="http://schemas.microsoft.com/office/drawing/2014/main" val="3929086859"/>
                    </a:ext>
                  </a:extLst>
                </a:gridCol>
                <a:gridCol w="1314450">
                  <a:extLst>
                    <a:ext uri="{9D8B030D-6E8A-4147-A177-3AD203B41FA5}">
                      <a16:colId xmlns:a16="http://schemas.microsoft.com/office/drawing/2014/main" val="2241096614"/>
                    </a:ext>
                  </a:extLst>
                </a:gridCol>
                <a:gridCol w="1314450">
                  <a:extLst>
                    <a:ext uri="{9D8B030D-6E8A-4147-A177-3AD203B41FA5}">
                      <a16:colId xmlns:a16="http://schemas.microsoft.com/office/drawing/2014/main" val="2392230099"/>
                    </a:ext>
                  </a:extLst>
                </a:gridCol>
                <a:gridCol w="1314450">
                  <a:extLst>
                    <a:ext uri="{9D8B030D-6E8A-4147-A177-3AD203B41FA5}">
                      <a16:colId xmlns:a16="http://schemas.microsoft.com/office/drawing/2014/main" val="617271376"/>
                    </a:ext>
                  </a:extLst>
                </a:gridCol>
              </a:tblGrid>
              <a:tr h="370840">
                <a:tc>
                  <a:txBody>
                    <a:bodyPr/>
                    <a:lstStyle/>
                    <a:p>
                      <a:r>
                        <a:rPr lang="en-US" dirty="0"/>
                        <a:t>Agreement</a:t>
                      </a:r>
                    </a:p>
                  </a:txBody>
                  <a:tcPr/>
                </a:tc>
                <a:tc>
                  <a:txBody>
                    <a:bodyPr/>
                    <a:lstStyle/>
                    <a:p>
                      <a:r>
                        <a:rPr lang="en-US" dirty="0"/>
                        <a:t>826</a:t>
                      </a:r>
                    </a:p>
                  </a:txBody>
                  <a:tcPr/>
                </a:tc>
                <a:tc>
                  <a:txBody>
                    <a:bodyPr/>
                    <a:lstStyle/>
                    <a:p>
                      <a:r>
                        <a:rPr lang="en-US" dirty="0"/>
                        <a:t>827</a:t>
                      </a:r>
                    </a:p>
                  </a:txBody>
                  <a:tcPr/>
                </a:tc>
                <a:tc>
                  <a:txBody>
                    <a:bodyPr/>
                    <a:lstStyle/>
                    <a:p>
                      <a:r>
                        <a:rPr lang="en-US" dirty="0"/>
                        <a:t>832</a:t>
                      </a:r>
                    </a:p>
                  </a:txBody>
                  <a:tcPr/>
                </a:tc>
                <a:tc>
                  <a:txBody>
                    <a:bodyPr/>
                    <a:lstStyle/>
                    <a:p>
                      <a:r>
                        <a:rPr lang="en-US" dirty="0"/>
                        <a:t>847</a:t>
                      </a:r>
                    </a:p>
                  </a:txBody>
                  <a:tcPr/>
                </a:tc>
                <a:tc>
                  <a:txBody>
                    <a:bodyPr/>
                    <a:lstStyle/>
                    <a:p>
                      <a:r>
                        <a:rPr lang="en-US" dirty="0"/>
                        <a:t>850</a:t>
                      </a:r>
                    </a:p>
                  </a:txBody>
                  <a:tcPr/>
                </a:tc>
                <a:extLst>
                  <a:ext uri="{0D108BD9-81ED-4DB2-BD59-A6C34878D82A}">
                    <a16:rowId xmlns:a16="http://schemas.microsoft.com/office/drawing/2014/main" val="2939071277"/>
                  </a:ext>
                </a:extLst>
              </a:tr>
              <a:tr h="370840">
                <a:tc>
                  <a:txBody>
                    <a:bodyPr/>
                    <a:lstStyle/>
                    <a:p>
                      <a:r>
                        <a:rPr lang="en-US" dirty="0"/>
                        <a:t>Strict</a:t>
                      </a:r>
                    </a:p>
                  </a:txBody>
                  <a:tcPr/>
                </a:tc>
                <a:tc>
                  <a:txBody>
                    <a:bodyPr/>
                    <a:lstStyle/>
                    <a:p>
                      <a:r>
                        <a:rPr lang="en-US" dirty="0"/>
                        <a:t>3451</a:t>
                      </a:r>
                    </a:p>
                  </a:txBody>
                  <a:tcPr/>
                </a:tc>
                <a:tc>
                  <a:txBody>
                    <a:bodyPr/>
                    <a:lstStyle/>
                    <a:p>
                      <a:r>
                        <a:rPr lang="en-US" dirty="0"/>
                        <a:t>3555</a:t>
                      </a:r>
                    </a:p>
                  </a:txBody>
                  <a:tcPr/>
                </a:tc>
                <a:tc>
                  <a:txBody>
                    <a:bodyPr/>
                    <a:lstStyle/>
                    <a:p>
                      <a:r>
                        <a:rPr lang="en-US" dirty="0"/>
                        <a:t>4820</a:t>
                      </a:r>
                    </a:p>
                  </a:txBody>
                  <a:tcPr/>
                </a:tc>
                <a:tc>
                  <a:txBody>
                    <a:bodyPr/>
                    <a:lstStyle/>
                    <a:p>
                      <a:r>
                        <a:rPr lang="en-US" dirty="0"/>
                        <a:t>3120</a:t>
                      </a:r>
                    </a:p>
                  </a:txBody>
                  <a:tcPr/>
                </a:tc>
                <a:tc>
                  <a:txBody>
                    <a:bodyPr/>
                    <a:lstStyle/>
                    <a:p>
                      <a:r>
                        <a:rPr lang="en-US" dirty="0"/>
                        <a:t>6048</a:t>
                      </a:r>
                    </a:p>
                  </a:txBody>
                  <a:tcPr/>
                </a:tc>
                <a:extLst>
                  <a:ext uri="{0D108BD9-81ED-4DB2-BD59-A6C34878D82A}">
                    <a16:rowId xmlns:a16="http://schemas.microsoft.com/office/drawing/2014/main" val="1593095287"/>
                  </a:ext>
                </a:extLst>
              </a:tr>
              <a:tr h="370840">
                <a:tc>
                  <a:txBody>
                    <a:bodyPr/>
                    <a:lstStyle/>
                    <a:p>
                      <a:r>
                        <a:rPr lang="en-US" dirty="0"/>
                        <a:t>Non-strict</a:t>
                      </a:r>
                    </a:p>
                  </a:txBody>
                  <a:tcPr/>
                </a:tc>
                <a:tc>
                  <a:txBody>
                    <a:bodyPr/>
                    <a:lstStyle/>
                    <a:p>
                      <a:r>
                        <a:rPr lang="en-US" dirty="0"/>
                        <a:t>4095.5</a:t>
                      </a:r>
                    </a:p>
                  </a:txBody>
                  <a:tcPr/>
                </a:tc>
                <a:tc>
                  <a:txBody>
                    <a:bodyPr/>
                    <a:lstStyle/>
                    <a:p>
                      <a:r>
                        <a:rPr lang="en-US" dirty="0"/>
                        <a:t>4174</a:t>
                      </a:r>
                    </a:p>
                  </a:txBody>
                  <a:tcPr/>
                </a:tc>
                <a:tc>
                  <a:txBody>
                    <a:bodyPr/>
                    <a:lstStyle/>
                    <a:p>
                      <a:r>
                        <a:rPr lang="en-US" dirty="0"/>
                        <a:t>5439</a:t>
                      </a:r>
                    </a:p>
                  </a:txBody>
                  <a:tcPr/>
                </a:tc>
                <a:tc>
                  <a:txBody>
                    <a:bodyPr/>
                    <a:lstStyle/>
                    <a:p>
                      <a:r>
                        <a:rPr lang="en-US" dirty="0"/>
                        <a:t>3741</a:t>
                      </a:r>
                    </a:p>
                  </a:txBody>
                  <a:tcPr/>
                </a:tc>
                <a:tc>
                  <a:txBody>
                    <a:bodyPr/>
                    <a:lstStyle/>
                    <a:p>
                      <a:r>
                        <a:rPr lang="en-US" dirty="0"/>
                        <a:t>6598</a:t>
                      </a:r>
                    </a:p>
                  </a:txBody>
                  <a:tcPr/>
                </a:tc>
                <a:extLst>
                  <a:ext uri="{0D108BD9-81ED-4DB2-BD59-A6C34878D82A}">
                    <a16:rowId xmlns:a16="http://schemas.microsoft.com/office/drawing/2014/main" val="2680184326"/>
                  </a:ext>
                </a:extLst>
              </a:tr>
            </a:tbl>
          </a:graphicData>
        </a:graphic>
      </p:graphicFrame>
      <p:sp>
        <p:nvSpPr>
          <p:cNvPr id="7" name="TextBox 6">
            <a:extLst>
              <a:ext uri="{FF2B5EF4-FFF2-40B4-BE49-F238E27FC236}">
                <a16:creationId xmlns:a16="http://schemas.microsoft.com/office/drawing/2014/main" id="{D2349496-84D1-1D48-A3F9-6DBCEA8BA0F1}"/>
              </a:ext>
            </a:extLst>
          </p:cNvPr>
          <p:cNvSpPr txBox="1"/>
          <p:nvPr/>
        </p:nvSpPr>
        <p:spPr>
          <a:xfrm>
            <a:off x="628650" y="1980477"/>
            <a:ext cx="7886700" cy="584775"/>
          </a:xfrm>
          <a:prstGeom prst="rect">
            <a:avLst/>
          </a:prstGeom>
          <a:noFill/>
        </p:spPr>
        <p:txBody>
          <a:bodyPr wrap="square" rtlCol="0">
            <a:spAutoFit/>
          </a:bodyPr>
          <a:lstStyle/>
          <a:p>
            <a:pPr algn="ctr"/>
            <a:r>
              <a:rPr lang="en-US" sz="3200" dirty="0"/>
              <a:t>HapSeq2 and </a:t>
            </a:r>
            <a:r>
              <a:rPr lang="en-US" sz="3200" dirty="0" err="1"/>
              <a:t>WhatsHAP</a:t>
            </a:r>
            <a:r>
              <a:rPr lang="en-US" sz="3200" dirty="0"/>
              <a:t> Pairwise Comparison</a:t>
            </a:r>
          </a:p>
        </p:txBody>
      </p:sp>
      <p:graphicFrame>
        <p:nvGraphicFramePr>
          <p:cNvPr id="8" name="Table 3">
            <a:extLst>
              <a:ext uri="{FF2B5EF4-FFF2-40B4-BE49-F238E27FC236}">
                <a16:creationId xmlns:a16="http://schemas.microsoft.com/office/drawing/2014/main" id="{33F0DCD5-8202-824D-8D88-17F867EA0380}"/>
              </a:ext>
            </a:extLst>
          </p:cNvPr>
          <p:cNvGraphicFramePr>
            <a:graphicFrameLocks/>
          </p:cNvGraphicFramePr>
          <p:nvPr>
            <p:extLst>
              <p:ext uri="{D42A27DB-BD31-4B8C-83A1-F6EECF244321}">
                <p14:modId xmlns:p14="http://schemas.microsoft.com/office/powerpoint/2010/main" val="2552412556"/>
              </p:ext>
            </p:extLst>
          </p:nvPr>
        </p:nvGraphicFramePr>
        <p:xfrm>
          <a:off x="418531" y="4483303"/>
          <a:ext cx="7886700" cy="1112520"/>
        </p:xfrm>
        <a:graphic>
          <a:graphicData uri="http://schemas.openxmlformats.org/drawingml/2006/table">
            <a:tbl>
              <a:tblPr firstRow="1" bandRow="1">
                <a:tableStyleId>{5C22544A-7EE6-4342-B048-85BDC9FD1C3A}</a:tableStyleId>
              </a:tblPr>
              <a:tblGrid>
                <a:gridCol w="1314450">
                  <a:extLst>
                    <a:ext uri="{9D8B030D-6E8A-4147-A177-3AD203B41FA5}">
                      <a16:colId xmlns:a16="http://schemas.microsoft.com/office/drawing/2014/main" val="2561949726"/>
                    </a:ext>
                  </a:extLst>
                </a:gridCol>
                <a:gridCol w="1314450">
                  <a:extLst>
                    <a:ext uri="{9D8B030D-6E8A-4147-A177-3AD203B41FA5}">
                      <a16:colId xmlns:a16="http://schemas.microsoft.com/office/drawing/2014/main" val="2461927946"/>
                    </a:ext>
                  </a:extLst>
                </a:gridCol>
                <a:gridCol w="1314450">
                  <a:extLst>
                    <a:ext uri="{9D8B030D-6E8A-4147-A177-3AD203B41FA5}">
                      <a16:colId xmlns:a16="http://schemas.microsoft.com/office/drawing/2014/main" val="3929086859"/>
                    </a:ext>
                  </a:extLst>
                </a:gridCol>
                <a:gridCol w="1314450">
                  <a:extLst>
                    <a:ext uri="{9D8B030D-6E8A-4147-A177-3AD203B41FA5}">
                      <a16:colId xmlns:a16="http://schemas.microsoft.com/office/drawing/2014/main" val="2241096614"/>
                    </a:ext>
                  </a:extLst>
                </a:gridCol>
                <a:gridCol w="1314450">
                  <a:extLst>
                    <a:ext uri="{9D8B030D-6E8A-4147-A177-3AD203B41FA5}">
                      <a16:colId xmlns:a16="http://schemas.microsoft.com/office/drawing/2014/main" val="2392230099"/>
                    </a:ext>
                  </a:extLst>
                </a:gridCol>
                <a:gridCol w="1314450">
                  <a:extLst>
                    <a:ext uri="{9D8B030D-6E8A-4147-A177-3AD203B41FA5}">
                      <a16:colId xmlns:a16="http://schemas.microsoft.com/office/drawing/2014/main" val="617271376"/>
                    </a:ext>
                  </a:extLst>
                </a:gridCol>
              </a:tblGrid>
              <a:tr h="370840">
                <a:tc>
                  <a:txBody>
                    <a:bodyPr/>
                    <a:lstStyle/>
                    <a:p>
                      <a:r>
                        <a:rPr lang="en-US" dirty="0"/>
                        <a:t>Agreement</a:t>
                      </a:r>
                    </a:p>
                  </a:txBody>
                  <a:tcPr/>
                </a:tc>
                <a:tc>
                  <a:txBody>
                    <a:bodyPr/>
                    <a:lstStyle/>
                    <a:p>
                      <a:r>
                        <a:rPr lang="en-US" dirty="0"/>
                        <a:t>826</a:t>
                      </a:r>
                    </a:p>
                  </a:txBody>
                  <a:tcPr/>
                </a:tc>
                <a:tc>
                  <a:txBody>
                    <a:bodyPr/>
                    <a:lstStyle/>
                    <a:p>
                      <a:r>
                        <a:rPr lang="en-US" dirty="0"/>
                        <a:t>827</a:t>
                      </a:r>
                    </a:p>
                  </a:txBody>
                  <a:tcPr/>
                </a:tc>
                <a:tc>
                  <a:txBody>
                    <a:bodyPr/>
                    <a:lstStyle/>
                    <a:p>
                      <a:r>
                        <a:rPr lang="en-US" dirty="0"/>
                        <a:t>832</a:t>
                      </a:r>
                    </a:p>
                  </a:txBody>
                  <a:tcPr/>
                </a:tc>
                <a:tc>
                  <a:txBody>
                    <a:bodyPr/>
                    <a:lstStyle/>
                    <a:p>
                      <a:r>
                        <a:rPr lang="en-US" dirty="0"/>
                        <a:t>847</a:t>
                      </a:r>
                    </a:p>
                  </a:txBody>
                  <a:tcPr/>
                </a:tc>
                <a:tc>
                  <a:txBody>
                    <a:bodyPr/>
                    <a:lstStyle/>
                    <a:p>
                      <a:r>
                        <a:rPr lang="en-US" dirty="0"/>
                        <a:t>850</a:t>
                      </a:r>
                    </a:p>
                  </a:txBody>
                  <a:tcPr/>
                </a:tc>
                <a:extLst>
                  <a:ext uri="{0D108BD9-81ED-4DB2-BD59-A6C34878D82A}">
                    <a16:rowId xmlns:a16="http://schemas.microsoft.com/office/drawing/2014/main" val="2939071277"/>
                  </a:ext>
                </a:extLst>
              </a:tr>
              <a:tr h="370840">
                <a:tc>
                  <a:txBody>
                    <a:bodyPr/>
                    <a:lstStyle/>
                    <a:p>
                      <a:r>
                        <a:rPr lang="en-US" dirty="0"/>
                        <a:t>Strict</a:t>
                      </a:r>
                    </a:p>
                  </a:txBody>
                  <a:tcPr/>
                </a:tc>
                <a:tc>
                  <a:txBody>
                    <a:bodyPr/>
                    <a:lstStyle/>
                    <a:p>
                      <a:r>
                        <a:rPr lang="en-US" dirty="0"/>
                        <a:t>5752</a:t>
                      </a:r>
                    </a:p>
                  </a:txBody>
                  <a:tcPr/>
                </a:tc>
                <a:tc>
                  <a:txBody>
                    <a:bodyPr/>
                    <a:lstStyle/>
                    <a:p>
                      <a:r>
                        <a:rPr lang="en-US" dirty="0"/>
                        <a:t>5737</a:t>
                      </a:r>
                    </a:p>
                  </a:txBody>
                  <a:tcPr/>
                </a:tc>
                <a:tc>
                  <a:txBody>
                    <a:bodyPr/>
                    <a:lstStyle/>
                    <a:p>
                      <a:r>
                        <a:rPr lang="en-US" dirty="0"/>
                        <a:t>5937</a:t>
                      </a:r>
                    </a:p>
                  </a:txBody>
                  <a:tcPr/>
                </a:tc>
                <a:tc>
                  <a:txBody>
                    <a:bodyPr/>
                    <a:lstStyle/>
                    <a:p>
                      <a:r>
                        <a:rPr lang="en-US" dirty="0"/>
                        <a:t>5701</a:t>
                      </a:r>
                    </a:p>
                  </a:txBody>
                  <a:tcPr/>
                </a:tc>
                <a:tc>
                  <a:txBody>
                    <a:bodyPr/>
                    <a:lstStyle/>
                    <a:p>
                      <a:r>
                        <a:rPr lang="en-US" dirty="0"/>
                        <a:t>5802</a:t>
                      </a:r>
                    </a:p>
                  </a:txBody>
                  <a:tcPr/>
                </a:tc>
                <a:extLst>
                  <a:ext uri="{0D108BD9-81ED-4DB2-BD59-A6C34878D82A}">
                    <a16:rowId xmlns:a16="http://schemas.microsoft.com/office/drawing/2014/main" val="1593095287"/>
                  </a:ext>
                </a:extLst>
              </a:tr>
              <a:tr h="370840">
                <a:tc>
                  <a:txBody>
                    <a:bodyPr/>
                    <a:lstStyle/>
                    <a:p>
                      <a:r>
                        <a:rPr lang="en-US" dirty="0"/>
                        <a:t>Non-strict</a:t>
                      </a:r>
                    </a:p>
                  </a:txBody>
                  <a:tcPr/>
                </a:tc>
                <a:tc>
                  <a:txBody>
                    <a:bodyPr/>
                    <a:lstStyle/>
                    <a:p>
                      <a:r>
                        <a:rPr lang="en-US" dirty="0"/>
                        <a:t>7714.5</a:t>
                      </a:r>
                    </a:p>
                  </a:txBody>
                  <a:tcPr/>
                </a:tc>
                <a:tc>
                  <a:txBody>
                    <a:bodyPr/>
                    <a:lstStyle/>
                    <a:p>
                      <a:r>
                        <a:rPr lang="en-US" dirty="0"/>
                        <a:t>7767.5</a:t>
                      </a:r>
                    </a:p>
                  </a:txBody>
                  <a:tcPr/>
                </a:tc>
                <a:tc>
                  <a:txBody>
                    <a:bodyPr/>
                    <a:lstStyle/>
                    <a:p>
                      <a:r>
                        <a:rPr lang="en-US" dirty="0"/>
                        <a:t>7967</a:t>
                      </a:r>
                    </a:p>
                  </a:txBody>
                  <a:tcPr/>
                </a:tc>
                <a:tc>
                  <a:txBody>
                    <a:bodyPr/>
                    <a:lstStyle/>
                    <a:p>
                      <a:r>
                        <a:rPr lang="en-US" dirty="0"/>
                        <a:t>7792.5</a:t>
                      </a:r>
                    </a:p>
                  </a:txBody>
                  <a:tcPr/>
                </a:tc>
                <a:tc>
                  <a:txBody>
                    <a:bodyPr/>
                    <a:lstStyle/>
                    <a:p>
                      <a:r>
                        <a:rPr lang="en-US"/>
                        <a:t>8046.5</a:t>
                      </a:r>
                      <a:endParaRPr lang="en-US" dirty="0"/>
                    </a:p>
                  </a:txBody>
                  <a:tcPr/>
                </a:tc>
                <a:extLst>
                  <a:ext uri="{0D108BD9-81ED-4DB2-BD59-A6C34878D82A}">
                    <a16:rowId xmlns:a16="http://schemas.microsoft.com/office/drawing/2014/main" val="2680184326"/>
                  </a:ext>
                </a:extLst>
              </a:tr>
            </a:tbl>
          </a:graphicData>
        </a:graphic>
      </p:graphicFrame>
      <p:sp>
        <p:nvSpPr>
          <p:cNvPr id="9" name="TextBox 8">
            <a:extLst>
              <a:ext uri="{FF2B5EF4-FFF2-40B4-BE49-F238E27FC236}">
                <a16:creationId xmlns:a16="http://schemas.microsoft.com/office/drawing/2014/main" id="{5845F1D7-55DA-0B41-A739-F7C72C9FF60A}"/>
              </a:ext>
            </a:extLst>
          </p:cNvPr>
          <p:cNvSpPr txBox="1"/>
          <p:nvPr/>
        </p:nvSpPr>
        <p:spPr>
          <a:xfrm>
            <a:off x="494731" y="4006800"/>
            <a:ext cx="8686800" cy="584775"/>
          </a:xfrm>
          <a:prstGeom prst="rect">
            <a:avLst/>
          </a:prstGeom>
          <a:noFill/>
        </p:spPr>
        <p:txBody>
          <a:bodyPr wrap="square" rtlCol="0">
            <a:spAutoFit/>
          </a:bodyPr>
          <a:lstStyle/>
          <a:p>
            <a:r>
              <a:rPr lang="en-US" sz="3200" dirty="0"/>
              <a:t>HapSeq2 and DBM Pairwise Comparison</a:t>
            </a:r>
          </a:p>
        </p:txBody>
      </p:sp>
      <p:sp>
        <p:nvSpPr>
          <p:cNvPr id="10" name="TextBox 9">
            <a:extLst>
              <a:ext uri="{FF2B5EF4-FFF2-40B4-BE49-F238E27FC236}">
                <a16:creationId xmlns:a16="http://schemas.microsoft.com/office/drawing/2014/main" id="{AF380A65-768D-48F3-947F-7F40A71B2E49}"/>
              </a:ext>
            </a:extLst>
          </p:cNvPr>
          <p:cNvSpPr txBox="1"/>
          <p:nvPr/>
        </p:nvSpPr>
        <p:spPr>
          <a:xfrm>
            <a:off x="356286" y="5934670"/>
            <a:ext cx="7886700" cy="923330"/>
          </a:xfrm>
          <a:prstGeom prst="rect">
            <a:avLst/>
          </a:prstGeom>
          <a:noFill/>
        </p:spPr>
        <p:txBody>
          <a:bodyPr wrap="square" rtlCol="0">
            <a:spAutoFit/>
          </a:bodyPr>
          <a:lstStyle/>
          <a:p>
            <a:r>
              <a:rPr lang="en-US" dirty="0"/>
              <a:t>12442 total positions – Whatshap phased positions</a:t>
            </a:r>
          </a:p>
          <a:p>
            <a:r>
              <a:rPr lang="en-US" dirty="0"/>
              <a:t>Script file: MIHA.2020.4.3</a:t>
            </a:r>
          </a:p>
          <a:p>
            <a:r>
              <a:rPr lang="en-US" dirty="0"/>
              <a:t>Input folder: /home/s_m774/data/</a:t>
            </a:r>
            <a:r>
              <a:rPr lang="en-US" dirty="0" err="1"/>
              <a:t>miha</a:t>
            </a:r>
            <a:r>
              <a:rPr lang="en-US" dirty="0"/>
              <a:t>/compare.2020.Apr3/individuals/</a:t>
            </a:r>
          </a:p>
        </p:txBody>
      </p:sp>
    </p:spTree>
    <p:extLst>
      <p:ext uri="{BB962C8B-B14F-4D97-AF65-F5344CB8AC3E}">
        <p14:creationId xmlns:p14="http://schemas.microsoft.com/office/powerpoint/2010/main" val="3153926083"/>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D7534E99-A14B-4D48-AB9D-25FD5B12ED52}"/>
              </a:ext>
            </a:extLst>
          </p:cNvPr>
          <p:cNvGraphicFramePr>
            <a:graphicFrameLocks/>
          </p:cNvGraphicFramePr>
          <p:nvPr>
            <p:extLst>
              <p:ext uri="{D42A27DB-BD31-4B8C-83A1-F6EECF244321}">
                <p14:modId xmlns:p14="http://schemas.microsoft.com/office/powerpoint/2010/main" val="550688664"/>
              </p:ext>
            </p:extLst>
          </p:nvPr>
        </p:nvGraphicFramePr>
        <p:xfrm>
          <a:off x="508685" y="494768"/>
          <a:ext cx="7796544" cy="1483360"/>
        </p:xfrm>
        <a:graphic>
          <a:graphicData uri="http://schemas.openxmlformats.org/drawingml/2006/table">
            <a:tbl>
              <a:tblPr firstRow="1" bandRow="1">
                <a:tableStyleId>{5C22544A-7EE6-4342-B048-85BDC9FD1C3A}</a:tableStyleId>
              </a:tblPr>
              <a:tblGrid>
                <a:gridCol w="1299424">
                  <a:extLst>
                    <a:ext uri="{9D8B030D-6E8A-4147-A177-3AD203B41FA5}">
                      <a16:colId xmlns:a16="http://schemas.microsoft.com/office/drawing/2014/main" val="2561949726"/>
                    </a:ext>
                  </a:extLst>
                </a:gridCol>
                <a:gridCol w="1299424">
                  <a:extLst>
                    <a:ext uri="{9D8B030D-6E8A-4147-A177-3AD203B41FA5}">
                      <a16:colId xmlns:a16="http://schemas.microsoft.com/office/drawing/2014/main" val="2461927946"/>
                    </a:ext>
                  </a:extLst>
                </a:gridCol>
                <a:gridCol w="1299424">
                  <a:extLst>
                    <a:ext uri="{9D8B030D-6E8A-4147-A177-3AD203B41FA5}">
                      <a16:colId xmlns:a16="http://schemas.microsoft.com/office/drawing/2014/main" val="3929086859"/>
                    </a:ext>
                  </a:extLst>
                </a:gridCol>
                <a:gridCol w="1299424">
                  <a:extLst>
                    <a:ext uri="{9D8B030D-6E8A-4147-A177-3AD203B41FA5}">
                      <a16:colId xmlns:a16="http://schemas.microsoft.com/office/drawing/2014/main" val="2241096614"/>
                    </a:ext>
                  </a:extLst>
                </a:gridCol>
                <a:gridCol w="1299424">
                  <a:extLst>
                    <a:ext uri="{9D8B030D-6E8A-4147-A177-3AD203B41FA5}">
                      <a16:colId xmlns:a16="http://schemas.microsoft.com/office/drawing/2014/main" val="2392230099"/>
                    </a:ext>
                  </a:extLst>
                </a:gridCol>
                <a:gridCol w="1299424">
                  <a:extLst>
                    <a:ext uri="{9D8B030D-6E8A-4147-A177-3AD203B41FA5}">
                      <a16:colId xmlns:a16="http://schemas.microsoft.com/office/drawing/2014/main" val="617271376"/>
                    </a:ext>
                  </a:extLst>
                </a:gridCol>
              </a:tblGrid>
              <a:tr h="370840">
                <a:tc>
                  <a:txBody>
                    <a:bodyPr/>
                    <a:lstStyle/>
                    <a:p>
                      <a:r>
                        <a:rPr lang="en-US" dirty="0"/>
                        <a:t>Agreement</a:t>
                      </a:r>
                    </a:p>
                  </a:txBody>
                  <a:tcPr/>
                </a:tc>
                <a:tc>
                  <a:txBody>
                    <a:bodyPr/>
                    <a:lstStyle/>
                    <a:p>
                      <a:r>
                        <a:rPr lang="en-US" dirty="0"/>
                        <a:t>826</a:t>
                      </a:r>
                    </a:p>
                  </a:txBody>
                  <a:tcPr/>
                </a:tc>
                <a:tc>
                  <a:txBody>
                    <a:bodyPr/>
                    <a:lstStyle/>
                    <a:p>
                      <a:r>
                        <a:rPr lang="en-US" dirty="0"/>
                        <a:t>827</a:t>
                      </a:r>
                    </a:p>
                  </a:txBody>
                  <a:tcPr/>
                </a:tc>
                <a:tc>
                  <a:txBody>
                    <a:bodyPr/>
                    <a:lstStyle/>
                    <a:p>
                      <a:r>
                        <a:rPr lang="en-US" dirty="0"/>
                        <a:t>832</a:t>
                      </a:r>
                    </a:p>
                  </a:txBody>
                  <a:tcPr/>
                </a:tc>
                <a:tc>
                  <a:txBody>
                    <a:bodyPr/>
                    <a:lstStyle/>
                    <a:p>
                      <a:r>
                        <a:rPr lang="en-US" dirty="0"/>
                        <a:t>847</a:t>
                      </a:r>
                    </a:p>
                  </a:txBody>
                  <a:tcPr/>
                </a:tc>
                <a:tc>
                  <a:txBody>
                    <a:bodyPr/>
                    <a:lstStyle/>
                    <a:p>
                      <a:r>
                        <a:rPr lang="en-US" dirty="0"/>
                        <a:t>850</a:t>
                      </a:r>
                    </a:p>
                  </a:txBody>
                  <a:tcPr/>
                </a:tc>
                <a:extLst>
                  <a:ext uri="{0D108BD9-81ED-4DB2-BD59-A6C34878D82A}">
                    <a16:rowId xmlns:a16="http://schemas.microsoft.com/office/drawing/2014/main" val="2939071277"/>
                  </a:ext>
                </a:extLst>
              </a:tr>
              <a:tr h="370840">
                <a:tc>
                  <a:txBody>
                    <a:bodyPr/>
                    <a:lstStyle/>
                    <a:p>
                      <a:r>
                        <a:rPr lang="en-US" dirty="0"/>
                        <a:t>Strict</a:t>
                      </a:r>
                    </a:p>
                  </a:txBody>
                  <a:tcPr/>
                </a:tc>
                <a:tc>
                  <a:txBody>
                    <a:bodyPr/>
                    <a:lstStyle/>
                    <a:p>
                      <a:r>
                        <a:rPr lang="en-US" dirty="0"/>
                        <a:t>246</a:t>
                      </a:r>
                    </a:p>
                  </a:txBody>
                  <a:tcPr/>
                </a:tc>
                <a:tc>
                  <a:txBody>
                    <a:bodyPr/>
                    <a:lstStyle/>
                    <a:p>
                      <a:r>
                        <a:rPr lang="en-US" dirty="0"/>
                        <a:t>270</a:t>
                      </a:r>
                    </a:p>
                  </a:txBody>
                  <a:tcPr/>
                </a:tc>
                <a:tc>
                  <a:txBody>
                    <a:bodyPr/>
                    <a:lstStyle/>
                    <a:p>
                      <a:r>
                        <a:rPr lang="en-US" dirty="0"/>
                        <a:t>282</a:t>
                      </a:r>
                    </a:p>
                  </a:txBody>
                  <a:tcPr/>
                </a:tc>
                <a:tc>
                  <a:txBody>
                    <a:bodyPr/>
                    <a:lstStyle/>
                    <a:p>
                      <a:r>
                        <a:rPr lang="en-US" dirty="0"/>
                        <a:t>272</a:t>
                      </a:r>
                    </a:p>
                  </a:txBody>
                  <a:tcPr/>
                </a:tc>
                <a:tc>
                  <a:txBody>
                    <a:bodyPr/>
                    <a:lstStyle/>
                    <a:p>
                      <a:r>
                        <a:rPr lang="en-US" dirty="0"/>
                        <a:t>287</a:t>
                      </a:r>
                    </a:p>
                  </a:txBody>
                  <a:tcPr/>
                </a:tc>
                <a:extLst>
                  <a:ext uri="{0D108BD9-81ED-4DB2-BD59-A6C34878D82A}">
                    <a16:rowId xmlns:a16="http://schemas.microsoft.com/office/drawing/2014/main" val="1593095287"/>
                  </a:ext>
                </a:extLst>
              </a:tr>
              <a:tr h="370840">
                <a:tc>
                  <a:txBody>
                    <a:bodyPr/>
                    <a:lstStyle/>
                    <a:p>
                      <a:r>
                        <a:rPr lang="en-US" dirty="0"/>
                        <a:t>Non-strict</a:t>
                      </a:r>
                    </a:p>
                  </a:txBody>
                  <a:tcPr/>
                </a:tc>
                <a:tc>
                  <a:txBody>
                    <a:bodyPr/>
                    <a:lstStyle/>
                    <a:p>
                      <a:r>
                        <a:rPr lang="en-US" dirty="0"/>
                        <a:t>354.5</a:t>
                      </a:r>
                    </a:p>
                  </a:txBody>
                  <a:tcPr/>
                </a:tc>
                <a:tc>
                  <a:txBody>
                    <a:bodyPr/>
                    <a:lstStyle/>
                    <a:p>
                      <a:r>
                        <a:rPr lang="en-US" dirty="0"/>
                        <a:t>374</a:t>
                      </a:r>
                    </a:p>
                  </a:txBody>
                  <a:tcPr/>
                </a:tc>
                <a:tc>
                  <a:txBody>
                    <a:bodyPr/>
                    <a:lstStyle/>
                    <a:p>
                      <a:r>
                        <a:rPr lang="en-US" dirty="0"/>
                        <a:t>382.5</a:t>
                      </a:r>
                    </a:p>
                  </a:txBody>
                  <a:tcPr/>
                </a:tc>
                <a:tc>
                  <a:txBody>
                    <a:bodyPr/>
                    <a:lstStyle/>
                    <a:p>
                      <a:r>
                        <a:rPr lang="en-US" dirty="0"/>
                        <a:t>374</a:t>
                      </a:r>
                    </a:p>
                  </a:txBody>
                  <a:tcPr/>
                </a:tc>
                <a:tc>
                  <a:txBody>
                    <a:bodyPr/>
                    <a:lstStyle/>
                    <a:p>
                      <a:r>
                        <a:rPr lang="en-US" dirty="0"/>
                        <a:t>379.5</a:t>
                      </a:r>
                    </a:p>
                  </a:txBody>
                  <a:tcPr/>
                </a:tc>
                <a:extLst>
                  <a:ext uri="{0D108BD9-81ED-4DB2-BD59-A6C34878D82A}">
                    <a16:rowId xmlns:a16="http://schemas.microsoft.com/office/drawing/2014/main" val="2680184326"/>
                  </a:ext>
                </a:extLst>
              </a:tr>
              <a:tr h="370840">
                <a:tc>
                  <a:txBody>
                    <a:bodyPr/>
                    <a:lstStyle/>
                    <a:p>
                      <a:r>
                        <a:rPr lang="en-US" dirty="0">
                          <a:solidFill>
                            <a:schemeClr val="tx1"/>
                          </a:solidFill>
                        </a:rPr>
                        <a:t>haplotype</a:t>
                      </a:r>
                    </a:p>
                  </a:txBody>
                  <a:tcPr/>
                </a:tc>
                <a:tc>
                  <a:txBody>
                    <a:bodyPr/>
                    <a:lstStyle/>
                    <a:p>
                      <a:r>
                        <a:rPr lang="en-US" dirty="0">
                          <a:solidFill>
                            <a:schemeClr val="tx1"/>
                          </a:solidFill>
                          <a:highlight>
                            <a:srgbClr val="00FF00"/>
                          </a:highlight>
                        </a:rPr>
                        <a:t> 285 </a:t>
                      </a:r>
                      <a:r>
                        <a:rPr lang="en-US" dirty="0">
                          <a:solidFill>
                            <a:srgbClr val="FF0000"/>
                          </a:solidFill>
                        </a:rPr>
                        <a:t>(330.5)</a:t>
                      </a:r>
                    </a:p>
                  </a:txBody>
                  <a:tcPr/>
                </a:tc>
                <a:tc>
                  <a:txBody>
                    <a:bodyPr/>
                    <a:lstStyle/>
                    <a:p>
                      <a:r>
                        <a:rPr lang="en-US" dirty="0">
                          <a:solidFill>
                            <a:schemeClr val="tx1"/>
                          </a:solidFill>
                          <a:highlight>
                            <a:srgbClr val="00FF00"/>
                          </a:highlight>
                        </a:rPr>
                        <a:t>320.5</a:t>
                      </a:r>
                      <a:r>
                        <a:rPr lang="en-US" dirty="0">
                          <a:solidFill>
                            <a:schemeClr val="tx1"/>
                          </a:solidFill>
                        </a:rPr>
                        <a:t> </a:t>
                      </a:r>
                      <a:r>
                        <a:rPr lang="en-US" dirty="0">
                          <a:solidFill>
                            <a:srgbClr val="FF0000"/>
                          </a:solidFill>
                        </a:rPr>
                        <a:t>(357)</a:t>
                      </a:r>
                    </a:p>
                  </a:txBody>
                  <a:tcPr/>
                </a:tc>
                <a:tc>
                  <a:txBody>
                    <a:bodyPr/>
                    <a:lstStyle/>
                    <a:p>
                      <a:r>
                        <a:rPr lang="en-US" dirty="0">
                          <a:solidFill>
                            <a:schemeClr val="tx1"/>
                          </a:solidFill>
                          <a:highlight>
                            <a:srgbClr val="00FF00"/>
                          </a:highlight>
                        </a:rPr>
                        <a:t>317</a:t>
                      </a:r>
                      <a:r>
                        <a:rPr lang="en-US" dirty="0">
                          <a:solidFill>
                            <a:srgbClr val="FF0000"/>
                          </a:solidFill>
                          <a:highlight>
                            <a:srgbClr val="00FF00"/>
                          </a:highlight>
                        </a:rPr>
                        <a:t> </a:t>
                      </a:r>
                      <a:r>
                        <a:rPr lang="en-US" dirty="0">
                          <a:solidFill>
                            <a:srgbClr val="FF0000"/>
                          </a:solidFill>
                        </a:rPr>
                        <a:t>(352.5)</a:t>
                      </a:r>
                    </a:p>
                  </a:txBody>
                  <a:tcPr/>
                </a:tc>
                <a:tc>
                  <a:txBody>
                    <a:bodyPr/>
                    <a:lstStyle/>
                    <a:p>
                      <a:r>
                        <a:rPr lang="en-US" dirty="0">
                          <a:solidFill>
                            <a:schemeClr val="tx1"/>
                          </a:solidFill>
                          <a:highlight>
                            <a:srgbClr val="00FF00"/>
                          </a:highlight>
                        </a:rPr>
                        <a:t>292.5</a:t>
                      </a:r>
                      <a:r>
                        <a:rPr lang="en-US" dirty="0">
                          <a:solidFill>
                            <a:srgbClr val="FF0000"/>
                          </a:solidFill>
                        </a:rPr>
                        <a:t> (342)</a:t>
                      </a:r>
                    </a:p>
                  </a:txBody>
                  <a:tcPr/>
                </a:tc>
                <a:tc>
                  <a:txBody>
                    <a:bodyPr/>
                    <a:lstStyle/>
                    <a:p>
                      <a:r>
                        <a:rPr lang="en-US" dirty="0">
                          <a:solidFill>
                            <a:schemeClr val="tx1"/>
                          </a:solidFill>
                          <a:highlight>
                            <a:srgbClr val="00FF00"/>
                          </a:highlight>
                        </a:rPr>
                        <a:t>318</a:t>
                      </a:r>
                      <a:r>
                        <a:rPr lang="en-US" dirty="0">
                          <a:solidFill>
                            <a:srgbClr val="FF0000"/>
                          </a:solidFill>
                          <a:highlight>
                            <a:srgbClr val="00FF00"/>
                          </a:highlight>
                        </a:rPr>
                        <a:t> </a:t>
                      </a:r>
                      <a:r>
                        <a:rPr lang="en-US" dirty="0">
                          <a:solidFill>
                            <a:srgbClr val="FF0000"/>
                          </a:solidFill>
                        </a:rPr>
                        <a:t>(347.5)</a:t>
                      </a:r>
                    </a:p>
                  </a:txBody>
                  <a:tcPr/>
                </a:tc>
                <a:extLst>
                  <a:ext uri="{0D108BD9-81ED-4DB2-BD59-A6C34878D82A}">
                    <a16:rowId xmlns:a16="http://schemas.microsoft.com/office/drawing/2014/main" val="2631771280"/>
                  </a:ext>
                </a:extLst>
              </a:tr>
            </a:tbl>
          </a:graphicData>
        </a:graphic>
      </p:graphicFrame>
      <p:sp>
        <p:nvSpPr>
          <p:cNvPr id="5" name="TextBox 4">
            <a:extLst>
              <a:ext uri="{FF2B5EF4-FFF2-40B4-BE49-F238E27FC236}">
                <a16:creationId xmlns:a16="http://schemas.microsoft.com/office/drawing/2014/main" id="{FAE49C97-66BD-8743-A9D3-614D3E07DD3C}"/>
              </a:ext>
            </a:extLst>
          </p:cNvPr>
          <p:cNvSpPr txBox="1"/>
          <p:nvPr/>
        </p:nvSpPr>
        <p:spPr>
          <a:xfrm>
            <a:off x="508686" y="0"/>
            <a:ext cx="7886700" cy="584775"/>
          </a:xfrm>
          <a:prstGeom prst="rect">
            <a:avLst/>
          </a:prstGeom>
          <a:noFill/>
        </p:spPr>
        <p:txBody>
          <a:bodyPr wrap="square" rtlCol="0">
            <a:spAutoFit/>
          </a:bodyPr>
          <a:lstStyle/>
          <a:p>
            <a:pPr algn="ctr"/>
            <a:r>
              <a:rPr lang="en-US" sz="3200" dirty="0"/>
              <a:t>DBM and </a:t>
            </a:r>
            <a:r>
              <a:rPr lang="en-US" sz="3200" dirty="0" err="1"/>
              <a:t>WhatsHAP</a:t>
            </a:r>
            <a:r>
              <a:rPr lang="en-US" sz="3200" dirty="0"/>
              <a:t> Pairwise Comparison</a:t>
            </a:r>
          </a:p>
        </p:txBody>
      </p:sp>
      <p:graphicFrame>
        <p:nvGraphicFramePr>
          <p:cNvPr id="6" name="Table 3">
            <a:extLst>
              <a:ext uri="{FF2B5EF4-FFF2-40B4-BE49-F238E27FC236}">
                <a16:creationId xmlns:a16="http://schemas.microsoft.com/office/drawing/2014/main" id="{96FD486D-C3C9-1846-97BF-CEB339759498}"/>
              </a:ext>
            </a:extLst>
          </p:cNvPr>
          <p:cNvGraphicFramePr>
            <a:graphicFrameLocks/>
          </p:cNvGraphicFramePr>
          <p:nvPr>
            <p:extLst>
              <p:ext uri="{D42A27DB-BD31-4B8C-83A1-F6EECF244321}">
                <p14:modId xmlns:p14="http://schemas.microsoft.com/office/powerpoint/2010/main" val="3533342571"/>
              </p:ext>
            </p:extLst>
          </p:nvPr>
        </p:nvGraphicFramePr>
        <p:xfrm>
          <a:off x="483972" y="2541990"/>
          <a:ext cx="7886700" cy="1483360"/>
        </p:xfrm>
        <a:graphic>
          <a:graphicData uri="http://schemas.openxmlformats.org/drawingml/2006/table">
            <a:tbl>
              <a:tblPr firstRow="1" bandRow="1">
                <a:tableStyleId>{5C22544A-7EE6-4342-B048-85BDC9FD1C3A}</a:tableStyleId>
              </a:tblPr>
              <a:tblGrid>
                <a:gridCol w="1314450">
                  <a:extLst>
                    <a:ext uri="{9D8B030D-6E8A-4147-A177-3AD203B41FA5}">
                      <a16:colId xmlns:a16="http://schemas.microsoft.com/office/drawing/2014/main" val="2561949726"/>
                    </a:ext>
                  </a:extLst>
                </a:gridCol>
                <a:gridCol w="1097178">
                  <a:extLst>
                    <a:ext uri="{9D8B030D-6E8A-4147-A177-3AD203B41FA5}">
                      <a16:colId xmlns:a16="http://schemas.microsoft.com/office/drawing/2014/main" val="2461927946"/>
                    </a:ext>
                  </a:extLst>
                </a:gridCol>
                <a:gridCol w="1531722">
                  <a:extLst>
                    <a:ext uri="{9D8B030D-6E8A-4147-A177-3AD203B41FA5}">
                      <a16:colId xmlns:a16="http://schemas.microsoft.com/office/drawing/2014/main" val="3929086859"/>
                    </a:ext>
                  </a:extLst>
                </a:gridCol>
                <a:gridCol w="1314450">
                  <a:extLst>
                    <a:ext uri="{9D8B030D-6E8A-4147-A177-3AD203B41FA5}">
                      <a16:colId xmlns:a16="http://schemas.microsoft.com/office/drawing/2014/main" val="2241096614"/>
                    </a:ext>
                  </a:extLst>
                </a:gridCol>
                <a:gridCol w="1314450">
                  <a:extLst>
                    <a:ext uri="{9D8B030D-6E8A-4147-A177-3AD203B41FA5}">
                      <a16:colId xmlns:a16="http://schemas.microsoft.com/office/drawing/2014/main" val="2392230099"/>
                    </a:ext>
                  </a:extLst>
                </a:gridCol>
                <a:gridCol w="1314450">
                  <a:extLst>
                    <a:ext uri="{9D8B030D-6E8A-4147-A177-3AD203B41FA5}">
                      <a16:colId xmlns:a16="http://schemas.microsoft.com/office/drawing/2014/main" val="617271376"/>
                    </a:ext>
                  </a:extLst>
                </a:gridCol>
              </a:tblGrid>
              <a:tr h="370840">
                <a:tc>
                  <a:txBody>
                    <a:bodyPr/>
                    <a:lstStyle/>
                    <a:p>
                      <a:r>
                        <a:rPr lang="en-US" dirty="0"/>
                        <a:t>Agreement</a:t>
                      </a:r>
                    </a:p>
                  </a:txBody>
                  <a:tcPr/>
                </a:tc>
                <a:tc>
                  <a:txBody>
                    <a:bodyPr/>
                    <a:lstStyle/>
                    <a:p>
                      <a:r>
                        <a:rPr lang="en-US" dirty="0"/>
                        <a:t>826</a:t>
                      </a:r>
                    </a:p>
                  </a:txBody>
                  <a:tcPr/>
                </a:tc>
                <a:tc>
                  <a:txBody>
                    <a:bodyPr/>
                    <a:lstStyle/>
                    <a:p>
                      <a:r>
                        <a:rPr lang="en-US" dirty="0"/>
                        <a:t>827</a:t>
                      </a:r>
                    </a:p>
                  </a:txBody>
                  <a:tcPr/>
                </a:tc>
                <a:tc>
                  <a:txBody>
                    <a:bodyPr/>
                    <a:lstStyle/>
                    <a:p>
                      <a:r>
                        <a:rPr lang="en-US" dirty="0"/>
                        <a:t>832</a:t>
                      </a:r>
                    </a:p>
                  </a:txBody>
                  <a:tcPr/>
                </a:tc>
                <a:tc>
                  <a:txBody>
                    <a:bodyPr/>
                    <a:lstStyle/>
                    <a:p>
                      <a:r>
                        <a:rPr lang="en-US" dirty="0"/>
                        <a:t>847</a:t>
                      </a:r>
                    </a:p>
                  </a:txBody>
                  <a:tcPr/>
                </a:tc>
                <a:tc>
                  <a:txBody>
                    <a:bodyPr/>
                    <a:lstStyle/>
                    <a:p>
                      <a:r>
                        <a:rPr lang="en-US" dirty="0"/>
                        <a:t>850</a:t>
                      </a:r>
                    </a:p>
                  </a:txBody>
                  <a:tcPr/>
                </a:tc>
                <a:extLst>
                  <a:ext uri="{0D108BD9-81ED-4DB2-BD59-A6C34878D82A}">
                    <a16:rowId xmlns:a16="http://schemas.microsoft.com/office/drawing/2014/main" val="2939071277"/>
                  </a:ext>
                </a:extLst>
              </a:tr>
              <a:tr h="370840">
                <a:tc>
                  <a:txBody>
                    <a:bodyPr/>
                    <a:lstStyle/>
                    <a:p>
                      <a:r>
                        <a:rPr lang="en-US" dirty="0"/>
                        <a:t>Strict</a:t>
                      </a:r>
                    </a:p>
                  </a:txBody>
                  <a:tcPr/>
                </a:tc>
                <a:tc>
                  <a:txBody>
                    <a:bodyPr/>
                    <a:lstStyle/>
                    <a:p>
                      <a:r>
                        <a:rPr lang="en-US" dirty="0"/>
                        <a:t>560</a:t>
                      </a:r>
                    </a:p>
                  </a:txBody>
                  <a:tcPr/>
                </a:tc>
                <a:tc>
                  <a:txBody>
                    <a:bodyPr/>
                    <a:lstStyle/>
                    <a:p>
                      <a:r>
                        <a:rPr lang="en-US" dirty="0"/>
                        <a:t>575</a:t>
                      </a:r>
                    </a:p>
                  </a:txBody>
                  <a:tcPr/>
                </a:tc>
                <a:tc>
                  <a:txBody>
                    <a:bodyPr/>
                    <a:lstStyle/>
                    <a:p>
                      <a:r>
                        <a:rPr lang="en-US" dirty="0"/>
                        <a:t>577</a:t>
                      </a:r>
                    </a:p>
                  </a:txBody>
                  <a:tcPr/>
                </a:tc>
                <a:tc>
                  <a:txBody>
                    <a:bodyPr/>
                    <a:lstStyle/>
                    <a:p>
                      <a:r>
                        <a:rPr lang="en-US" dirty="0"/>
                        <a:t>572</a:t>
                      </a:r>
                    </a:p>
                  </a:txBody>
                  <a:tcPr/>
                </a:tc>
                <a:tc>
                  <a:txBody>
                    <a:bodyPr/>
                    <a:lstStyle/>
                    <a:p>
                      <a:r>
                        <a:rPr lang="en-US" dirty="0"/>
                        <a:t>572</a:t>
                      </a:r>
                    </a:p>
                  </a:txBody>
                  <a:tcPr/>
                </a:tc>
                <a:extLst>
                  <a:ext uri="{0D108BD9-81ED-4DB2-BD59-A6C34878D82A}">
                    <a16:rowId xmlns:a16="http://schemas.microsoft.com/office/drawing/2014/main" val="1593095287"/>
                  </a:ext>
                </a:extLst>
              </a:tr>
              <a:tr h="370840">
                <a:tc>
                  <a:txBody>
                    <a:bodyPr/>
                    <a:lstStyle/>
                    <a:p>
                      <a:r>
                        <a:rPr lang="en-US" dirty="0"/>
                        <a:t>Non-strict</a:t>
                      </a:r>
                    </a:p>
                  </a:txBody>
                  <a:tcPr/>
                </a:tc>
                <a:tc>
                  <a:txBody>
                    <a:bodyPr/>
                    <a:lstStyle/>
                    <a:p>
                      <a:r>
                        <a:rPr lang="en-US" dirty="0"/>
                        <a:t>594</a:t>
                      </a:r>
                    </a:p>
                  </a:txBody>
                  <a:tcPr/>
                </a:tc>
                <a:tc>
                  <a:txBody>
                    <a:bodyPr/>
                    <a:lstStyle/>
                    <a:p>
                      <a:r>
                        <a:rPr lang="en-US" dirty="0"/>
                        <a:t>601.5</a:t>
                      </a:r>
                    </a:p>
                  </a:txBody>
                  <a:tcPr/>
                </a:tc>
                <a:tc>
                  <a:txBody>
                    <a:bodyPr/>
                    <a:lstStyle/>
                    <a:p>
                      <a:r>
                        <a:rPr lang="en-US" dirty="0"/>
                        <a:t>602</a:t>
                      </a:r>
                    </a:p>
                  </a:txBody>
                  <a:tcPr/>
                </a:tc>
                <a:tc>
                  <a:txBody>
                    <a:bodyPr/>
                    <a:lstStyle/>
                    <a:p>
                      <a:r>
                        <a:rPr lang="en-US" dirty="0"/>
                        <a:t>599</a:t>
                      </a:r>
                    </a:p>
                  </a:txBody>
                  <a:tcPr/>
                </a:tc>
                <a:tc>
                  <a:txBody>
                    <a:bodyPr/>
                    <a:lstStyle/>
                    <a:p>
                      <a:r>
                        <a:rPr lang="en-US" dirty="0"/>
                        <a:t>600</a:t>
                      </a:r>
                    </a:p>
                  </a:txBody>
                  <a:tcPr/>
                </a:tc>
                <a:extLst>
                  <a:ext uri="{0D108BD9-81ED-4DB2-BD59-A6C34878D82A}">
                    <a16:rowId xmlns:a16="http://schemas.microsoft.com/office/drawing/2014/main" val="2680184326"/>
                  </a:ext>
                </a:extLst>
              </a:tr>
              <a:tr h="370840">
                <a:tc>
                  <a:txBody>
                    <a:bodyPr/>
                    <a:lstStyle/>
                    <a:p>
                      <a:r>
                        <a:rPr lang="en-US" dirty="0">
                          <a:solidFill>
                            <a:schemeClr val="tx1"/>
                          </a:solidFill>
                        </a:rPr>
                        <a:t>haplotype</a:t>
                      </a:r>
                    </a:p>
                  </a:txBody>
                  <a:tcPr/>
                </a:tc>
                <a:tc>
                  <a:txBody>
                    <a:bodyPr/>
                    <a:lstStyle/>
                    <a:p>
                      <a:r>
                        <a:rPr lang="en-US" dirty="0">
                          <a:solidFill>
                            <a:schemeClr val="tx1"/>
                          </a:solidFill>
                          <a:highlight>
                            <a:srgbClr val="00FF00"/>
                          </a:highlight>
                        </a:rPr>
                        <a:t>475</a:t>
                      </a:r>
                      <a:r>
                        <a:rPr lang="en-US" dirty="0">
                          <a:solidFill>
                            <a:srgbClr val="FF0000"/>
                          </a:solidFill>
                        </a:rPr>
                        <a:t> (520)</a:t>
                      </a:r>
                    </a:p>
                  </a:txBody>
                  <a:tcPr/>
                </a:tc>
                <a:tc>
                  <a:txBody>
                    <a:bodyPr/>
                    <a:lstStyle/>
                    <a:p>
                      <a:r>
                        <a:rPr lang="en-US" dirty="0">
                          <a:solidFill>
                            <a:schemeClr val="tx1"/>
                          </a:solidFill>
                          <a:highlight>
                            <a:srgbClr val="00FF00"/>
                          </a:highlight>
                        </a:rPr>
                        <a:t>501.5</a:t>
                      </a:r>
                      <a:r>
                        <a:rPr lang="en-US" dirty="0">
                          <a:solidFill>
                            <a:srgbClr val="FF0000"/>
                          </a:solidFill>
                          <a:highlight>
                            <a:srgbClr val="00FF00"/>
                          </a:highlight>
                        </a:rPr>
                        <a:t> </a:t>
                      </a:r>
                      <a:r>
                        <a:rPr lang="en-US" dirty="0">
                          <a:solidFill>
                            <a:srgbClr val="FF0000"/>
                          </a:solidFill>
                        </a:rPr>
                        <a:t>(541.5)</a:t>
                      </a:r>
                    </a:p>
                  </a:txBody>
                  <a:tcPr/>
                </a:tc>
                <a:tc>
                  <a:txBody>
                    <a:bodyPr/>
                    <a:lstStyle/>
                    <a:p>
                      <a:r>
                        <a:rPr lang="en-US" dirty="0">
                          <a:solidFill>
                            <a:schemeClr val="tx1"/>
                          </a:solidFill>
                          <a:highlight>
                            <a:srgbClr val="00FF00"/>
                          </a:highlight>
                        </a:rPr>
                        <a:t>500</a:t>
                      </a:r>
                      <a:r>
                        <a:rPr lang="en-US" dirty="0">
                          <a:solidFill>
                            <a:srgbClr val="FF0000"/>
                          </a:solidFill>
                        </a:rPr>
                        <a:t> (532)</a:t>
                      </a:r>
                    </a:p>
                  </a:txBody>
                  <a:tcPr/>
                </a:tc>
                <a:tc>
                  <a:txBody>
                    <a:bodyPr/>
                    <a:lstStyle/>
                    <a:p>
                      <a:r>
                        <a:rPr lang="en-US" dirty="0">
                          <a:solidFill>
                            <a:schemeClr val="tx1"/>
                          </a:solidFill>
                          <a:highlight>
                            <a:srgbClr val="00FF00"/>
                          </a:highlight>
                        </a:rPr>
                        <a:t>470.5</a:t>
                      </a:r>
                      <a:r>
                        <a:rPr lang="en-US" dirty="0">
                          <a:solidFill>
                            <a:srgbClr val="FF0000"/>
                          </a:solidFill>
                        </a:rPr>
                        <a:t> (521)</a:t>
                      </a:r>
                    </a:p>
                  </a:txBody>
                  <a:tcPr/>
                </a:tc>
                <a:tc>
                  <a:txBody>
                    <a:bodyPr/>
                    <a:lstStyle/>
                    <a:p>
                      <a:r>
                        <a:rPr lang="en-US" dirty="0">
                          <a:solidFill>
                            <a:schemeClr val="tx1"/>
                          </a:solidFill>
                          <a:highlight>
                            <a:srgbClr val="00FF00"/>
                          </a:highlight>
                        </a:rPr>
                        <a:t>(501) </a:t>
                      </a:r>
                      <a:r>
                        <a:rPr lang="en-US" dirty="0">
                          <a:solidFill>
                            <a:srgbClr val="FF0000"/>
                          </a:solidFill>
                        </a:rPr>
                        <a:t>(532)</a:t>
                      </a:r>
                    </a:p>
                  </a:txBody>
                  <a:tcPr/>
                </a:tc>
                <a:extLst>
                  <a:ext uri="{0D108BD9-81ED-4DB2-BD59-A6C34878D82A}">
                    <a16:rowId xmlns:a16="http://schemas.microsoft.com/office/drawing/2014/main" val="2631771280"/>
                  </a:ext>
                </a:extLst>
              </a:tr>
            </a:tbl>
          </a:graphicData>
        </a:graphic>
      </p:graphicFrame>
      <p:sp>
        <p:nvSpPr>
          <p:cNvPr id="7" name="TextBox 6">
            <a:extLst>
              <a:ext uri="{FF2B5EF4-FFF2-40B4-BE49-F238E27FC236}">
                <a16:creationId xmlns:a16="http://schemas.microsoft.com/office/drawing/2014/main" id="{D2349496-84D1-1D48-A3F9-6DBCEA8BA0F1}"/>
              </a:ext>
            </a:extLst>
          </p:cNvPr>
          <p:cNvSpPr txBox="1"/>
          <p:nvPr/>
        </p:nvSpPr>
        <p:spPr>
          <a:xfrm>
            <a:off x="628650" y="1980477"/>
            <a:ext cx="7886700" cy="584775"/>
          </a:xfrm>
          <a:prstGeom prst="rect">
            <a:avLst/>
          </a:prstGeom>
          <a:noFill/>
        </p:spPr>
        <p:txBody>
          <a:bodyPr wrap="square" rtlCol="0">
            <a:spAutoFit/>
          </a:bodyPr>
          <a:lstStyle/>
          <a:p>
            <a:pPr algn="ctr"/>
            <a:r>
              <a:rPr lang="en-US" sz="3200" dirty="0"/>
              <a:t>HapSeq2 and </a:t>
            </a:r>
            <a:r>
              <a:rPr lang="en-US" sz="3200" dirty="0" err="1"/>
              <a:t>WhatsHAP</a:t>
            </a:r>
            <a:r>
              <a:rPr lang="en-US" sz="3200" dirty="0"/>
              <a:t> Pairwise Comparison</a:t>
            </a:r>
          </a:p>
        </p:txBody>
      </p:sp>
      <p:graphicFrame>
        <p:nvGraphicFramePr>
          <p:cNvPr id="8" name="Table 3">
            <a:extLst>
              <a:ext uri="{FF2B5EF4-FFF2-40B4-BE49-F238E27FC236}">
                <a16:creationId xmlns:a16="http://schemas.microsoft.com/office/drawing/2014/main" id="{33F0DCD5-8202-824D-8D88-17F867EA0380}"/>
              </a:ext>
            </a:extLst>
          </p:cNvPr>
          <p:cNvGraphicFramePr>
            <a:graphicFrameLocks/>
          </p:cNvGraphicFramePr>
          <p:nvPr>
            <p:extLst>
              <p:ext uri="{D42A27DB-BD31-4B8C-83A1-F6EECF244321}">
                <p14:modId xmlns:p14="http://schemas.microsoft.com/office/powerpoint/2010/main" val="565145432"/>
              </p:ext>
            </p:extLst>
          </p:nvPr>
        </p:nvGraphicFramePr>
        <p:xfrm>
          <a:off x="418531" y="4483303"/>
          <a:ext cx="7886700" cy="1483360"/>
        </p:xfrm>
        <a:graphic>
          <a:graphicData uri="http://schemas.openxmlformats.org/drawingml/2006/table">
            <a:tbl>
              <a:tblPr firstRow="1" bandRow="1">
                <a:tableStyleId>{5C22544A-7EE6-4342-B048-85BDC9FD1C3A}</a:tableStyleId>
              </a:tblPr>
              <a:tblGrid>
                <a:gridCol w="1314450">
                  <a:extLst>
                    <a:ext uri="{9D8B030D-6E8A-4147-A177-3AD203B41FA5}">
                      <a16:colId xmlns:a16="http://schemas.microsoft.com/office/drawing/2014/main" val="2561949726"/>
                    </a:ext>
                  </a:extLst>
                </a:gridCol>
                <a:gridCol w="1314450">
                  <a:extLst>
                    <a:ext uri="{9D8B030D-6E8A-4147-A177-3AD203B41FA5}">
                      <a16:colId xmlns:a16="http://schemas.microsoft.com/office/drawing/2014/main" val="2461927946"/>
                    </a:ext>
                  </a:extLst>
                </a:gridCol>
                <a:gridCol w="1314450">
                  <a:extLst>
                    <a:ext uri="{9D8B030D-6E8A-4147-A177-3AD203B41FA5}">
                      <a16:colId xmlns:a16="http://schemas.microsoft.com/office/drawing/2014/main" val="3929086859"/>
                    </a:ext>
                  </a:extLst>
                </a:gridCol>
                <a:gridCol w="1314450">
                  <a:extLst>
                    <a:ext uri="{9D8B030D-6E8A-4147-A177-3AD203B41FA5}">
                      <a16:colId xmlns:a16="http://schemas.microsoft.com/office/drawing/2014/main" val="2241096614"/>
                    </a:ext>
                  </a:extLst>
                </a:gridCol>
                <a:gridCol w="1314450">
                  <a:extLst>
                    <a:ext uri="{9D8B030D-6E8A-4147-A177-3AD203B41FA5}">
                      <a16:colId xmlns:a16="http://schemas.microsoft.com/office/drawing/2014/main" val="2392230099"/>
                    </a:ext>
                  </a:extLst>
                </a:gridCol>
                <a:gridCol w="1314450">
                  <a:extLst>
                    <a:ext uri="{9D8B030D-6E8A-4147-A177-3AD203B41FA5}">
                      <a16:colId xmlns:a16="http://schemas.microsoft.com/office/drawing/2014/main" val="617271376"/>
                    </a:ext>
                  </a:extLst>
                </a:gridCol>
              </a:tblGrid>
              <a:tr h="370840">
                <a:tc>
                  <a:txBody>
                    <a:bodyPr/>
                    <a:lstStyle/>
                    <a:p>
                      <a:r>
                        <a:rPr lang="en-US" dirty="0"/>
                        <a:t>Agreement</a:t>
                      </a:r>
                    </a:p>
                  </a:txBody>
                  <a:tcPr/>
                </a:tc>
                <a:tc>
                  <a:txBody>
                    <a:bodyPr/>
                    <a:lstStyle/>
                    <a:p>
                      <a:r>
                        <a:rPr lang="en-US" dirty="0"/>
                        <a:t>826</a:t>
                      </a:r>
                    </a:p>
                  </a:txBody>
                  <a:tcPr/>
                </a:tc>
                <a:tc>
                  <a:txBody>
                    <a:bodyPr/>
                    <a:lstStyle/>
                    <a:p>
                      <a:r>
                        <a:rPr lang="en-US" dirty="0"/>
                        <a:t>827</a:t>
                      </a:r>
                    </a:p>
                  </a:txBody>
                  <a:tcPr/>
                </a:tc>
                <a:tc>
                  <a:txBody>
                    <a:bodyPr/>
                    <a:lstStyle/>
                    <a:p>
                      <a:r>
                        <a:rPr lang="en-US" dirty="0"/>
                        <a:t>832</a:t>
                      </a:r>
                    </a:p>
                  </a:txBody>
                  <a:tcPr/>
                </a:tc>
                <a:tc>
                  <a:txBody>
                    <a:bodyPr/>
                    <a:lstStyle/>
                    <a:p>
                      <a:r>
                        <a:rPr lang="en-US" dirty="0"/>
                        <a:t>847</a:t>
                      </a:r>
                    </a:p>
                  </a:txBody>
                  <a:tcPr/>
                </a:tc>
                <a:tc>
                  <a:txBody>
                    <a:bodyPr/>
                    <a:lstStyle/>
                    <a:p>
                      <a:r>
                        <a:rPr lang="en-US" dirty="0"/>
                        <a:t>850</a:t>
                      </a:r>
                    </a:p>
                  </a:txBody>
                  <a:tcPr/>
                </a:tc>
                <a:extLst>
                  <a:ext uri="{0D108BD9-81ED-4DB2-BD59-A6C34878D82A}">
                    <a16:rowId xmlns:a16="http://schemas.microsoft.com/office/drawing/2014/main" val="2939071277"/>
                  </a:ext>
                </a:extLst>
              </a:tr>
              <a:tr h="370840">
                <a:tc>
                  <a:txBody>
                    <a:bodyPr/>
                    <a:lstStyle/>
                    <a:p>
                      <a:r>
                        <a:rPr lang="en-US" dirty="0"/>
                        <a:t>Strict</a:t>
                      </a:r>
                    </a:p>
                  </a:txBody>
                  <a:tcPr/>
                </a:tc>
                <a:tc>
                  <a:txBody>
                    <a:bodyPr/>
                    <a:lstStyle/>
                    <a:p>
                      <a:r>
                        <a:rPr lang="en-US" dirty="0"/>
                        <a:t>254</a:t>
                      </a:r>
                    </a:p>
                  </a:txBody>
                  <a:tcPr/>
                </a:tc>
                <a:tc>
                  <a:txBody>
                    <a:bodyPr/>
                    <a:lstStyle/>
                    <a:p>
                      <a:r>
                        <a:rPr lang="en-US" dirty="0"/>
                        <a:t>261</a:t>
                      </a:r>
                    </a:p>
                  </a:txBody>
                  <a:tcPr/>
                </a:tc>
                <a:tc>
                  <a:txBody>
                    <a:bodyPr/>
                    <a:lstStyle/>
                    <a:p>
                      <a:r>
                        <a:rPr lang="en-US" dirty="0"/>
                        <a:t>285</a:t>
                      </a:r>
                    </a:p>
                  </a:txBody>
                  <a:tcPr/>
                </a:tc>
                <a:tc>
                  <a:txBody>
                    <a:bodyPr/>
                    <a:lstStyle/>
                    <a:p>
                      <a:r>
                        <a:rPr lang="en-US" dirty="0"/>
                        <a:t>282</a:t>
                      </a:r>
                    </a:p>
                  </a:txBody>
                  <a:tcPr/>
                </a:tc>
                <a:tc>
                  <a:txBody>
                    <a:bodyPr/>
                    <a:lstStyle/>
                    <a:p>
                      <a:r>
                        <a:rPr lang="en-US" dirty="0"/>
                        <a:t>285</a:t>
                      </a:r>
                    </a:p>
                  </a:txBody>
                  <a:tcPr/>
                </a:tc>
                <a:extLst>
                  <a:ext uri="{0D108BD9-81ED-4DB2-BD59-A6C34878D82A}">
                    <a16:rowId xmlns:a16="http://schemas.microsoft.com/office/drawing/2014/main" val="1593095287"/>
                  </a:ext>
                </a:extLst>
              </a:tr>
              <a:tr h="370840">
                <a:tc>
                  <a:txBody>
                    <a:bodyPr/>
                    <a:lstStyle/>
                    <a:p>
                      <a:r>
                        <a:rPr lang="en-US" dirty="0"/>
                        <a:t>Non-strict</a:t>
                      </a:r>
                    </a:p>
                  </a:txBody>
                  <a:tcPr/>
                </a:tc>
                <a:tc>
                  <a:txBody>
                    <a:bodyPr/>
                    <a:lstStyle/>
                    <a:p>
                      <a:r>
                        <a:rPr lang="en-US" dirty="0"/>
                        <a:t>358.5</a:t>
                      </a:r>
                    </a:p>
                  </a:txBody>
                  <a:tcPr/>
                </a:tc>
                <a:tc>
                  <a:txBody>
                    <a:bodyPr/>
                    <a:lstStyle/>
                    <a:p>
                      <a:r>
                        <a:rPr lang="en-US" dirty="0"/>
                        <a:t>366.5</a:t>
                      </a:r>
                    </a:p>
                  </a:txBody>
                  <a:tcPr/>
                </a:tc>
                <a:tc>
                  <a:txBody>
                    <a:bodyPr/>
                    <a:lstStyle/>
                    <a:p>
                      <a:r>
                        <a:rPr lang="en-US" dirty="0"/>
                        <a:t>383.5</a:t>
                      </a:r>
                    </a:p>
                  </a:txBody>
                  <a:tcPr/>
                </a:tc>
                <a:tc>
                  <a:txBody>
                    <a:bodyPr/>
                    <a:lstStyle/>
                    <a:p>
                      <a:r>
                        <a:rPr lang="en-US" dirty="0"/>
                        <a:t>377</a:t>
                      </a:r>
                    </a:p>
                  </a:txBody>
                  <a:tcPr/>
                </a:tc>
                <a:tc>
                  <a:txBody>
                    <a:bodyPr/>
                    <a:lstStyle/>
                    <a:p>
                      <a:r>
                        <a:rPr lang="en-US" dirty="0"/>
                        <a:t>380.5</a:t>
                      </a:r>
                    </a:p>
                  </a:txBody>
                  <a:tcPr/>
                </a:tc>
                <a:extLst>
                  <a:ext uri="{0D108BD9-81ED-4DB2-BD59-A6C34878D82A}">
                    <a16:rowId xmlns:a16="http://schemas.microsoft.com/office/drawing/2014/main" val="2680184326"/>
                  </a:ext>
                </a:extLst>
              </a:tr>
              <a:tr h="370840">
                <a:tc>
                  <a:txBody>
                    <a:bodyPr/>
                    <a:lstStyle/>
                    <a:p>
                      <a:r>
                        <a:rPr lang="en-US" dirty="0"/>
                        <a:t>haplotype</a:t>
                      </a:r>
                    </a:p>
                  </a:txBody>
                  <a:tcPr/>
                </a:tc>
                <a:tc>
                  <a:txBody>
                    <a:bodyPr/>
                    <a:lstStyle/>
                    <a:p>
                      <a:r>
                        <a:rPr lang="en-US" dirty="0"/>
                        <a:t>335.5</a:t>
                      </a:r>
                    </a:p>
                  </a:txBody>
                  <a:tcPr/>
                </a:tc>
                <a:tc>
                  <a:txBody>
                    <a:bodyPr/>
                    <a:lstStyle/>
                    <a:p>
                      <a:r>
                        <a:rPr lang="en-US" dirty="0"/>
                        <a:t>347.5</a:t>
                      </a:r>
                    </a:p>
                  </a:txBody>
                  <a:tcPr/>
                </a:tc>
                <a:tc>
                  <a:txBody>
                    <a:bodyPr/>
                    <a:lstStyle/>
                    <a:p>
                      <a:r>
                        <a:rPr lang="en-US" dirty="0"/>
                        <a:t>353.5</a:t>
                      </a:r>
                    </a:p>
                  </a:txBody>
                  <a:tcPr/>
                </a:tc>
                <a:tc>
                  <a:txBody>
                    <a:bodyPr/>
                    <a:lstStyle/>
                    <a:p>
                      <a:r>
                        <a:rPr lang="en-US" b="0" dirty="0"/>
                        <a:t>347</a:t>
                      </a:r>
                    </a:p>
                  </a:txBody>
                  <a:tcPr/>
                </a:tc>
                <a:tc>
                  <a:txBody>
                    <a:bodyPr/>
                    <a:lstStyle/>
                    <a:p>
                      <a:r>
                        <a:rPr lang="en-US" dirty="0"/>
                        <a:t>348.5</a:t>
                      </a:r>
                    </a:p>
                  </a:txBody>
                  <a:tcPr/>
                </a:tc>
                <a:extLst>
                  <a:ext uri="{0D108BD9-81ED-4DB2-BD59-A6C34878D82A}">
                    <a16:rowId xmlns:a16="http://schemas.microsoft.com/office/drawing/2014/main" val="2631771280"/>
                  </a:ext>
                </a:extLst>
              </a:tr>
            </a:tbl>
          </a:graphicData>
        </a:graphic>
      </p:graphicFrame>
      <p:sp>
        <p:nvSpPr>
          <p:cNvPr id="9" name="TextBox 8">
            <a:extLst>
              <a:ext uri="{FF2B5EF4-FFF2-40B4-BE49-F238E27FC236}">
                <a16:creationId xmlns:a16="http://schemas.microsoft.com/office/drawing/2014/main" id="{5845F1D7-55DA-0B41-A739-F7C72C9FF60A}"/>
              </a:ext>
            </a:extLst>
          </p:cNvPr>
          <p:cNvSpPr txBox="1"/>
          <p:nvPr/>
        </p:nvSpPr>
        <p:spPr>
          <a:xfrm>
            <a:off x="494731" y="4006800"/>
            <a:ext cx="8686800" cy="584775"/>
          </a:xfrm>
          <a:prstGeom prst="rect">
            <a:avLst/>
          </a:prstGeom>
          <a:noFill/>
        </p:spPr>
        <p:txBody>
          <a:bodyPr wrap="square" rtlCol="0">
            <a:spAutoFit/>
          </a:bodyPr>
          <a:lstStyle/>
          <a:p>
            <a:r>
              <a:rPr lang="en-US" sz="3200" dirty="0"/>
              <a:t>HapSeq2 and DBM Pairwise Comparison</a:t>
            </a:r>
          </a:p>
        </p:txBody>
      </p:sp>
      <p:sp>
        <p:nvSpPr>
          <p:cNvPr id="10" name="TextBox 9">
            <a:extLst>
              <a:ext uri="{FF2B5EF4-FFF2-40B4-BE49-F238E27FC236}">
                <a16:creationId xmlns:a16="http://schemas.microsoft.com/office/drawing/2014/main" id="{AF380A65-768D-48F3-947F-7F40A71B2E49}"/>
              </a:ext>
            </a:extLst>
          </p:cNvPr>
          <p:cNvSpPr txBox="1"/>
          <p:nvPr/>
        </p:nvSpPr>
        <p:spPr>
          <a:xfrm>
            <a:off x="494731" y="5966663"/>
            <a:ext cx="7886700" cy="1077218"/>
          </a:xfrm>
          <a:prstGeom prst="rect">
            <a:avLst/>
          </a:prstGeom>
          <a:noFill/>
        </p:spPr>
        <p:txBody>
          <a:bodyPr wrap="square" rtlCol="0">
            <a:spAutoFit/>
          </a:bodyPr>
          <a:lstStyle/>
          <a:p>
            <a:r>
              <a:rPr lang="en-US" sz="1600" dirty="0"/>
              <a:t>628 total positions – Whatshap phased &gt;= 20 coverage</a:t>
            </a:r>
          </a:p>
          <a:p>
            <a:r>
              <a:rPr lang="en-US" sz="1600" dirty="0"/>
              <a:t>Script file: MIHA.2020.4.10  Input folder: /home/s_m774/data/</a:t>
            </a:r>
            <a:r>
              <a:rPr lang="en-US" sz="1600" dirty="0" err="1"/>
              <a:t>miha</a:t>
            </a:r>
            <a:r>
              <a:rPr lang="en-US" sz="1600" dirty="0"/>
              <a:t>/ </a:t>
            </a:r>
          </a:p>
          <a:p>
            <a:r>
              <a:rPr lang="en-US" sz="1600" dirty="0">
                <a:solidFill>
                  <a:srgbClr val="FF0000"/>
                </a:solidFill>
              </a:rPr>
              <a:t>“red” number for haplotype comparison with NO “-”, which is incorrect</a:t>
            </a:r>
            <a:r>
              <a:rPr lang="en-US" sz="1600" dirty="0"/>
              <a:t>,</a:t>
            </a:r>
          </a:p>
          <a:p>
            <a:r>
              <a:rPr lang="en-US" sz="1600" dirty="0">
                <a:highlight>
                  <a:srgbClr val="00FF00"/>
                </a:highlight>
              </a:rPr>
              <a:t> the “green” one is the correct with the “-” for </a:t>
            </a:r>
            <a:r>
              <a:rPr lang="en-US" sz="1600" dirty="0" err="1">
                <a:highlight>
                  <a:srgbClr val="00FF00"/>
                </a:highlight>
              </a:rPr>
              <a:t>whatshap</a:t>
            </a:r>
            <a:r>
              <a:rPr lang="en-US" sz="1600" dirty="0">
                <a:highlight>
                  <a:srgbClr val="00FF00"/>
                </a:highlight>
              </a:rPr>
              <a:t> unphased positions. </a:t>
            </a:r>
          </a:p>
        </p:txBody>
      </p:sp>
    </p:spTree>
    <p:extLst>
      <p:ext uri="{BB962C8B-B14F-4D97-AF65-F5344CB8AC3E}">
        <p14:creationId xmlns:p14="http://schemas.microsoft.com/office/powerpoint/2010/main" val="167779153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May 1, 2020 Meeting @ 11AM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fld id="{79EB0BAA-089B-F446-9CF3-DE954596BEEC}" type="slidenum">
              <a:rPr lang="en-US" smtClean="0"/>
              <a:t>129</a:t>
            </a:fld>
            <a:endParaRPr lang="en-US"/>
          </a:p>
        </p:txBody>
      </p:sp>
    </p:spTree>
    <p:extLst>
      <p:ext uri="{BB962C8B-B14F-4D97-AF65-F5344CB8AC3E}">
        <p14:creationId xmlns:p14="http://schemas.microsoft.com/office/powerpoint/2010/main" val="20283301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23183-DBB9-654C-9444-E7A29524203E}"/>
              </a:ext>
            </a:extLst>
          </p:cNvPr>
          <p:cNvSpPr>
            <a:spLocks noGrp="1"/>
          </p:cNvSpPr>
          <p:nvPr>
            <p:ph type="title"/>
          </p:nvPr>
        </p:nvSpPr>
        <p:spPr>
          <a:xfrm>
            <a:off x="443120" y="73579"/>
            <a:ext cx="7886700" cy="701673"/>
          </a:xfrm>
        </p:spPr>
        <p:txBody>
          <a:bodyPr>
            <a:normAutofit/>
          </a:bodyPr>
          <a:lstStyle/>
          <a:p>
            <a:r>
              <a:rPr lang="en-US" sz="4000" b="1" dirty="0">
                <a:solidFill>
                  <a:srgbClr val="1F0DFF"/>
                </a:solidFill>
              </a:rPr>
              <a:t>August 13, 2019 Summary</a:t>
            </a:r>
          </a:p>
        </p:txBody>
      </p:sp>
      <p:graphicFrame>
        <p:nvGraphicFramePr>
          <p:cNvPr id="5" name="Content Placeholder 4">
            <a:extLst>
              <a:ext uri="{FF2B5EF4-FFF2-40B4-BE49-F238E27FC236}">
                <a16:creationId xmlns:a16="http://schemas.microsoft.com/office/drawing/2014/main" id="{B4E84722-A4B0-4075-94D4-36D92E5EBDAD}"/>
              </a:ext>
            </a:extLst>
          </p:cNvPr>
          <p:cNvGraphicFramePr>
            <a:graphicFrameLocks noGrp="1"/>
          </p:cNvGraphicFramePr>
          <p:nvPr>
            <p:ph idx="1"/>
            <p:extLst>
              <p:ext uri="{D42A27DB-BD31-4B8C-83A1-F6EECF244321}">
                <p14:modId xmlns:p14="http://schemas.microsoft.com/office/powerpoint/2010/main" val="479807076"/>
              </p:ext>
            </p:extLst>
          </p:nvPr>
        </p:nvGraphicFramePr>
        <p:xfrm>
          <a:off x="443120" y="928843"/>
          <a:ext cx="8500366" cy="2159000"/>
        </p:xfrm>
        <a:graphic>
          <a:graphicData uri="http://schemas.openxmlformats.org/drawingml/2006/table">
            <a:tbl>
              <a:tblPr firstRow="1" bandRow="1">
                <a:tableStyleId>{5C22544A-7EE6-4342-B048-85BDC9FD1C3A}</a:tableStyleId>
              </a:tblPr>
              <a:tblGrid>
                <a:gridCol w="2850207">
                  <a:extLst>
                    <a:ext uri="{9D8B030D-6E8A-4147-A177-3AD203B41FA5}">
                      <a16:colId xmlns:a16="http://schemas.microsoft.com/office/drawing/2014/main" val="602654747"/>
                    </a:ext>
                  </a:extLst>
                </a:gridCol>
                <a:gridCol w="5650159">
                  <a:extLst>
                    <a:ext uri="{9D8B030D-6E8A-4147-A177-3AD203B41FA5}">
                      <a16:colId xmlns:a16="http://schemas.microsoft.com/office/drawing/2014/main" val="286579639"/>
                    </a:ext>
                  </a:extLst>
                </a:gridCol>
              </a:tblGrid>
              <a:tr h="370840">
                <a:tc>
                  <a:txBody>
                    <a:bodyPr/>
                    <a:lstStyle/>
                    <a:p>
                      <a:r>
                        <a:rPr lang="en-US" dirty="0"/>
                        <a:t>Method</a:t>
                      </a:r>
                    </a:p>
                  </a:txBody>
                  <a:tcPr/>
                </a:tc>
                <a:tc>
                  <a:txBody>
                    <a:bodyPr/>
                    <a:lstStyle/>
                    <a:p>
                      <a:r>
                        <a:rPr lang="en-US" dirty="0"/>
                        <a:t>SNP count</a:t>
                      </a:r>
                    </a:p>
                  </a:txBody>
                  <a:tcPr/>
                </a:tc>
                <a:extLst>
                  <a:ext uri="{0D108BD9-81ED-4DB2-BD59-A6C34878D82A}">
                    <a16:rowId xmlns:a16="http://schemas.microsoft.com/office/drawing/2014/main" val="514175105"/>
                  </a:ext>
                </a:extLst>
              </a:tr>
              <a:tr h="370840">
                <a:tc>
                  <a:txBody>
                    <a:bodyPr/>
                    <a:lstStyle/>
                    <a:p>
                      <a:r>
                        <a:rPr lang="en-US" sz="1400" dirty="0"/>
                        <a:t>Single End </a:t>
                      </a:r>
                      <a:r>
                        <a:rPr lang="en-US" sz="1400" dirty="0">
                          <a:solidFill>
                            <a:schemeClr val="accent2"/>
                          </a:solidFill>
                        </a:rPr>
                        <a:t>(3 samples) </a:t>
                      </a:r>
                    </a:p>
                  </a:txBody>
                  <a:tcPr/>
                </a:tc>
                <a:tc>
                  <a:txBody>
                    <a:bodyPr/>
                    <a:lstStyle/>
                    <a:p>
                      <a:r>
                        <a:rPr lang="en-US" sz="1400" dirty="0"/>
                        <a:t>1714 </a:t>
                      </a:r>
                      <a:r>
                        <a:rPr lang="en-US" sz="1400" dirty="0">
                          <a:solidFill>
                            <a:schemeClr val="accent2"/>
                          </a:solidFill>
                        </a:rPr>
                        <a:t>(Union of 3 samples) </a:t>
                      </a:r>
                    </a:p>
                  </a:txBody>
                  <a:tcPr/>
                </a:tc>
                <a:extLst>
                  <a:ext uri="{0D108BD9-81ED-4DB2-BD59-A6C34878D82A}">
                    <a16:rowId xmlns:a16="http://schemas.microsoft.com/office/drawing/2014/main" val="2250106842"/>
                  </a:ext>
                </a:extLst>
              </a:tr>
              <a:tr h="370840">
                <a:tc>
                  <a:txBody>
                    <a:bodyPr/>
                    <a:lstStyle/>
                    <a:p>
                      <a:r>
                        <a:rPr lang="en-US" sz="1400" dirty="0"/>
                        <a:t>Single End, ≥4 coverage </a:t>
                      </a:r>
                      <a:r>
                        <a:rPr lang="en-US" sz="1400" dirty="0">
                          <a:solidFill>
                            <a:schemeClr val="accent2"/>
                          </a:solidFill>
                        </a:rPr>
                        <a:t>(3 samples) </a:t>
                      </a:r>
                      <a:endParaRPr lang="en-US" sz="1400" dirty="0"/>
                    </a:p>
                  </a:txBody>
                  <a:tcPr/>
                </a:tc>
                <a:tc>
                  <a:txBody>
                    <a:bodyPr/>
                    <a:lstStyle/>
                    <a:p>
                      <a:r>
                        <a:rPr lang="en-US" sz="1400" dirty="0"/>
                        <a:t>246  </a:t>
                      </a:r>
                      <a:r>
                        <a:rPr lang="en-US" sz="1400" dirty="0">
                          <a:solidFill>
                            <a:schemeClr val="accent2"/>
                          </a:solidFill>
                        </a:rPr>
                        <a:t>/home/s_m774/data/</a:t>
                      </a:r>
                      <a:r>
                        <a:rPr lang="en-US" sz="1400" dirty="0" err="1">
                          <a:solidFill>
                            <a:schemeClr val="accent2"/>
                          </a:solidFill>
                        </a:rPr>
                        <a:t>dbm</a:t>
                      </a:r>
                      <a:r>
                        <a:rPr lang="en-US" sz="1400" dirty="0">
                          <a:solidFill>
                            <a:schemeClr val="accent2"/>
                          </a:solidFill>
                        </a:rPr>
                        <a:t>/single.4depth.3sample/7.8</a:t>
                      </a:r>
                    </a:p>
                  </a:txBody>
                  <a:tcPr/>
                </a:tc>
                <a:extLst>
                  <a:ext uri="{0D108BD9-81ED-4DB2-BD59-A6C34878D82A}">
                    <a16:rowId xmlns:a16="http://schemas.microsoft.com/office/drawing/2014/main" val="3608484673"/>
                  </a:ext>
                </a:extLst>
              </a:tr>
              <a:tr h="0">
                <a:tc>
                  <a:txBody>
                    <a:bodyPr/>
                    <a:lstStyle/>
                    <a:p>
                      <a:r>
                        <a:rPr lang="en-US" sz="1400" dirty="0"/>
                        <a:t>Single End, 3 pick 3 </a:t>
                      </a:r>
                      <a:r>
                        <a:rPr lang="en-US" sz="1400" dirty="0">
                          <a:solidFill>
                            <a:schemeClr val="accent2"/>
                          </a:solidFill>
                        </a:rPr>
                        <a:t>(3 samples) </a:t>
                      </a:r>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47 </a:t>
                      </a:r>
                      <a:r>
                        <a:rPr lang="en-US" sz="1400" dirty="0">
                          <a:solidFill>
                            <a:schemeClr val="accent2"/>
                          </a:solidFill>
                        </a:rPr>
                        <a:t>/home/s_m774/data/</a:t>
                      </a:r>
                      <a:r>
                        <a:rPr lang="en-US" sz="1400" dirty="0" err="1">
                          <a:solidFill>
                            <a:schemeClr val="accent2"/>
                          </a:solidFill>
                        </a:rPr>
                        <a:t>dbm</a:t>
                      </a:r>
                      <a:r>
                        <a:rPr lang="en-US" sz="1400" dirty="0">
                          <a:solidFill>
                            <a:schemeClr val="accent2"/>
                          </a:solidFill>
                        </a:rPr>
                        <a:t>/single.1depth.3sample/intersect</a:t>
                      </a:r>
                    </a:p>
                  </a:txBody>
                  <a:tcPr/>
                </a:tc>
                <a:extLst>
                  <a:ext uri="{0D108BD9-81ED-4DB2-BD59-A6C34878D82A}">
                    <a16:rowId xmlns:a16="http://schemas.microsoft.com/office/drawing/2014/main" val="3894521363"/>
                  </a:ext>
                </a:extLst>
              </a:tr>
              <a:tr h="370840">
                <a:tc>
                  <a:txBody>
                    <a:bodyPr/>
                    <a:lstStyle/>
                    <a:p>
                      <a:r>
                        <a:rPr lang="en-US" sz="1400" dirty="0"/>
                        <a:t>Pair End, ≥4 coverage </a:t>
                      </a:r>
                      <a:r>
                        <a:rPr lang="en-US" sz="1400" dirty="0">
                          <a:solidFill>
                            <a:schemeClr val="accent2"/>
                          </a:solidFill>
                        </a:rPr>
                        <a:t>(3 samples) </a:t>
                      </a:r>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417 </a:t>
                      </a:r>
                      <a:r>
                        <a:rPr lang="en-US" sz="1400" kern="1200" dirty="0">
                          <a:solidFill>
                            <a:schemeClr val="accent2"/>
                          </a:solidFill>
                          <a:effectLst/>
                          <a:latin typeface="+mn-lt"/>
                          <a:ea typeface="+mn-ea"/>
                          <a:cs typeface="+mn-cs"/>
                        </a:rPr>
                        <a:t>/home/s_m774/data/</a:t>
                      </a:r>
                      <a:r>
                        <a:rPr lang="en-US" sz="1400" kern="1200" dirty="0" err="1">
                          <a:solidFill>
                            <a:schemeClr val="accent2"/>
                          </a:solidFill>
                          <a:effectLst/>
                          <a:latin typeface="+mn-lt"/>
                          <a:ea typeface="+mn-ea"/>
                          <a:cs typeface="+mn-cs"/>
                        </a:rPr>
                        <a:t>dbm</a:t>
                      </a:r>
                      <a:r>
                        <a:rPr lang="en-US" sz="1400" kern="1200" dirty="0">
                          <a:solidFill>
                            <a:schemeClr val="accent2"/>
                          </a:solidFill>
                          <a:effectLst/>
                          <a:latin typeface="+mn-lt"/>
                          <a:ea typeface="+mn-ea"/>
                          <a:cs typeface="+mn-cs"/>
                        </a:rPr>
                        <a:t>/pair.4depth.3sample/7.28</a:t>
                      </a:r>
                    </a:p>
                  </a:txBody>
                  <a:tcPr/>
                </a:tc>
                <a:extLst>
                  <a:ext uri="{0D108BD9-81ED-4DB2-BD59-A6C34878D82A}">
                    <a16:rowId xmlns:a16="http://schemas.microsoft.com/office/drawing/2014/main" val="4000075303"/>
                  </a:ext>
                </a:extLst>
              </a:tr>
              <a:tr h="370840">
                <a:tc>
                  <a:txBody>
                    <a:bodyPr/>
                    <a:lstStyle/>
                    <a:p>
                      <a:r>
                        <a:rPr lang="en-US" sz="1400" dirty="0">
                          <a:solidFill>
                            <a:schemeClr val="tx1"/>
                          </a:solidFill>
                        </a:rPr>
                        <a:t>Pair End, ≥2 coverage, 5 pick 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120  </a:t>
                      </a:r>
                      <a:r>
                        <a:rPr lang="en-US" sz="1400" kern="1200" dirty="0">
                          <a:solidFill>
                            <a:schemeClr val="accent2"/>
                          </a:solidFill>
                          <a:effectLst/>
                          <a:latin typeface="+mn-lt"/>
                          <a:ea typeface="+mn-ea"/>
                          <a:cs typeface="+mn-cs"/>
                        </a:rPr>
                        <a:t>/home/s_m774/data/</a:t>
                      </a:r>
                      <a:r>
                        <a:rPr lang="en-US" sz="1400" kern="1200" dirty="0" err="1">
                          <a:solidFill>
                            <a:schemeClr val="accent2"/>
                          </a:solidFill>
                          <a:effectLst/>
                          <a:latin typeface="+mn-lt"/>
                          <a:ea typeface="+mn-ea"/>
                          <a:cs typeface="+mn-cs"/>
                        </a:rPr>
                        <a:t>dbm</a:t>
                      </a:r>
                      <a:r>
                        <a:rPr lang="en-US" sz="1400" kern="1200" dirty="0">
                          <a:solidFill>
                            <a:schemeClr val="accent2"/>
                          </a:solidFill>
                          <a:effectLst/>
                          <a:latin typeface="+mn-lt"/>
                          <a:ea typeface="+mn-ea"/>
                          <a:cs typeface="+mn-cs"/>
                        </a:rPr>
                        <a:t>/pair.2depth.5sample/8.10 - Starfish</a:t>
                      </a:r>
                    </a:p>
                  </a:txBody>
                  <a:tcPr/>
                </a:tc>
                <a:extLst>
                  <a:ext uri="{0D108BD9-81ED-4DB2-BD59-A6C34878D82A}">
                    <a16:rowId xmlns:a16="http://schemas.microsoft.com/office/drawing/2014/main" val="2874071895"/>
                  </a:ext>
                </a:extLst>
              </a:tr>
            </a:tbl>
          </a:graphicData>
        </a:graphic>
      </p:graphicFrame>
      <p:pic>
        <p:nvPicPr>
          <p:cNvPr id="7" name="Picture 6">
            <a:extLst>
              <a:ext uri="{FF2B5EF4-FFF2-40B4-BE49-F238E27FC236}">
                <a16:creationId xmlns:a16="http://schemas.microsoft.com/office/drawing/2014/main" id="{89E893C2-9005-48F6-AADE-A9FBDDCEDFFF}"/>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3971999"/>
            <a:ext cx="4686300" cy="1228181"/>
          </a:xfrm>
          <a:prstGeom prst="rect">
            <a:avLst/>
          </a:prstGeom>
        </p:spPr>
      </p:pic>
      <p:pic>
        <p:nvPicPr>
          <p:cNvPr id="9" name="Picture 8">
            <a:extLst>
              <a:ext uri="{FF2B5EF4-FFF2-40B4-BE49-F238E27FC236}">
                <a16:creationId xmlns:a16="http://schemas.microsoft.com/office/drawing/2014/main" id="{EAFF4BF3-CECF-4407-9205-5DA1BBF9A9DA}"/>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5140270"/>
            <a:ext cx="4572000" cy="1325880"/>
          </a:xfrm>
          <a:prstGeom prst="rect">
            <a:avLst/>
          </a:prstGeom>
        </p:spPr>
      </p:pic>
      <p:pic>
        <p:nvPicPr>
          <p:cNvPr id="12" name="Picture 11" descr="A screenshot of a cell phone&#10;&#10;Description automatically generated">
            <a:extLst>
              <a:ext uri="{FF2B5EF4-FFF2-40B4-BE49-F238E27FC236}">
                <a16:creationId xmlns:a16="http://schemas.microsoft.com/office/drawing/2014/main" id="{5C4C6BEA-0283-4608-AA5E-E22D7C385E1F}"/>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457700" y="3972000"/>
            <a:ext cx="4686300" cy="1722120"/>
          </a:xfrm>
          <a:prstGeom prst="rect">
            <a:avLst/>
          </a:prstGeom>
        </p:spPr>
      </p:pic>
      <p:pic>
        <p:nvPicPr>
          <p:cNvPr id="16" name="Picture 15">
            <a:extLst>
              <a:ext uri="{FF2B5EF4-FFF2-40B4-BE49-F238E27FC236}">
                <a16:creationId xmlns:a16="http://schemas.microsoft.com/office/drawing/2014/main" id="{F8AD661A-A666-4107-AAE7-429B6C388FFE}"/>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457700" y="5466161"/>
            <a:ext cx="4686300" cy="1342268"/>
          </a:xfrm>
          <a:prstGeom prst="rect">
            <a:avLst/>
          </a:prstGeom>
        </p:spPr>
      </p:pic>
      <p:sp>
        <p:nvSpPr>
          <p:cNvPr id="3" name="Slide Number Placeholder 2">
            <a:extLst>
              <a:ext uri="{FF2B5EF4-FFF2-40B4-BE49-F238E27FC236}">
                <a16:creationId xmlns:a16="http://schemas.microsoft.com/office/drawing/2014/main" id="{9DB48E4A-034C-4124-9631-FB7B47B77226}"/>
              </a:ext>
            </a:extLst>
          </p:cNvPr>
          <p:cNvSpPr>
            <a:spLocks noGrp="1"/>
          </p:cNvSpPr>
          <p:nvPr>
            <p:ph type="sldNum" sz="quarter" idx="12"/>
          </p:nvPr>
        </p:nvSpPr>
        <p:spPr/>
        <p:txBody>
          <a:bodyPr/>
          <a:lstStyle/>
          <a:p>
            <a:fld id="{79EB0BAA-089B-F446-9CF3-DE954596BEEC}" type="slidenum">
              <a:rPr lang="en-US" smtClean="0"/>
              <a:t>13</a:t>
            </a:fld>
            <a:endParaRPr lang="en-US"/>
          </a:p>
        </p:txBody>
      </p:sp>
    </p:spTree>
    <p:extLst>
      <p:ext uri="{BB962C8B-B14F-4D97-AF65-F5344CB8AC3E}">
        <p14:creationId xmlns:p14="http://schemas.microsoft.com/office/powerpoint/2010/main" val="261662096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t>1. Check each paper/user manual how no/low coverage positions are handled</a:t>
            </a:r>
          </a:p>
          <a:p>
            <a:pPr marL="0" indent="0">
              <a:buNone/>
            </a:pPr>
            <a:r>
              <a:rPr lang="en-US" sz="2000" dirty="0"/>
              <a:t>‘coverage, missing, linkage </a:t>
            </a:r>
            <a:r>
              <a:rPr lang="en-US" sz="2000" dirty="0" err="1"/>
              <a:t>diseq</a:t>
            </a:r>
            <a:r>
              <a:rPr lang="en-US" sz="2000" dirty="0"/>
              <a:t>’</a:t>
            </a:r>
          </a:p>
          <a:p>
            <a:pPr marL="0" indent="0">
              <a:buNone/>
            </a:pPr>
            <a:endParaRPr lang="en-US" sz="2000" dirty="0"/>
          </a:p>
          <a:p>
            <a:pPr marL="0" indent="0">
              <a:buNone/>
            </a:pPr>
            <a:r>
              <a:rPr lang="en-US" sz="2000" dirty="0">
                <a:solidFill>
                  <a:srgbClr val="00B050"/>
                </a:solidFill>
              </a:rPr>
              <a:t>2. Find another datasets with long reads (e.g., NA12878 and plus at least another sample, and better to have known truth, i.e., know the true haplotype)</a:t>
            </a:r>
          </a:p>
          <a:p>
            <a:pPr marL="0" indent="0">
              <a:buNone/>
            </a:pPr>
            <a:r>
              <a:rPr lang="en-US" sz="2000" dirty="0">
                <a:solidFill>
                  <a:srgbClr val="00B050"/>
                </a:solidFill>
              </a:rPr>
              <a:t>I am looking at the 1000 genome dataset—which has 2504 </a:t>
            </a:r>
            <a:r>
              <a:rPr lang="en-US" sz="2000" dirty="0" err="1">
                <a:solidFill>
                  <a:srgbClr val="00B050"/>
                </a:solidFill>
              </a:rPr>
              <a:t>individiuals</a:t>
            </a:r>
            <a:r>
              <a:rPr lang="en-US" sz="2000" dirty="0">
                <a:solidFill>
                  <a:srgbClr val="00B050"/>
                </a:solidFill>
              </a:rPr>
              <a:t>—meaning that several locations will have multiple samples. Possible next step is to try downloading some of these reads?</a:t>
            </a:r>
          </a:p>
          <a:p>
            <a:pPr marL="0" indent="0">
              <a:buNone/>
            </a:pPr>
            <a:r>
              <a:rPr lang="en-US" sz="2000" dirty="0"/>
              <a:t>Overview:</a:t>
            </a:r>
          </a:p>
          <a:p>
            <a:pPr marL="0" indent="0">
              <a:buNone/>
            </a:pPr>
            <a:r>
              <a:rPr lang="en-US" sz="2000" dirty="0">
                <a:hlinkClick r:id="rId2"/>
              </a:rPr>
              <a:t>https://www.internationalgenome.org/data/</a:t>
            </a:r>
            <a:endParaRPr lang="en-US" sz="2000" dirty="0"/>
          </a:p>
          <a:p>
            <a:pPr marL="0" indent="0">
              <a:buNone/>
            </a:pPr>
            <a:r>
              <a:rPr lang="en-US" sz="2000" dirty="0"/>
              <a:t>Data portal:</a:t>
            </a:r>
          </a:p>
          <a:p>
            <a:pPr marL="0" indent="0">
              <a:buNone/>
            </a:pPr>
            <a:r>
              <a:rPr lang="en-US" sz="2000" dirty="0">
                <a:hlinkClick r:id="rId3"/>
              </a:rPr>
              <a:t>https://www.internationalgenome.org/data-portal/sample</a:t>
            </a:r>
            <a:endParaRPr lang="en-US" sz="2000" dirty="0"/>
          </a:p>
          <a:p>
            <a:pPr marL="0" indent="0">
              <a:buNone/>
            </a:pPr>
            <a:endParaRPr lang="en-US" sz="2000" dirty="0"/>
          </a:p>
          <a:p>
            <a:pPr marL="0" indent="0">
              <a:buNone/>
            </a:pPr>
            <a:r>
              <a:rPr lang="en-US" sz="2000" dirty="0"/>
              <a:t>3. Check to see if there is any other new HA algorithms for multiple samples HA.</a:t>
            </a:r>
            <a:endParaRPr lang="en-US" sz="2000" dirty="0">
              <a:solidFill>
                <a:srgbClr val="00B050"/>
              </a:solidFill>
            </a:endParaRPr>
          </a:p>
          <a:p>
            <a:pPr marL="0" indent="0">
              <a:buNone/>
            </a:pPr>
            <a:endParaRPr lang="en-US" sz="20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fld id="{79EB0BAA-089B-F446-9CF3-DE954596BEEC}" type="slidenum">
              <a:rPr lang="en-US" smtClean="0"/>
              <a:t>130</a:t>
            </a:fld>
            <a:endParaRPr lang="en-US"/>
          </a:p>
        </p:txBody>
      </p:sp>
    </p:spTree>
    <p:extLst>
      <p:ext uri="{BB962C8B-B14F-4D97-AF65-F5344CB8AC3E}">
        <p14:creationId xmlns:p14="http://schemas.microsoft.com/office/powerpoint/2010/main" val="331031469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t>4. Check on these 3 papers to see what datasets they used and how they compare with other algorithms.</a:t>
            </a:r>
          </a:p>
          <a:p>
            <a:pPr marL="0" indent="0">
              <a:buNone/>
            </a:pPr>
            <a:r>
              <a:rPr lang="en-US" sz="2000" dirty="0"/>
              <a:t>Whatshap paper used both real and simulated data: NA24143 NA24149 (NA24385 simulated)</a:t>
            </a:r>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fld id="{79EB0BAA-089B-F446-9CF3-DE954596BEEC}" type="slidenum">
              <a:rPr lang="en-US" smtClean="0"/>
              <a:t>131</a:t>
            </a:fld>
            <a:endParaRPr lang="en-US"/>
          </a:p>
        </p:txBody>
      </p:sp>
      <p:pic>
        <p:nvPicPr>
          <p:cNvPr id="5" name="Picture 4" descr="A screenshot of a cell phone&#10;&#10;Description automatically generated">
            <a:extLst>
              <a:ext uri="{FF2B5EF4-FFF2-40B4-BE49-F238E27FC236}">
                <a16:creationId xmlns:a16="http://schemas.microsoft.com/office/drawing/2014/main" id="{D8083432-4E7D-45F6-BC96-56C3EF898F0B}"/>
              </a:ext>
            </a:extLst>
          </p:cNvPr>
          <p:cNvPicPr>
            <a:picLocks noChangeAspect="1"/>
          </p:cNvPicPr>
          <p:nvPr/>
        </p:nvPicPr>
        <p:blipFill>
          <a:blip r:embed="rId2"/>
          <a:stretch>
            <a:fillRect/>
          </a:stretch>
        </p:blipFill>
        <p:spPr>
          <a:xfrm>
            <a:off x="1628530" y="1619250"/>
            <a:ext cx="5886940" cy="5286374"/>
          </a:xfrm>
          <a:prstGeom prst="rect">
            <a:avLst/>
          </a:prstGeom>
        </p:spPr>
      </p:pic>
    </p:spTree>
    <p:extLst>
      <p:ext uri="{BB962C8B-B14F-4D97-AF65-F5344CB8AC3E}">
        <p14:creationId xmlns:p14="http://schemas.microsoft.com/office/powerpoint/2010/main" val="146486227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May 8, 2020 Meeting @ 11AM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fld id="{79EB0BAA-089B-F446-9CF3-DE954596BEEC}" type="slidenum">
              <a:rPr lang="en-US" smtClean="0"/>
              <a:t>132</a:t>
            </a:fld>
            <a:endParaRPr lang="en-US"/>
          </a:p>
        </p:txBody>
      </p:sp>
    </p:spTree>
    <p:extLst>
      <p:ext uri="{BB962C8B-B14F-4D97-AF65-F5344CB8AC3E}">
        <p14:creationId xmlns:p14="http://schemas.microsoft.com/office/powerpoint/2010/main" val="1973770700"/>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00B050"/>
                </a:solidFill>
              </a:rPr>
              <a:t>1. Check each paper/user manual how no/low coverage positions are handled</a:t>
            </a:r>
          </a:p>
          <a:p>
            <a:pPr marL="0" indent="0">
              <a:buNone/>
            </a:pPr>
            <a:r>
              <a:rPr lang="en-US" sz="2000" dirty="0">
                <a:solidFill>
                  <a:srgbClr val="00B050"/>
                </a:solidFill>
              </a:rPr>
              <a:t>Neither Whatshap, </a:t>
            </a:r>
            <a:r>
              <a:rPr lang="en-US" sz="2000" dirty="0" err="1">
                <a:solidFill>
                  <a:srgbClr val="00B050"/>
                </a:solidFill>
              </a:rPr>
              <a:t>Hapseq</a:t>
            </a:r>
            <a:r>
              <a:rPr lang="en-US" sz="2000" dirty="0">
                <a:solidFill>
                  <a:srgbClr val="00B050"/>
                </a:solidFill>
              </a:rPr>
              <a:t>, or DBM papers mention how they process positions without coverage. Low coverage seems to be handled similar to high coverage positions—HapSeq2 paper used positions with 1X coverage, and assumed a fixed number of SNPs in each read.</a:t>
            </a:r>
          </a:p>
          <a:p>
            <a:pPr marL="0" indent="0">
              <a:buNone/>
            </a:pPr>
            <a:r>
              <a:rPr lang="en-US" sz="2000" dirty="0">
                <a:solidFill>
                  <a:srgbClr val="00B050"/>
                </a:solidFill>
              </a:rPr>
              <a:t>See notes on slides 134 - 139</a:t>
            </a:r>
          </a:p>
          <a:p>
            <a:pPr marL="0" indent="0">
              <a:buNone/>
            </a:pPr>
            <a:endParaRPr lang="en-US" sz="2000" dirty="0">
              <a:solidFill>
                <a:srgbClr val="00B050"/>
              </a:solidFill>
            </a:endParaRPr>
          </a:p>
          <a:p>
            <a:pPr marL="0" indent="0">
              <a:buNone/>
            </a:pPr>
            <a:r>
              <a:rPr lang="en-US" sz="2000" dirty="0">
                <a:solidFill>
                  <a:srgbClr val="00B050"/>
                </a:solidFill>
              </a:rPr>
              <a:t>2. Check on these DBM and </a:t>
            </a:r>
            <a:r>
              <a:rPr lang="en-US" sz="2000" dirty="0" err="1">
                <a:solidFill>
                  <a:srgbClr val="00B050"/>
                </a:solidFill>
              </a:rPr>
              <a:t>Hapseq</a:t>
            </a:r>
            <a:r>
              <a:rPr lang="en-US" sz="2000" dirty="0">
                <a:solidFill>
                  <a:srgbClr val="00B050"/>
                </a:solidFill>
              </a:rPr>
              <a:t> papers to see what datasets they used and how they compare with other algorithms.</a:t>
            </a:r>
          </a:p>
          <a:p>
            <a:pPr marL="0" indent="0">
              <a:buNone/>
            </a:pPr>
            <a:r>
              <a:rPr lang="en-US" sz="2000" dirty="0">
                <a:solidFill>
                  <a:srgbClr val="00B050"/>
                </a:solidFill>
              </a:rPr>
              <a:t>Two popular datasets 1000 Genome and HapMap seem to be used</a:t>
            </a:r>
          </a:p>
          <a:p>
            <a:pPr marL="0" indent="0">
              <a:buNone/>
            </a:pPr>
            <a:r>
              <a:rPr lang="en-US" sz="2000" dirty="0">
                <a:solidFill>
                  <a:srgbClr val="00B050"/>
                </a:solidFill>
              </a:rPr>
              <a:t>See notes on slides 134 - 139</a:t>
            </a:r>
          </a:p>
          <a:p>
            <a:pPr marL="0" indent="0">
              <a:buNone/>
            </a:pPr>
            <a:endParaRPr lang="en-US" sz="2000" dirty="0">
              <a:solidFill>
                <a:srgbClr val="00B050"/>
              </a:solidFill>
            </a:endParaRPr>
          </a:p>
          <a:p>
            <a:pPr marL="0" indent="0">
              <a:buNone/>
            </a:pPr>
            <a:r>
              <a:rPr lang="en-US" sz="2000" dirty="0">
                <a:solidFill>
                  <a:srgbClr val="00B050"/>
                </a:solidFill>
              </a:rPr>
              <a:t>3. Check to see if there is any other new HA algorithms for multiple samples HA.</a:t>
            </a:r>
          </a:p>
          <a:p>
            <a:pPr marL="0" indent="0">
              <a:buNone/>
            </a:pPr>
            <a:r>
              <a:rPr lang="en-US" sz="2000" dirty="0">
                <a:solidFill>
                  <a:srgbClr val="00B050"/>
                </a:solidFill>
              </a:rPr>
              <a:t>Slide 134 has several phasing software compared in the Whatshap paper—next I can check if these support multiple inputs</a:t>
            </a:r>
          </a:p>
          <a:p>
            <a:pPr marL="0" indent="0">
              <a:buNone/>
            </a:pPr>
            <a:r>
              <a:rPr lang="en-US" sz="2000" dirty="0"/>
              <a:t>4. See papers that cited DBM, HapSeq2, Whatshap within the past 3 years to see which datasets they used.</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fld id="{79EB0BAA-089B-F446-9CF3-DE954596BEEC}" type="slidenum">
              <a:rPr lang="en-US" smtClean="0"/>
              <a:t>133</a:t>
            </a:fld>
            <a:endParaRPr lang="en-US"/>
          </a:p>
        </p:txBody>
      </p:sp>
    </p:spTree>
    <p:extLst>
      <p:ext uri="{BB962C8B-B14F-4D97-AF65-F5344CB8AC3E}">
        <p14:creationId xmlns:p14="http://schemas.microsoft.com/office/powerpoint/2010/main" val="1840911044"/>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lgn="ctr">
              <a:buNone/>
            </a:pPr>
            <a:r>
              <a:rPr lang="en-US" sz="2000" dirty="0" err="1">
                <a:solidFill>
                  <a:srgbClr val="00B050"/>
                </a:solidFill>
              </a:rPr>
              <a:t>WhatsHap</a:t>
            </a:r>
            <a:endParaRPr lang="en-US" sz="2000" dirty="0">
              <a:solidFill>
                <a:srgbClr val="00B050"/>
              </a:solidFill>
            </a:endParaRPr>
          </a:p>
          <a:p>
            <a:pPr marL="0" indent="0">
              <a:buNone/>
            </a:pPr>
            <a:endParaRPr lang="en-US" sz="2000" dirty="0">
              <a:solidFill>
                <a:srgbClr val="00B050"/>
              </a:solidFill>
            </a:endParaRP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fld id="{79EB0BAA-089B-F446-9CF3-DE954596BEEC}" type="slidenum">
              <a:rPr lang="en-US" smtClean="0"/>
              <a:t>134</a:t>
            </a:fld>
            <a:endParaRPr lang="en-US"/>
          </a:p>
        </p:txBody>
      </p:sp>
      <p:pic>
        <p:nvPicPr>
          <p:cNvPr id="5" name="Picture 4">
            <a:extLst>
              <a:ext uri="{FF2B5EF4-FFF2-40B4-BE49-F238E27FC236}">
                <a16:creationId xmlns:a16="http://schemas.microsoft.com/office/drawing/2014/main" id="{016C0BF7-EC4D-4209-A1DA-2CB96D4AE7CA}"/>
              </a:ext>
            </a:extLst>
          </p:cNvPr>
          <p:cNvPicPr>
            <a:picLocks noChangeAspect="1"/>
          </p:cNvPicPr>
          <p:nvPr/>
        </p:nvPicPr>
        <p:blipFill>
          <a:blip r:embed="rId2"/>
          <a:stretch>
            <a:fillRect/>
          </a:stretch>
        </p:blipFill>
        <p:spPr>
          <a:xfrm>
            <a:off x="227710" y="609600"/>
            <a:ext cx="8613614" cy="6248400"/>
          </a:xfrm>
          <a:prstGeom prst="rect">
            <a:avLst/>
          </a:prstGeom>
        </p:spPr>
      </p:pic>
    </p:spTree>
    <p:extLst>
      <p:ext uri="{BB962C8B-B14F-4D97-AF65-F5344CB8AC3E}">
        <p14:creationId xmlns:p14="http://schemas.microsoft.com/office/powerpoint/2010/main" val="1401374043"/>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2C9DC8C5-FE9E-40C6-9C7D-84F7DE773BDB}"/>
              </a:ext>
            </a:extLst>
          </p:cNvPr>
          <p:cNvPicPr>
            <a:picLocks noGrp="1" noChangeAspect="1"/>
          </p:cNvPicPr>
          <p:nvPr>
            <p:ph idx="1"/>
          </p:nvPr>
        </p:nvPicPr>
        <p:blipFill>
          <a:blip r:embed="rId2"/>
          <a:stretch>
            <a:fillRect/>
          </a:stretch>
        </p:blipFill>
        <p:spPr>
          <a:xfrm>
            <a:off x="893642" y="56984"/>
            <a:ext cx="7488358" cy="6724421"/>
          </a:xfrm>
        </p:spPr>
      </p:pic>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fld id="{79EB0BAA-089B-F446-9CF3-DE954596BEEC}" type="slidenum">
              <a:rPr lang="en-US" smtClean="0"/>
              <a:t>135</a:t>
            </a:fld>
            <a:endParaRPr lang="en-US"/>
          </a:p>
        </p:txBody>
      </p:sp>
    </p:spTree>
    <p:extLst>
      <p:ext uri="{BB962C8B-B14F-4D97-AF65-F5344CB8AC3E}">
        <p14:creationId xmlns:p14="http://schemas.microsoft.com/office/powerpoint/2010/main" val="382249217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876FB58-0000-4DD7-AE9A-87FE91FB2B7F}"/>
              </a:ext>
            </a:extLst>
          </p:cNvPr>
          <p:cNvPicPr>
            <a:picLocks noGrp="1" noChangeAspect="1"/>
          </p:cNvPicPr>
          <p:nvPr>
            <p:ph idx="1"/>
          </p:nvPr>
        </p:nvPicPr>
        <p:blipFill>
          <a:blip r:embed="rId2"/>
          <a:stretch>
            <a:fillRect/>
          </a:stretch>
        </p:blipFill>
        <p:spPr>
          <a:xfrm>
            <a:off x="1339850" y="100743"/>
            <a:ext cx="6445250" cy="3562350"/>
          </a:xfrm>
        </p:spPr>
      </p:pic>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fld id="{79EB0BAA-089B-F446-9CF3-DE954596BEEC}" type="slidenum">
              <a:rPr lang="en-US" smtClean="0"/>
              <a:t>136</a:t>
            </a:fld>
            <a:endParaRPr lang="en-US"/>
          </a:p>
        </p:txBody>
      </p:sp>
      <p:pic>
        <p:nvPicPr>
          <p:cNvPr id="7" name="Picture 6">
            <a:extLst>
              <a:ext uri="{FF2B5EF4-FFF2-40B4-BE49-F238E27FC236}">
                <a16:creationId xmlns:a16="http://schemas.microsoft.com/office/drawing/2014/main" id="{852D9245-1A5F-4D85-A31E-874813B37547}"/>
              </a:ext>
            </a:extLst>
          </p:cNvPr>
          <p:cNvPicPr>
            <a:picLocks noChangeAspect="1"/>
          </p:cNvPicPr>
          <p:nvPr/>
        </p:nvPicPr>
        <p:blipFill>
          <a:blip r:embed="rId3"/>
          <a:stretch>
            <a:fillRect/>
          </a:stretch>
        </p:blipFill>
        <p:spPr>
          <a:xfrm>
            <a:off x="1301750" y="4441866"/>
            <a:ext cx="6521450" cy="1219200"/>
          </a:xfrm>
          <a:prstGeom prst="rect">
            <a:avLst/>
          </a:prstGeom>
        </p:spPr>
      </p:pic>
    </p:spTree>
    <p:extLst>
      <p:ext uri="{BB962C8B-B14F-4D97-AF65-F5344CB8AC3E}">
        <p14:creationId xmlns:p14="http://schemas.microsoft.com/office/powerpoint/2010/main" val="7060537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296849"/>
            <a:ext cx="8588272" cy="6248400"/>
          </a:xfrm>
        </p:spPr>
        <p:txBody>
          <a:bodyPr>
            <a:normAutofit/>
          </a:bodyPr>
          <a:lstStyle/>
          <a:p>
            <a:pPr marL="0" indent="0" algn="ctr">
              <a:buNone/>
            </a:pPr>
            <a:r>
              <a:rPr lang="en-US" sz="2000" dirty="0">
                <a:solidFill>
                  <a:srgbClr val="00B050"/>
                </a:solidFill>
              </a:rPr>
              <a:t>Hapseq2</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fld id="{79EB0BAA-089B-F446-9CF3-DE954596BEEC}" type="slidenum">
              <a:rPr lang="en-US" smtClean="0"/>
              <a:t>137</a:t>
            </a:fld>
            <a:endParaRPr lang="en-US"/>
          </a:p>
        </p:txBody>
      </p:sp>
      <p:pic>
        <p:nvPicPr>
          <p:cNvPr id="5" name="Picture 4">
            <a:extLst>
              <a:ext uri="{FF2B5EF4-FFF2-40B4-BE49-F238E27FC236}">
                <a16:creationId xmlns:a16="http://schemas.microsoft.com/office/drawing/2014/main" id="{CC27B23C-B3CE-4357-8CD1-B2EF19138CAA}"/>
              </a:ext>
            </a:extLst>
          </p:cNvPr>
          <p:cNvPicPr>
            <a:picLocks noChangeAspect="1"/>
          </p:cNvPicPr>
          <p:nvPr/>
        </p:nvPicPr>
        <p:blipFill>
          <a:blip r:embed="rId2"/>
          <a:stretch>
            <a:fillRect/>
          </a:stretch>
        </p:blipFill>
        <p:spPr>
          <a:xfrm>
            <a:off x="615950" y="634999"/>
            <a:ext cx="7912100" cy="2616200"/>
          </a:xfrm>
          <a:prstGeom prst="rect">
            <a:avLst/>
          </a:prstGeom>
        </p:spPr>
      </p:pic>
      <p:pic>
        <p:nvPicPr>
          <p:cNvPr id="7" name="Picture 6">
            <a:extLst>
              <a:ext uri="{FF2B5EF4-FFF2-40B4-BE49-F238E27FC236}">
                <a16:creationId xmlns:a16="http://schemas.microsoft.com/office/drawing/2014/main" id="{9082B31E-D182-4487-A906-47DF22661B8E}"/>
              </a:ext>
            </a:extLst>
          </p:cNvPr>
          <p:cNvPicPr>
            <a:picLocks noChangeAspect="1"/>
          </p:cNvPicPr>
          <p:nvPr/>
        </p:nvPicPr>
        <p:blipFill>
          <a:blip r:embed="rId3"/>
          <a:stretch>
            <a:fillRect/>
          </a:stretch>
        </p:blipFill>
        <p:spPr>
          <a:xfrm>
            <a:off x="608661" y="3421049"/>
            <a:ext cx="7969250" cy="1282700"/>
          </a:xfrm>
          <a:prstGeom prst="rect">
            <a:avLst/>
          </a:prstGeom>
        </p:spPr>
      </p:pic>
    </p:spTree>
    <p:extLst>
      <p:ext uri="{BB962C8B-B14F-4D97-AF65-F5344CB8AC3E}">
        <p14:creationId xmlns:p14="http://schemas.microsoft.com/office/powerpoint/2010/main" val="3501625612"/>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136BC84E-9446-46E3-829E-809D2A839D06}"/>
              </a:ext>
            </a:extLst>
          </p:cNvPr>
          <p:cNvPicPr>
            <a:picLocks noGrp="1" noChangeAspect="1"/>
          </p:cNvPicPr>
          <p:nvPr>
            <p:ph idx="1"/>
          </p:nvPr>
        </p:nvPicPr>
        <p:blipFill>
          <a:blip r:embed="rId2"/>
          <a:stretch>
            <a:fillRect/>
          </a:stretch>
        </p:blipFill>
        <p:spPr>
          <a:xfrm>
            <a:off x="606425" y="2743200"/>
            <a:ext cx="7912100" cy="806450"/>
          </a:xfrm>
        </p:spPr>
      </p:pic>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fld id="{79EB0BAA-089B-F446-9CF3-DE954596BEEC}" type="slidenum">
              <a:rPr lang="en-US" smtClean="0"/>
              <a:t>138</a:t>
            </a:fld>
            <a:endParaRPr lang="en-US"/>
          </a:p>
        </p:txBody>
      </p:sp>
      <p:pic>
        <p:nvPicPr>
          <p:cNvPr id="7" name="Picture 6">
            <a:extLst>
              <a:ext uri="{FF2B5EF4-FFF2-40B4-BE49-F238E27FC236}">
                <a16:creationId xmlns:a16="http://schemas.microsoft.com/office/drawing/2014/main" id="{2CB94FBB-02D4-4158-BE97-CB6710A08730}"/>
              </a:ext>
            </a:extLst>
          </p:cNvPr>
          <p:cNvPicPr>
            <a:picLocks noChangeAspect="1"/>
          </p:cNvPicPr>
          <p:nvPr/>
        </p:nvPicPr>
        <p:blipFill>
          <a:blip r:embed="rId3"/>
          <a:stretch>
            <a:fillRect/>
          </a:stretch>
        </p:blipFill>
        <p:spPr>
          <a:xfrm>
            <a:off x="606425" y="685800"/>
            <a:ext cx="7848600" cy="1600200"/>
          </a:xfrm>
          <a:prstGeom prst="rect">
            <a:avLst/>
          </a:prstGeom>
        </p:spPr>
      </p:pic>
    </p:spTree>
    <p:extLst>
      <p:ext uri="{BB962C8B-B14F-4D97-AF65-F5344CB8AC3E}">
        <p14:creationId xmlns:p14="http://schemas.microsoft.com/office/powerpoint/2010/main" val="116403225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288897"/>
            <a:ext cx="8588272" cy="6248400"/>
          </a:xfrm>
        </p:spPr>
        <p:txBody>
          <a:bodyPr>
            <a:normAutofit/>
          </a:bodyPr>
          <a:lstStyle/>
          <a:p>
            <a:pPr marL="0" indent="0" algn="ctr">
              <a:buNone/>
            </a:pPr>
            <a:r>
              <a:rPr lang="en-US" sz="2000" dirty="0">
                <a:solidFill>
                  <a:srgbClr val="00B050"/>
                </a:solidFill>
              </a:rPr>
              <a:t>DBM</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fld id="{79EB0BAA-089B-F446-9CF3-DE954596BEEC}" type="slidenum">
              <a:rPr lang="en-US" smtClean="0"/>
              <a:t>139</a:t>
            </a:fld>
            <a:endParaRPr lang="en-US"/>
          </a:p>
        </p:txBody>
      </p:sp>
      <p:pic>
        <p:nvPicPr>
          <p:cNvPr id="5" name="Picture 4">
            <a:extLst>
              <a:ext uri="{FF2B5EF4-FFF2-40B4-BE49-F238E27FC236}">
                <a16:creationId xmlns:a16="http://schemas.microsoft.com/office/drawing/2014/main" id="{AEFE8449-CA7B-4D3E-8806-17920142C9B9}"/>
              </a:ext>
            </a:extLst>
          </p:cNvPr>
          <p:cNvPicPr>
            <a:picLocks noChangeAspect="1"/>
          </p:cNvPicPr>
          <p:nvPr/>
        </p:nvPicPr>
        <p:blipFill>
          <a:blip r:embed="rId2"/>
          <a:stretch>
            <a:fillRect/>
          </a:stretch>
        </p:blipFill>
        <p:spPr>
          <a:xfrm>
            <a:off x="1054763" y="609600"/>
            <a:ext cx="7014004" cy="1447800"/>
          </a:xfrm>
          <a:prstGeom prst="rect">
            <a:avLst/>
          </a:prstGeom>
        </p:spPr>
      </p:pic>
      <p:pic>
        <p:nvPicPr>
          <p:cNvPr id="7" name="Picture 6">
            <a:extLst>
              <a:ext uri="{FF2B5EF4-FFF2-40B4-BE49-F238E27FC236}">
                <a16:creationId xmlns:a16="http://schemas.microsoft.com/office/drawing/2014/main" id="{4DC4ECAF-57E6-4A73-8CAF-0923D0EB6BDC}"/>
              </a:ext>
            </a:extLst>
          </p:cNvPr>
          <p:cNvPicPr>
            <a:picLocks noChangeAspect="1"/>
          </p:cNvPicPr>
          <p:nvPr/>
        </p:nvPicPr>
        <p:blipFill>
          <a:blip r:embed="rId3"/>
          <a:stretch>
            <a:fillRect/>
          </a:stretch>
        </p:blipFill>
        <p:spPr>
          <a:xfrm>
            <a:off x="1848678" y="2104888"/>
            <a:ext cx="5274345" cy="4613275"/>
          </a:xfrm>
          <a:prstGeom prst="rect">
            <a:avLst/>
          </a:prstGeom>
        </p:spPr>
      </p:pic>
    </p:spTree>
    <p:extLst>
      <p:ext uri="{BB962C8B-B14F-4D97-AF65-F5344CB8AC3E}">
        <p14:creationId xmlns:p14="http://schemas.microsoft.com/office/powerpoint/2010/main" val="14306096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302DAC-ADDF-8B44-8855-C419129E6854}"/>
              </a:ext>
            </a:extLst>
          </p:cNvPr>
          <p:cNvSpPr>
            <a:spLocks noGrp="1"/>
          </p:cNvSpPr>
          <p:nvPr>
            <p:ph type="title"/>
          </p:nvPr>
        </p:nvSpPr>
        <p:spPr>
          <a:xfrm>
            <a:off x="628650" y="365126"/>
            <a:ext cx="7886700" cy="541959"/>
          </a:xfrm>
        </p:spPr>
        <p:txBody>
          <a:bodyPr>
            <a:normAutofit fontScale="90000"/>
          </a:bodyPr>
          <a:lstStyle/>
          <a:p>
            <a:r>
              <a:rPr lang="en-US" sz="2400" b="1" dirty="0"/>
              <a:t>Aug 13, 2019 notes during the meeting for positions with more than 1 alternative alleles. </a:t>
            </a:r>
          </a:p>
        </p:txBody>
      </p:sp>
      <p:sp>
        <p:nvSpPr>
          <p:cNvPr id="3" name="Content Placeholder 2">
            <a:extLst>
              <a:ext uri="{FF2B5EF4-FFF2-40B4-BE49-F238E27FC236}">
                <a16:creationId xmlns:a16="http://schemas.microsoft.com/office/drawing/2014/main" id="{63758B52-7741-1F4E-8D98-045DB17499FC}"/>
              </a:ext>
            </a:extLst>
          </p:cNvPr>
          <p:cNvSpPr>
            <a:spLocks noGrp="1"/>
          </p:cNvSpPr>
          <p:nvPr>
            <p:ph idx="1"/>
          </p:nvPr>
        </p:nvSpPr>
        <p:spPr>
          <a:xfrm>
            <a:off x="314553" y="1177746"/>
            <a:ext cx="8675827" cy="5680253"/>
          </a:xfrm>
        </p:spPr>
        <p:txBody>
          <a:bodyPr>
            <a:normAutofit fontScale="32500" lnSpcReduction="20000"/>
          </a:bodyPr>
          <a:lstStyle/>
          <a:p>
            <a:r>
              <a:rPr lang="en-US" dirty="0">
                <a:solidFill>
                  <a:srgbClr val="1F0DFF"/>
                </a:solidFill>
              </a:rPr>
              <a:t>For position with more than 1 alternative alleles, so far we delete/exclude them (because only 1 or 2 positions for each sample) , see “August13.2019.AllelesDBM.txt”</a:t>
            </a:r>
          </a:p>
          <a:p>
            <a:pPr marL="0" indent="0">
              <a:buNone/>
            </a:pPr>
            <a:r>
              <a:rPr lang="en-US" dirty="0"/>
              <a:t>/home/s_m774/data/</a:t>
            </a:r>
            <a:r>
              <a:rPr lang="en-US" dirty="0" err="1"/>
              <a:t>dbm</a:t>
            </a:r>
            <a:r>
              <a:rPr lang="en-US" dirty="0"/>
              <a:t>/pair.2depth.5sample/allele.8.11</a:t>
            </a:r>
          </a:p>
          <a:p>
            <a:pPr marL="0" indent="0">
              <a:lnSpc>
                <a:spcPct val="120000"/>
              </a:lnSpc>
              <a:spcBef>
                <a:spcPts val="0"/>
              </a:spcBef>
              <a:buNone/>
            </a:pPr>
            <a:r>
              <a:rPr lang="en-US" dirty="0"/>
              <a:t>grep ^chr10 826.vcf | cut -f 1,2,4,5,6,10 | </a:t>
            </a:r>
            <a:r>
              <a:rPr lang="en-US" dirty="0" err="1"/>
              <a:t>sed</a:t>
            </a:r>
            <a:r>
              <a:rPr lang="en-US" dirty="0"/>
              <a:t> s/:/\\t/g | </a:t>
            </a:r>
            <a:r>
              <a:rPr lang="en-US" dirty="0" err="1"/>
              <a:t>awk</a:t>
            </a:r>
            <a:r>
              <a:rPr lang="en-US" dirty="0"/>
              <a:t> '{print $1"\t"$2"\t"$9"\t"$3"\t"$4"\t"$5}' | </a:t>
            </a:r>
            <a:r>
              <a:rPr lang="en-US" dirty="0" err="1"/>
              <a:t>sed</a:t>
            </a:r>
            <a:r>
              <a:rPr lang="en-US" dirty="0"/>
              <a:t> s/,/\\t/g | </a:t>
            </a:r>
            <a:r>
              <a:rPr lang="en-US" dirty="0" err="1"/>
              <a:t>awk</a:t>
            </a:r>
            <a:r>
              <a:rPr lang="en-US" dirty="0"/>
              <a:t> 'NF == 7' &gt; 826.pos</a:t>
            </a:r>
          </a:p>
          <a:p>
            <a:pPr marL="0" indent="0">
              <a:lnSpc>
                <a:spcPct val="120000"/>
              </a:lnSpc>
              <a:spcBef>
                <a:spcPts val="0"/>
              </a:spcBef>
              <a:buNone/>
            </a:pPr>
            <a:r>
              <a:rPr lang="en-US" dirty="0"/>
              <a:t>grep ^chr10 827.vcf | cut -f 1,2,4,5,6,10 | </a:t>
            </a:r>
            <a:r>
              <a:rPr lang="en-US" dirty="0" err="1"/>
              <a:t>sed</a:t>
            </a:r>
            <a:r>
              <a:rPr lang="en-US" dirty="0"/>
              <a:t> s/:/\\t/g | </a:t>
            </a:r>
            <a:r>
              <a:rPr lang="en-US" dirty="0" err="1"/>
              <a:t>awk</a:t>
            </a:r>
            <a:r>
              <a:rPr lang="en-US" dirty="0"/>
              <a:t> '{print $1"\t"$2"\t"$9"\t"$3"\t"$4"\t"$5}' | </a:t>
            </a:r>
            <a:r>
              <a:rPr lang="en-US" dirty="0" err="1"/>
              <a:t>sed</a:t>
            </a:r>
            <a:r>
              <a:rPr lang="en-US" dirty="0"/>
              <a:t> s/,/\\t/g | </a:t>
            </a:r>
            <a:r>
              <a:rPr lang="en-US" dirty="0" err="1"/>
              <a:t>awk</a:t>
            </a:r>
            <a:r>
              <a:rPr lang="en-US" dirty="0"/>
              <a:t> 'NF == 7' &gt; 827.pos</a:t>
            </a:r>
          </a:p>
          <a:p>
            <a:pPr marL="0" indent="0">
              <a:lnSpc>
                <a:spcPct val="120000"/>
              </a:lnSpc>
              <a:spcBef>
                <a:spcPts val="0"/>
              </a:spcBef>
              <a:buNone/>
            </a:pPr>
            <a:r>
              <a:rPr lang="en-US" dirty="0"/>
              <a:t>grep ^chr10 832.vcf | cut -f 1,2,4,5,6,10 | </a:t>
            </a:r>
            <a:r>
              <a:rPr lang="en-US" dirty="0" err="1"/>
              <a:t>sed</a:t>
            </a:r>
            <a:r>
              <a:rPr lang="en-US" dirty="0"/>
              <a:t> s/:/\\t/g | </a:t>
            </a:r>
            <a:r>
              <a:rPr lang="en-US" dirty="0" err="1"/>
              <a:t>awk</a:t>
            </a:r>
            <a:r>
              <a:rPr lang="en-US" dirty="0"/>
              <a:t> '{print $1"\t"$2"\t"$9"\t"$3"\t"$4"\t"$5}' | </a:t>
            </a:r>
            <a:r>
              <a:rPr lang="en-US" dirty="0" err="1"/>
              <a:t>sed</a:t>
            </a:r>
            <a:r>
              <a:rPr lang="en-US" dirty="0"/>
              <a:t> s/,/\\t/g | </a:t>
            </a:r>
            <a:r>
              <a:rPr lang="en-US" dirty="0" err="1"/>
              <a:t>awk</a:t>
            </a:r>
            <a:r>
              <a:rPr lang="en-US" dirty="0"/>
              <a:t> 'NF == 7' &gt; 832.pos</a:t>
            </a:r>
          </a:p>
          <a:p>
            <a:pPr marL="0" indent="0">
              <a:lnSpc>
                <a:spcPct val="120000"/>
              </a:lnSpc>
              <a:spcBef>
                <a:spcPts val="0"/>
              </a:spcBef>
              <a:buNone/>
            </a:pPr>
            <a:endParaRPr lang="en-US" dirty="0"/>
          </a:p>
          <a:p>
            <a:pPr marL="0" indent="0">
              <a:lnSpc>
                <a:spcPct val="120000"/>
              </a:lnSpc>
              <a:spcBef>
                <a:spcPts val="0"/>
              </a:spcBef>
              <a:buNone/>
            </a:pPr>
            <a:r>
              <a:rPr lang="en-US" dirty="0"/>
              <a:t>grep ^chr10 826.vcf | cut -f 1,2,4,5,6,10 | </a:t>
            </a:r>
            <a:r>
              <a:rPr lang="en-US" dirty="0" err="1"/>
              <a:t>sed</a:t>
            </a:r>
            <a:r>
              <a:rPr lang="en-US" dirty="0"/>
              <a:t> s/:/\\t/g | </a:t>
            </a:r>
            <a:r>
              <a:rPr lang="en-US" dirty="0" err="1"/>
              <a:t>awk</a:t>
            </a:r>
            <a:r>
              <a:rPr lang="en-US" dirty="0"/>
              <a:t> '{print $1"\t"$2"\t"$9"\t"$3"\t"$4"\t"$5}' | </a:t>
            </a:r>
            <a:r>
              <a:rPr lang="en-US" dirty="0" err="1"/>
              <a:t>sed</a:t>
            </a:r>
            <a:r>
              <a:rPr lang="en-US" dirty="0"/>
              <a:t> s/,/\\t/g | </a:t>
            </a:r>
            <a:r>
              <a:rPr lang="en-US" dirty="0" err="1"/>
              <a:t>awk</a:t>
            </a:r>
            <a:r>
              <a:rPr lang="en-US" dirty="0"/>
              <a:t> 'NF != 7' &gt; 826.multiple</a:t>
            </a:r>
          </a:p>
          <a:p>
            <a:pPr marL="0" indent="0">
              <a:lnSpc>
                <a:spcPct val="120000"/>
              </a:lnSpc>
              <a:spcBef>
                <a:spcPts val="0"/>
              </a:spcBef>
              <a:buNone/>
            </a:pPr>
            <a:r>
              <a:rPr lang="en-US" dirty="0"/>
              <a:t>grep ^chr10 827.vcf | cut -f 1,2,4,5,6,10 | </a:t>
            </a:r>
            <a:r>
              <a:rPr lang="en-US" dirty="0" err="1"/>
              <a:t>sed</a:t>
            </a:r>
            <a:r>
              <a:rPr lang="en-US" dirty="0"/>
              <a:t> s/:/\\t/g | </a:t>
            </a:r>
            <a:r>
              <a:rPr lang="en-US" dirty="0" err="1"/>
              <a:t>awk</a:t>
            </a:r>
            <a:r>
              <a:rPr lang="en-US" dirty="0"/>
              <a:t> '{print $1"\t"$2"\t"$9"\t"$3"\t"$4"\t"$5}' | </a:t>
            </a:r>
            <a:r>
              <a:rPr lang="en-US" dirty="0" err="1"/>
              <a:t>sed</a:t>
            </a:r>
            <a:r>
              <a:rPr lang="en-US" dirty="0"/>
              <a:t> s/,/\\t/g | </a:t>
            </a:r>
            <a:r>
              <a:rPr lang="en-US" dirty="0" err="1"/>
              <a:t>awk</a:t>
            </a:r>
            <a:r>
              <a:rPr lang="en-US" dirty="0"/>
              <a:t> 'NF != 7' &gt; 827.multiple</a:t>
            </a:r>
          </a:p>
          <a:p>
            <a:pPr marL="0" indent="0">
              <a:lnSpc>
                <a:spcPct val="120000"/>
              </a:lnSpc>
              <a:spcBef>
                <a:spcPts val="0"/>
              </a:spcBef>
              <a:buNone/>
            </a:pPr>
            <a:r>
              <a:rPr lang="en-US" dirty="0"/>
              <a:t>grep ^chr10 832.vcf | cut -f 1,2,4,5,6,10 | </a:t>
            </a:r>
            <a:r>
              <a:rPr lang="en-US" dirty="0" err="1"/>
              <a:t>sed</a:t>
            </a:r>
            <a:r>
              <a:rPr lang="en-US" dirty="0"/>
              <a:t> s/:/\\t/g | </a:t>
            </a:r>
            <a:r>
              <a:rPr lang="en-US" dirty="0" err="1"/>
              <a:t>awk</a:t>
            </a:r>
            <a:r>
              <a:rPr lang="en-US" dirty="0"/>
              <a:t> '{print $1"\t"$2"\t"$9"\t"$3"\t"$4"\t"$5}' | </a:t>
            </a:r>
            <a:r>
              <a:rPr lang="en-US" dirty="0" err="1"/>
              <a:t>sed</a:t>
            </a:r>
            <a:r>
              <a:rPr lang="en-US" dirty="0"/>
              <a:t> s/,/\\t/g | </a:t>
            </a:r>
            <a:r>
              <a:rPr lang="en-US" dirty="0" err="1"/>
              <a:t>awk</a:t>
            </a:r>
            <a:r>
              <a:rPr lang="en-US" dirty="0"/>
              <a:t> 'NF != 7' &gt; 832.multiple</a:t>
            </a:r>
          </a:p>
          <a:p>
            <a:pPr marL="0" indent="0">
              <a:lnSpc>
                <a:spcPct val="120000"/>
              </a:lnSpc>
              <a:spcBef>
                <a:spcPts val="0"/>
              </a:spcBef>
              <a:buNone/>
            </a:pPr>
            <a:endParaRPr lang="en-US" dirty="0"/>
          </a:p>
          <a:p>
            <a:pPr marL="0" indent="0">
              <a:lnSpc>
                <a:spcPct val="120000"/>
              </a:lnSpc>
              <a:spcBef>
                <a:spcPts val="0"/>
              </a:spcBef>
              <a:buNone/>
            </a:pPr>
            <a:r>
              <a:rPr lang="en-US" dirty="0"/>
              <a:t># SNP counts at ≥2 coverage, pair end</a:t>
            </a:r>
          </a:p>
          <a:p>
            <a:pPr marL="0" indent="0">
              <a:lnSpc>
                <a:spcPct val="120000"/>
              </a:lnSpc>
              <a:spcBef>
                <a:spcPts val="0"/>
              </a:spcBef>
              <a:buNone/>
            </a:pPr>
            <a:endParaRPr lang="en-US" dirty="0"/>
          </a:p>
          <a:p>
            <a:pPr marL="0" indent="0">
              <a:lnSpc>
                <a:spcPct val="120000"/>
              </a:lnSpc>
              <a:spcBef>
                <a:spcPts val="0"/>
              </a:spcBef>
              <a:buNone/>
            </a:pPr>
            <a:r>
              <a:rPr lang="en-US" dirty="0"/>
              <a:t>wc -l *.pos</a:t>
            </a:r>
          </a:p>
          <a:p>
            <a:pPr marL="0" indent="0">
              <a:lnSpc>
                <a:spcPct val="120000"/>
              </a:lnSpc>
              <a:spcBef>
                <a:spcPts val="0"/>
              </a:spcBef>
              <a:buNone/>
            </a:pPr>
            <a:r>
              <a:rPr lang="en-US" dirty="0"/>
              <a:t>  354 826.pos</a:t>
            </a:r>
          </a:p>
          <a:p>
            <a:pPr marL="0" indent="0">
              <a:lnSpc>
                <a:spcPct val="120000"/>
              </a:lnSpc>
              <a:spcBef>
                <a:spcPts val="0"/>
              </a:spcBef>
              <a:buNone/>
            </a:pPr>
            <a:r>
              <a:rPr lang="en-US" dirty="0"/>
              <a:t>  504 827.pos</a:t>
            </a:r>
          </a:p>
          <a:p>
            <a:pPr marL="0" indent="0">
              <a:lnSpc>
                <a:spcPct val="120000"/>
              </a:lnSpc>
              <a:spcBef>
                <a:spcPts val="0"/>
              </a:spcBef>
              <a:buNone/>
            </a:pPr>
            <a:r>
              <a:rPr lang="en-US" dirty="0"/>
              <a:t>  791 832.pos</a:t>
            </a:r>
          </a:p>
          <a:p>
            <a:pPr marL="0" indent="0">
              <a:lnSpc>
                <a:spcPct val="120000"/>
              </a:lnSpc>
              <a:spcBef>
                <a:spcPts val="0"/>
              </a:spcBef>
              <a:buNone/>
            </a:pPr>
            <a:endParaRPr lang="en-US" dirty="0"/>
          </a:p>
          <a:p>
            <a:pPr marL="0" indent="0">
              <a:lnSpc>
                <a:spcPct val="120000"/>
              </a:lnSpc>
              <a:spcBef>
                <a:spcPts val="0"/>
              </a:spcBef>
              <a:buNone/>
            </a:pPr>
            <a:r>
              <a:rPr lang="en-US" dirty="0"/>
              <a:t>wc -l *.multiple</a:t>
            </a:r>
          </a:p>
          <a:p>
            <a:pPr marL="0" indent="0">
              <a:lnSpc>
                <a:spcPct val="120000"/>
              </a:lnSpc>
              <a:spcBef>
                <a:spcPts val="0"/>
              </a:spcBef>
              <a:buNone/>
            </a:pPr>
            <a:r>
              <a:rPr lang="en-US" dirty="0"/>
              <a:t> 1 826.multiple</a:t>
            </a:r>
          </a:p>
          <a:p>
            <a:pPr marL="0" indent="0">
              <a:lnSpc>
                <a:spcPct val="120000"/>
              </a:lnSpc>
              <a:spcBef>
                <a:spcPts val="0"/>
              </a:spcBef>
              <a:buNone/>
            </a:pPr>
            <a:r>
              <a:rPr lang="en-US" dirty="0"/>
              <a:t>  1 827.multiple</a:t>
            </a:r>
          </a:p>
          <a:p>
            <a:pPr marL="0" indent="0">
              <a:lnSpc>
                <a:spcPct val="120000"/>
              </a:lnSpc>
              <a:spcBef>
                <a:spcPts val="0"/>
              </a:spcBef>
              <a:buNone/>
            </a:pPr>
            <a:r>
              <a:rPr lang="en-US" dirty="0"/>
              <a:t>  2 832.multiple</a:t>
            </a:r>
          </a:p>
          <a:p>
            <a:pPr marL="0" indent="0">
              <a:lnSpc>
                <a:spcPct val="120000"/>
              </a:lnSpc>
              <a:spcBef>
                <a:spcPts val="0"/>
              </a:spcBef>
              <a:buNone/>
            </a:pPr>
            <a:endParaRPr lang="en-US" dirty="0"/>
          </a:p>
          <a:p>
            <a:pPr marL="0" indent="0">
              <a:lnSpc>
                <a:spcPct val="120000"/>
              </a:lnSpc>
              <a:spcBef>
                <a:spcPts val="0"/>
              </a:spcBef>
              <a:buNone/>
            </a:pPr>
            <a:r>
              <a:rPr lang="en-US" dirty="0"/>
              <a:t>[s_s355@login1 allele.8.11]$ grep 19438631 826.vcf </a:t>
            </a:r>
          </a:p>
          <a:p>
            <a:pPr marL="0" indent="0">
              <a:lnSpc>
                <a:spcPct val="120000"/>
              </a:lnSpc>
              <a:spcBef>
                <a:spcPts val="0"/>
              </a:spcBef>
              <a:buNone/>
            </a:pPr>
            <a:r>
              <a:rPr lang="en-US" dirty="0"/>
              <a:t>chr10	19438631	.	A	G,T	29.769	.	DP=3;VDB=0.0221621;SGB=-0.511536;MQ0F=0;AF1=1;AC1=2;DP4=0,0,0,3;MQ=60;FQ=-32.988	GT:PL:DP:AD1/1:72,17,11,60,0,57:3:0,2,1</a:t>
            </a:r>
          </a:p>
          <a:p>
            <a:pPr marL="0" indent="0">
              <a:lnSpc>
                <a:spcPct val="120000"/>
              </a:lnSpc>
              <a:spcBef>
                <a:spcPts val="0"/>
              </a:spcBef>
              <a:buNone/>
            </a:pPr>
            <a:r>
              <a:rPr lang="en-US" dirty="0"/>
              <a:t>[s_s355@login1 allele.8.11]$ grep 127016760 827.vcf</a:t>
            </a:r>
          </a:p>
          <a:p>
            <a:pPr marL="0" indent="0">
              <a:lnSpc>
                <a:spcPct val="120000"/>
              </a:lnSpc>
              <a:spcBef>
                <a:spcPts val="0"/>
              </a:spcBef>
              <a:buNone/>
            </a:pPr>
            <a:r>
              <a:rPr lang="en-US" dirty="0"/>
              <a:t>chr10	127016760	.	T	C,A	12.0443	.	DP=3;VDB=0.0221621;SGB=-0.511536;MQ0F=0;AF1=1;AC1=2;DP4=0,0,0,3;MQ=29;FQ=-32.9882	GT:PL:DP:AD1/1:53,16,10,42,0,39:3:0,2,1</a:t>
            </a:r>
          </a:p>
          <a:p>
            <a:pPr marL="0" indent="0">
              <a:lnSpc>
                <a:spcPct val="120000"/>
              </a:lnSpc>
              <a:spcBef>
                <a:spcPts val="0"/>
              </a:spcBef>
              <a:buNone/>
            </a:pPr>
            <a:r>
              <a:rPr lang="en-US" dirty="0"/>
              <a:t>[s_s355@login1 allele.8.11]$ grep 41879457 832.vcf </a:t>
            </a:r>
          </a:p>
          <a:p>
            <a:pPr marL="0" indent="0">
              <a:lnSpc>
                <a:spcPct val="120000"/>
              </a:lnSpc>
              <a:spcBef>
                <a:spcPts val="0"/>
              </a:spcBef>
              <a:buNone/>
            </a:pPr>
            <a:r>
              <a:rPr lang="en-US" dirty="0"/>
              <a:t>chr10	41879457	.	C	G,A	19.314	.	DP=6;VDB=0.0112566;SGB=-0.616816;MQSB=1;MQ0F=0;AF1=1;AC1=2;DP4=0,0,1,5;MQ=20;FQ=-41.9862	GT:PL:DP:AD	1/1:63,26,11,45,0,42:6:0,5,1</a:t>
            </a:r>
          </a:p>
          <a:p>
            <a:pPr marL="0" indent="0">
              <a:lnSpc>
                <a:spcPct val="120000"/>
              </a:lnSpc>
              <a:spcBef>
                <a:spcPts val="0"/>
              </a:spcBef>
              <a:buNone/>
            </a:pPr>
            <a:r>
              <a:rPr lang="en-US" dirty="0"/>
              <a:t>[s_s355@login1 allele.8.11]$ </a:t>
            </a:r>
          </a:p>
          <a:p>
            <a:pPr marL="0" indent="0">
              <a:lnSpc>
                <a:spcPct val="120000"/>
              </a:lnSpc>
              <a:spcBef>
                <a:spcPts val="0"/>
              </a:spcBef>
              <a:buNone/>
            </a:pPr>
            <a:r>
              <a:rPr lang="en-US" dirty="0"/>
              <a:t>[s_s355@login1 allele.8.11]$ grep 133247608 832.vcf </a:t>
            </a:r>
          </a:p>
          <a:p>
            <a:pPr marL="0" indent="0">
              <a:lnSpc>
                <a:spcPct val="120000"/>
              </a:lnSpc>
              <a:spcBef>
                <a:spcPts val="0"/>
              </a:spcBef>
              <a:buNone/>
            </a:pPr>
            <a:r>
              <a:rPr lang="en-US" dirty="0"/>
              <a:t>chr10	133247608	.	C	T,G	34.9733	.	DP=4;VDB=0.225386;SGB=-0.556411;MQSB=1;MQ0F=0;AF1=1;AC1=2;DP4=0,0,3,1;MQ=60;FQ=-35.9869	GT:PL:DP:AD1/1:69,11,2,64,0,61:4:0,3,1</a:t>
            </a:r>
          </a:p>
          <a:p>
            <a:pPr marL="0" indent="0">
              <a:lnSpc>
                <a:spcPct val="120000"/>
              </a:lnSpc>
              <a:spcBef>
                <a:spcPts val="0"/>
              </a:spcBef>
              <a:buNone/>
            </a:pPr>
            <a:endParaRPr lang="en-US" dirty="0"/>
          </a:p>
        </p:txBody>
      </p:sp>
      <p:sp>
        <p:nvSpPr>
          <p:cNvPr id="4" name="Slide Number Placeholder 3">
            <a:extLst>
              <a:ext uri="{FF2B5EF4-FFF2-40B4-BE49-F238E27FC236}">
                <a16:creationId xmlns:a16="http://schemas.microsoft.com/office/drawing/2014/main" id="{84484CCD-C204-4854-8D39-941920E3EFAA}"/>
              </a:ext>
            </a:extLst>
          </p:cNvPr>
          <p:cNvSpPr>
            <a:spLocks noGrp="1"/>
          </p:cNvSpPr>
          <p:nvPr>
            <p:ph type="sldNum" sz="quarter" idx="12"/>
          </p:nvPr>
        </p:nvSpPr>
        <p:spPr/>
        <p:txBody>
          <a:bodyPr/>
          <a:lstStyle/>
          <a:p>
            <a:fld id="{79EB0BAA-089B-F446-9CF3-DE954596BEEC}" type="slidenum">
              <a:rPr lang="en-US" smtClean="0"/>
              <a:t>14</a:t>
            </a:fld>
            <a:endParaRPr lang="en-US"/>
          </a:p>
        </p:txBody>
      </p:sp>
    </p:spTree>
    <p:extLst>
      <p:ext uri="{BB962C8B-B14F-4D97-AF65-F5344CB8AC3E}">
        <p14:creationId xmlns:p14="http://schemas.microsoft.com/office/powerpoint/2010/main" val="705200952"/>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t>1. See papers that cited DBM, HapSeq2, Whatshap within the past 3 years to see which datasets they used.</a:t>
            </a:r>
          </a:p>
          <a:p>
            <a:pPr marL="0" indent="0">
              <a:buNone/>
            </a:pPr>
            <a:endParaRPr lang="en-US" sz="2000" dirty="0"/>
          </a:p>
          <a:p>
            <a:pPr marL="0" indent="0">
              <a:buNone/>
            </a:pPr>
            <a:r>
              <a:rPr lang="en-US" sz="2000" dirty="0"/>
              <a:t>2. Check if </a:t>
            </a:r>
            <a:r>
              <a:rPr lang="en-US" sz="2000" dirty="0" err="1"/>
              <a:t>phASER</a:t>
            </a:r>
            <a:r>
              <a:rPr lang="en-US" sz="2000" dirty="0"/>
              <a:t>, </a:t>
            </a:r>
            <a:r>
              <a:rPr lang="en-US" sz="2000" dirty="0" err="1"/>
              <a:t>READBACKedPhaseing</a:t>
            </a:r>
            <a:r>
              <a:rPr lang="en-US" sz="2000" dirty="0"/>
              <a:t>, hapCUT2 support multiple sample haplotype assembly.</a:t>
            </a:r>
          </a:p>
          <a:p>
            <a:pPr marL="0" indent="0">
              <a:buNone/>
            </a:pPr>
            <a:r>
              <a:rPr lang="en-US" sz="2000" dirty="0"/>
              <a:t>Downloaded 3 papers</a:t>
            </a:r>
          </a:p>
          <a:p>
            <a:pPr marL="0" indent="0">
              <a:buNone/>
            </a:pPr>
            <a:r>
              <a:rPr lang="en-US" sz="2000" dirty="0"/>
              <a:t>Neither mention support of multiple samples</a:t>
            </a:r>
          </a:p>
          <a:p>
            <a:pPr marL="0" indent="0">
              <a:buNone/>
            </a:pPr>
            <a:r>
              <a:rPr lang="en-US" sz="2000" dirty="0"/>
              <a:t>Same for the user manual here: </a:t>
            </a:r>
          </a:p>
          <a:p>
            <a:pPr marL="0" indent="0">
              <a:buNone/>
            </a:pPr>
            <a:endParaRPr lang="en-US" sz="2000" dirty="0"/>
          </a:p>
          <a:p>
            <a:pPr marL="0" indent="0">
              <a:buNone/>
            </a:pPr>
            <a:r>
              <a:rPr lang="en-US" sz="2000" dirty="0"/>
              <a:t>3. Check if </a:t>
            </a:r>
            <a:r>
              <a:rPr lang="en-US" sz="2000" dirty="0" err="1"/>
              <a:t>Shapeit</a:t>
            </a:r>
            <a:r>
              <a:rPr lang="en-US" sz="2000" dirty="0"/>
              <a:t> supports multiple sample haplotype assembly.</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fld id="{79EB0BAA-089B-F446-9CF3-DE954596BEEC}" type="slidenum">
              <a:rPr lang="en-US" smtClean="0"/>
              <a:t>140</a:t>
            </a:fld>
            <a:endParaRPr lang="en-US"/>
          </a:p>
        </p:txBody>
      </p:sp>
    </p:spTree>
    <p:extLst>
      <p:ext uri="{BB962C8B-B14F-4D97-AF65-F5344CB8AC3E}">
        <p14:creationId xmlns:p14="http://schemas.microsoft.com/office/powerpoint/2010/main" val="1390153678"/>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May 22, 2020 Meeting @ 11AM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fld id="{79EB0BAA-089B-F446-9CF3-DE954596BEEC}" type="slidenum">
              <a:rPr lang="en-US" smtClean="0"/>
              <a:t>141</a:t>
            </a:fld>
            <a:endParaRPr lang="en-US"/>
          </a:p>
        </p:txBody>
      </p:sp>
    </p:spTree>
    <p:extLst>
      <p:ext uri="{BB962C8B-B14F-4D97-AF65-F5344CB8AC3E}">
        <p14:creationId xmlns:p14="http://schemas.microsoft.com/office/powerpoint/2010/main" val="2221134492"/>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fontScale="85000" lnSpcReduction="10000"/>
          </a:bodyPr>
          <a:lstStyle/>
          <a:p>
            <a:pPr marL="0" indent="0">
              <a:buNone/>
            </a:pPr>
            <a:r>
              <a:rPr lang="en-US" sz="2000" dirty="0">
                <a:solidFill>
                  <a:srgbClr val="00B050"/>
                </a:solidFill>
              </a:rPr>
              <a:t>1. See papers that cited DBM, HapSeq2, Whatshap</a:t>
            </a:r>
          </a:p>
          <a:p>
            <a:pPr marL="0" indent="0">
              <a:buNone/>
            </a:pPr>
            <a:r>
              <a:rPr lang="en-US" sz="2000" dirty="0">
                <a:solidFill>
                  <a:srgbClr val="00B050"/>
                </a:solidFill>
              </a:rPr>
              <a:t>I looked at citations--</a:t>
            </a:r>
            <a:r>
              <a:rPr lang="en-US" sz="2000" dirty="0" err="1">
                <a:solidFill>
                  <a:srgbClr val="00B050"/>
                </a:solidFill>
              </a:rPr>
              <a:t>dbm</a:t>
            </a:r>
            <a:r>
              <a:rPr lang="en-US" sz="2000" dirty="0">
                <a:solidFill>
                  <a:srgbClr val="00B050"/>
                </a:solidFill>
              </a:rPr>
              <a:t>: 11	</a:t>
            </a:r>
            <a:r>
              <a:rPr lang="en-US" sz="2000" dirty="0" err="1">
                <a:solidFill>
                  <a:srgbClr val="00B050"/>
                </a:solidFill>
              </a:rPr>
              <a:t>hapseq</a:t>
            </a:r>
            <a:r>
              <a:rPr lang="en-US" sz="2000" dirty="0">
                <a:solidFill>
                  <a:srgbClr val="00B050"/>
                </a:solidFill>
              </a:rPr>
              <a:t>: 7	Whatshap: 87</a:t>
            </a:r>
          </a:p>
          <a:p>
            <a:pPr marL="0" indent="0">
              <a:buNone/>
            </a:pPr>
            <a:r>
              <a:rPr lang="en-US" sz="2000" dirty="0">
                <a:hlinkClick r:id="rId2"/>
              </a:rPr>
              <a:t>https://scholar.google.com/scholar?as_ylo=2016&amp;hl=en&amp;as_sdt=0,44&amp;sciodt=0,44&amp;cites=6855083076440370814&amp;scipsc=</a:t>
            </a:r>
            <a:endParaRPr lang="en-US" sz="2000" dirty="0"/>
          </a:p>
          <a:p>
            <a:pPr marL="0" indent="0">
              <a:buNone/>
            </a:pPr>
            <a:r>
              <a:rPr lang="en-US" sz="2000" dirty="0">
                <a:solidFill>
                  <a:srgbClr val="00B050"/>
                </a:solidFill>
              </a:rPr>
              <a:t>DBM - 2 of these papers are Whatshap. 9 papers may not be related to HA (2 papers on virus, 1 on strawberry haplotype capture sequencings)</a:t>
            </a:r>
          </a:p>
          <a:p>
            <a:pPr marL="0" indent="0">
              <a:buNone/>
            </a:pPr>
            <a:endParaRPr lang="en-US" sz="2000" dirty="0">
              <a:hlinkClick r:id="rId3"/>
            </a:endParaRPr>
          </a:p>
          <a:p>
            <a:pPr marL="0" indent="0">
              <a:buNone/>
            </a:pPr>
            <a:r>
              <a:rPr lang="en-US" sz="2000" dirty="0">
                <a:hlinkClick r:id="rId3"/>
              </a:rPr>
              <a:t>https://scholar.google.com/scholar?as_ylo=2016&amp;hl=en&amp;as_sdt=0,44&amp;sciodt=0,44&amp;cites=6647035964723322392&amp;scipsc=</a:t>
            </a:r>
            <a:endParaRPr lang="en-US" sz="2000" dirty="0">
              <a:solidFill>
                <a:srgbClr val="00B050"/>
              </a:solidFill>
            </a:endParaRPr>
          </a:p>
          <a:p>
            <a:pPr marL="0" indent="0">
              <a:buNone/>
            </a:pPr>
            <a:r>
              <a:rPr lang="en-US" sz="2000" dirty="0">
                <a:hlinkClick r:id="rId4"/>
              </a:rPr>
              <a:t>https://www.nature.com/articles/ncomms4934?origin=ppub</a:t>
            </a:r>
            <a:endParaRPr lang="en-US" sz="2000" dirty="0">
              <a:hlinkClick r:id="rId5"/>
            </a:endParaRPr>
          </a:p>
          <a:p>
            <a:pPr marL="0" indent="0">
              <a:buNone/>
            </a:pPr>
            <a:r>
              <a:rPr lang="en-US" sz="2000" dirty="0">
                <a:hlinkClick r:id="rId6"/>
              </a:rPr>
              <a:t>https://www.nature.com/articles/nrg3903</a:t>
            </a:r>
            <a:endParaRPr lang="en-US" sz="2000" dirty="0"/>
          </a:p>
          <a:p>
            <a:pPr marL="0" indent="0">
              <a:buNone/>
            </a:pPr>
            <a:r>
              <a:rPr lang="en-US" sz="2000" dirty="0">
                <a:hlinkClick r:id="rId7"/>
              </a:rPr>
              <a:t>https://www.sciencedirect.com/science/article/pii/S1046202315000286</a:t>
            </a:r>
            <a:endParaRPr lang="en-US" sz="2000" dirty="0"/>
          </a:p>
          <a:p>
            <a:pPr marL="0" indent="0">
              <a:buNone/>
            </a:pPr>
            <a:r>
              <a:rPr lang="en-US" sz="2000" dirty="0">
                <a:hlinkClick r:id="rId8"/>
              </a:rPr>
              <a:t>https://link.springer.com/chapter/10.1007/978-3-319-07212-8_16</a:t>
            </a:r>
            <a:endParaRPr lang="en-US" sz="2000" dirty="0"/>
          </a:p>
          <a:p>
            <a:pPr marL="0" indent="0">
              <a:buNone/>
            </a:pPr>
            <a:r>
              <a:rPr lang="en-US" sz="2000" dirty="0">
                <a:hlinkClick r:id="rId9"/>
              </a:rPr>
              <a:t>https://www.derekaguiar.com/resources/thesis_proposal.pdf</a:t>
            </a:r>
            <a:endParaRPr lang="en-US" sz="2000" dirty="0"/>
          </a:p>
          <a:p>
            <a:pPr marL="0" indent="0">
              <a:buNone/>
            </a:pPr>
            <a:r>
              <a:rPr lang="en-US" sz="2000" dirty="0">
                <a:solidFill>
                  <a:srgbClr val="00B050"/>
                </a:solidFill>
              </a:rPr>
              <a:t>HapSeq2 - (1) 5 papers with "haplotype" in the title. (2) 2 citations are from Zhang's groups</a:t>
            </a:r>
          </a:p>
          <a:p>
            <a:pPr marL="0" indent="0">
              <a:buNone/>
            </a:pPr>
            <a:r>
              <a:rPr lang="en-US" sz="2000" dirty="0">
                <a:solidFill>
                  <a:srgbClr val="00B050"/>
                </a:solidFill>
              </a:rPr>
              <a:t>(3) 1 is hap compass  (4) 1 are about haplotype reference panel.</a:t>
            </a:r>
          </a:p>
          <a:p>
            <a:pPr marL="0" indent="0">
              <a:buNone/>
            </a:pPr>
            <a:endParaRPr lang="en-US" sz="2000" dirty="0">
              <a:solidFill>
                <a:srgbClr val="00B050"/>
              </a:solidFill>
            </a:endParaRPr>
          </a:p>
          <a:p>
            <a:pPr marL="0" indent="0">
              <a:buNone/>
            </a:pPr>
            <a:r>
              <a:rPr lang="en-US" sz="2000" dirty="0">
                <a:hlinkClick r:id="rId5"/>
              </a:rPr>
              <a:t>https://scholar.google.com/scholar?as_ylo=2016&amp;hl=en&amp;as_sdt=0,44&amp;sciodt=0,44&amp;cites=16530713367564057811&amp;scipsc=</a:t>
            </a:r>
            <a:endParaRPr lang="en-US" sz="2000" dirty="0"/>
          </a:p>
          <a:p>
            <a:pPr marL="0" indent="0">
              <a:buNone/>
            </a:pPr>
            <a:r>
              <a:rPr lang="en-US" sz="2000" dirty="0">
                <a:solidFill>
                  <a:srgbClr val="00B050"/>
                </a:solidFill>
              </a:rPr>
              <a:t>Whatshap – 87 citations including Shapeit4 and many SIHA papers</a:t>
            </a:r>
          </a:p>
          <a:p>
            <a:pPr marL="0" indent="0">
              <a:buNone/>
            </a:pPr>
            <a:endParaRPr lang="en-US" sz="2000" dirty="0">
              <a:solidFill>
                <a:srgbClr val="00B050"/>
              </a:solidFill>
            </a:endParaRP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fld id="{79EB0BAA-089B-F446-9CF3-DE954596BEEC}" type="slidenum">
              <a:rPr lang="en-US" smtClean="0"/>
              <a:t>142</a:t>
            </a:fld>
            <a:endParaRPr lang="en-US"/>
          </a:p>
        </p:txBody>
      </p:sp>
    </p:spTree>
    <p:extLst>
      <p:ext uri="{BB962C8B-B14F-4D97-AF65-F5344CB8AC3E}">
        <p14:creationId xmlns:p14="http://schemas.microsoft.com/office/powerpoint/2010/main" val="135201916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00B050"/>
                </a:solidFill>
              </a:rPr>
              <a:t>2. Check phaser, hapCUT2, </a:t>
            </a:r>
            <a:r>
              <a:rPr lang="en-US" sz="2000" dirty="0" err="1">
                <a:solidFill>
                  <a:srgbClr val="00B050"/>
                </a:solidFill>
              </a:rPr>
              <a:t>ReadBackedPhasing</a:t>
            </a:r>
            <a:r>
              <a:rPr lang="en-US" sz="2000" dirty="0">
                <a:solidFill>
                  <a:srgbClr val="00B050"/>
                </a:solidFill>
              </a:rPr>
              <a:t> to see if they support multi sample haplotype assembly</a:t>
            </a:r>
          </a:p>
          <a:p>
            <a:pPr marL="0" indent="0">
              <a:buNone/>
            </a:pPr>
            <a:r>
              <a:rPr lang="en-US" sz="2000" dirty="0">
                <a:hlinkClick r:id="rId2"/>
              </a:rPr>
              <a:t>https://github.com/secastel/phaser/tree/master/phaser</a:t>
            </a:r>
            <a:endParaRPr lang="en-US" sz="2000" dirty="0"/>
          </a:p>
          <a:p>
            <a:pPr marL="0" indent="0">
              <a:buNone/>
            </a:pPr>
            <a:r>
              <a:rPr lang="en-US" sz="2000" dirty="0">
                <a:hlinkClick r:id="rId3"/>
              </a:rPr>
              <a:t>https://github.com/vibansal/HapCUT2</a:t>
            </a:r>
            <a:endParaRPr lang="en-US" sz="2000" dirty="0"/>
          </a:p>
          <a:p>
            <a:pPr marL="0" indent="0">
              <a:buNone/>
            </a:pPr>
            <a:r>
              <a:rPr lang="en-US" sz="2000" dirty="0">
                <a:solidFill>
                  <a:srgbClr val="00B050"/>
                </a:solidFill>
              </a:rPr>
              <a:t>No mention of multiple samples in phaser, hapcut2 paper or manual</a:t>
            </a:r>
          </a:p>
          <a:p>
            <a:pPr marL="0" indent="0">
              <a:buNone/>
            </a:pPr>
            <a:endParaRPr lang="en-US" sz="2000" dirty="0"/>
          </a:p>
          <a:p>
            <a:pPr marL="0" indent="0">
              <a:buNone/>
            </a:pPr>
            <a:r>
              <a:rPr lang="en-US" sz="2000" dirty="0">
                <a:hlinkClick r:id="rId4"/>
              </a:rPr>
              <a:t>https://gatk.broadinstitute.org/hc/en-us/articles/360035890411-Calling-variants-on-cohorts-of-samples-using-the-HaplotypeCaller-in-GVCF-mode</a:t>
            </a:r>
            <a:endParaRPr lang="en-US" sz="2000" dirty="0"/>
          </a:p>
          <a:p>
            <a:pPr marL="0" indent="0">
              <a:buNone/>
            </a:pPr>
            <a:r>
              <a:rPr lang="en-US" sz="2000" dirty="0" err="1">
                <a:solidFill>
                  <a:srgbClr val="00B050"/>
                </a:solidFill>
              </a:rPr>
              <a:t>ReadBackedPhasing</a:t>
            </a:r>
            <a:r>
              <a:rPr lang="en-US" sz="2000" dirty="0">
                <a:solidFill>
                  <a:srgbClr val="00B050"/>
                </a:solidFill>
              </a:rPr>
              <a:t> is a deprecated GATK tool replaced by </a:t>
            </a:r>
            <a:r>
              <a:rPr lang="en-US" sz="2000" i="1" dirty="0">
                <a:solidFill>
                  <a:srgbClr val="00B050"/>
                </a:solidFill>
              </a:rPr>
              <a:t>Haplotype Caller</a:t>
            </a:r>
          </a:p>
          <a:p>
            <a:pPr marL="0" indent="0">
              <a:buNone/>
            </a:pPr>
            <a:r>
              <a:rPr lang="en-US" sz="2000" i="1" dirty="0">
                <a:solidFill>
                  <a:srgbClr val="00B050"/>
                </a:solidFill>
              </a:rPr>
              <a:t>Haplotype Caller</a:t>
            </a:r>
            <a:r>
              <a:rPr lang="en-US" sz="2000" dirty="0">
                <a:solidFill>
                  <a:srgbClr val="00B050"/>
                </a:solidFill>
              </a:rPr>
              <a:t> does support multiple samples—I will need to see if this is equivalent to multiple individuals</a:t>
            </a:r>
            <a:endParaRPr lang="en-US" sz="2000" i="1" dirty="0">
              <a:solidFill>
                <a:srgbClr val="00B050"/>
              </a:solidFill>
            </a:endParaRPr>
          </a:p>
          <a:p>
            <a:pPr marL="0" indent="0">
              <a:buNone/>
            </a:pPr>
            <a:endParaRPr lang="en-US" sz="2000" dirty="0">
              <a:solidFill>
                <a:srgbClr val="00B050"/>
              </a:solidFill>
            </a:endParaRPr>
          </a:p>
          <a:p>
            <a:pPr marL="0" indent="0">
              <a:buNone/>
            </a:pPr>
            <a:r>
              <a:rPr lang="en-US" sz="2000" dirty="0">
                <a:solidFill>
                  <a:srgbClr val="00B050"/>
                </a:solidFill>
              </a:rPr>
              <a:t>3. Check if </a:t>
            </a:r>
            <a:r>
              <a:rPr lang="en-US" sz="2000" dirty="0" err="1">
                <a:solidFill>
                  <a:srgbClr val="00B050"/>
                </a:solidFill>
              </a:rPr>
              <a:t>Shapeit</a:t>
            </a:r>
            <a:r>
              <a:rPr lang="en-US" sz="2000" dirty="0">
                <a:solidFill>
                  <a:srgbClr val="00B050"/>
                </a:solidFill>
              </a:rPr>
              <a:t> supports multi sample haplotype assembly</a:t>
            </a:r>
          </a:p>
          <a:p>
            <a:pPr marL="0" indent="0">
              <a:buNone/>
            </a:pPr>
            <a:r>
              <a:rPr lang="en-US" sz="2000" dirty="0">
                <a:hlinkClick r:id="rId5"/>
              </a:rPr>
              <a:t>https://mathgen.stats.ox.ac.uk/genetics_software/shapeit/shapeit.html</a:t>
            </a:r>
            <a:endParaRPr lang="en-US" sz="2000" dirty="0"/>
          </a:p>
          <a:p>
            <a:pPr marL="0" indent="0">
              <a:buNone/>
            </a:pPr>
            <a:r>
              <a:rPr lang="en-US" sz="2000" dirty="0">
                <a:solidFill>
                  <a:srgbClr val="00B050"/>
                </a:solidFill>
              </a:rPr>
              <a:t>No mention of multiple samples in </a:t>
            </a:r>
            <a:r>
              <a:rPr lang="en-US" sz="2000" dirty="0" err="1">
                <a:solidFill>
                  <a:srgbClr val="00B050"/>
                </a:solidFill>
              </a:rPr>
              <a:t>Shapeit</a:t>
            </a:r>
            <a:r>
              <a:rPr lang="en-US" sz="2000" dirty="0">
                <a:solidFill>
                  <a:srgbClr val="00B050"/>
                </a:solidFill>
              </a:rPr>
              <a:t> paper or manual</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fld id="{79EB0BAA-089B-F446-9CF3-DE954596BEEC}" type="slidenum">
              <a:rPr lang="en-US" smtClean="0"/>
              <a:t>143</a:t>
            </a:fld>
            <a:endParaRPr lang="en-US"/>
          </a:p>
        </p:txBody>
      </p:sp>
    </p:spTree>
    <p:extLst>
      <p:ext uri="{BB962C8B-B14F-4D97-AF65-F5344CB8AC3E}">
        <p14:creationId xmlns:p14="http://schemas.microsoft.com/office/powerpoint/2010/main" val="307696858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May 29, 2020 Meeting @ 11AM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fld id="{79EB0BAA-089B-F446-9CF3-DE954596BEEC}" type="slidenum">
              <a:rPr lang="en-US" smtClean="0"/>
              <a:t>144</a:t>
            </a:fld>
            <a:endParaRPr lang="en-US"/>
          </a:p>
        </p:txBody>
      </p:sp>
    </p:spTree>
    <p:extLst>
      <p:ext uri="{BB962C8B-B14F-4D97-AF65-F5344CB8AC3E}">
        <p14:creationId xmlns:p14="http://schemas.microsoft.com/office/powerpoint/2010/main" val="3421114955"/>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00B050"/>
                </a:solidFill>
              </a:rPr>
              <a:t>1. </a:t>
            </a:r>
            <a:r>
              <a:rPr lang="en-US" sz="2000" i="1" dirty="0">
                <a:solidFill>
                  <a:srgbClr val="00B050"/>
                </a:solidFill>
              </a:rPr>
              <a:t>Survey of computational haplotype determination methods for single individual</a:t>
            </a:r>
          </a:p>
          <a:p>
            <a:pPr marL="0" indent="0">
              <a:buNone/>
            </a:pPr>
            <a:r>
              <a:rPr lang="en-US" sz="2000" dirty="0">
                <a:solidFill>
                  <a:srgbClr val="00B050"/>
                </a:solidFill>
              </a:rPr>
              <a:t> Check the samples listed in Table 3 of this paper to show where we can download the alignment files</a:t>
            </a:r>
          </a:p>
          <a:p>
            <a:pPr marL="0" indent="0">
              <a:buNone/>
            </a:pPr>
            <a:r>
              <a:rPr lang="en-US" sz="2000" dirty="0">
                <a:solidFill>
                  <a:srgbClr val="00B050"/>
                </a:solidFill>
              </a:rPr>
              <a:t>HapMap sample NA20847 and </a:t>
            </a:r>
            <a:r>
              <a:rPr lang="pl-PL" sz="2000" dirty="0">
                <a:solidFill>
                  <a:srgbClr val="00B050"/>
                </a:solidFill>
              </a:rPr>
              <a:t>NA12878, NA12891, NA12892</a:t>
            </a:r>
            <a:endParaRPr lang="en-US" sz="2000" dirty="0">
              <a:solidFill>
                <a:srgbClr val="00B050"/>
              </a:solidFill>
            </a:endParaRPr>
          </a:p>
          <a:p>
            <a:pPr marL="0" indent="0">
              <a:buNone/>
            </a:pPr>
            <a:endParaRPr lang="en-US" sz="2000" dirty="0"/>
          </a:p>
          <a:p>
            <a:pPr marL="0" indent="0">
              <a:buNone/>
            </a:pPr>
            <a:r>
              <a:rPr lang="en-US" sz="2000" dirty="0">
                <a:hlinkClick r:id="rId2"/>
              </a:rPr>
              <a:t>https://www.internationalgenome.org/data-portal/sample/NA20847</a:t>
            </a:r>
            <a:endParaRPr lang="en-US" sz="2000" dirty="0">
              <a:solidFill>
                <a:srgbClr val="00B050"/>
              </a:solidFill>
            </a:endParaRPr>
          </a:p>
          <a:p>
            <a:pPr marL="0" indent="0">
              <a:buNone/>
            </a:pPr>
            <a:r>
              <a:rPr lang="en-US" sz="2000" dirty="0">
                <a:solidFill>
                  <a:srgbClr val="00B050"/>
                </a:solidFill>
              </a:rPr>
              <a:t>Sample ID can be downloaded here:</a:t>
            </a:r>
          </a:p>
          <a:p>
            <a:pPr marL="0" indent="0">
              <a:buNone/>
            </a:pPr>
            <a:r>
              <a:rPr lang="en-US" sz="2000" dirty="0">
                <a:solidFill>
                  <a:srgbClr val="00B050"/>
                </a:solidFill>
              </a:rPr>
              <a:t>1. Search sample ID </a:t>
            </a:r>
          </a:p>
          <a:p>
            <a:pPr marL="0" indent="0">
              <a:buNone/>
            </a:pPr>
            <a:r>
              <a:rPr lang="en-US" sz="2000" dirty="0">
                <a:solidFill>
                  <a:srgbClr val="00B050"/>
                </a:solidFill>
              </a:rPr>
              <a:t>2. Filter by alignment</a:t>
            </a:r>
          </a:p>
          <a:p>
            <a:pPr marL="0" indent="0">
              <a:buNone/>
            </a:pPr>
            <a:r>
              <a:rPr lang="en-US" sz="2000" dirty="0">
                <a:solidFill>
                  <a:srgbClr val="00B050"/>
                </a:solidFill>
              </a:rPr>
              <a:t>3. Click download (File is typically a CRAM that is ~3GB )</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fld id="{79EB0BAA-089B-F446-9CF3-DE954596BEEC}" type="slidenum">
              <a:rPr lang="en-US" smtClean="0"/>
              <a:t>145</a:t>
            </a:fld>
            <a:endParaRPr lang="en-US"/>
          </a:p>
        </p:txBody>
      </p:sp>
    </p:spTree>
    <p:extLst>
      <p:ext uri="{BB962C8B-B14F-4D97-AF65-F5344CB8AC3E}">
        <p14:creationId xmlns:p14="http://schemas.microsoft.com/office/powerpoint/2010/main" val="203581152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fontScale="92500" lnSpcReduction="10000"/>
          </a:bodyPr>
          <a:lstStyle/>
          <a:p>
            <a:pPr marL="0" indent="0">
              <a:buNone/>
            </a:pPr>
            <a:r>
              <a:rPr lang="en-US" sz="2000" dirty="0">
                <a:solidFill>
                  <a:srgbClr val="00B050"/>
                </a:solidFill>
              </a:rPr>
              <a:t>2. Summarize HA software in excel file: date, languages, notes</a:t>
            </a:r>
          </a:p>
          <a:p>
            <a:pPr marL="0" indent="0">
              <a:buNone/>
            </a:pPr>
            <a:r>
              <a:rPr lang="en-US" sz="2000" dirty="0">
                <a:solidFill>
                  <a:srgbClr val="00B050"/>
                </a:solidFill>
              </a:rPr>
              <a:t>See spreadsheet—a couple packages are no longer available to download</a:t>
            </a:r>
          </a:p>
          <a:p>
            <a:pPr marL="0" indent="0">
              <a:buNone/>
            </a:pPr>
            <a:endParaRPr lang="en-US" sz="2000" dirty="0">
              <a:solidFill>
                <a:srgbClr val="00B050"/>
              </a:solidFill>
            </a:endParaRPr>
          </a:p>
          <a:p>
            <a:pPr marL="0" indent="0">
              <a:buNone/>
            </a:pPr>
            <a:r>
              <a:rPr lang="en-US" sz="2000" dirty="0">
                <a:solidFill>
                  <a:srgbClr val="00B050"/>
                </a:solidFill>
              </a:rPr>
              <a:t>Thing of interest:</a:t>
            </a:r>
          </a:p>
          <a:p>
            <a:pPr marL="0" indent="0">
              <a:buNone/>
            </a:pPr>
            <a:r>
              <a:rPr lang="en-US" sz="2000" dirty="0">
                <a:hlinkClick r:id="rId2"/>
              </a:rPr>
              <a:t>https://bmcbioinformatics.biomedcentral.com/articles/10.1186/s12859-019-3095-8</a:t>
            </a:r>
            <a:endParaRPr lang="en-US" sz="2000" dirty="0"/>
          </a:p>
          <a:p>
            <a:pPr marL="0" indent="0">
              <a:buNone/>
            </a:pPr>
            <a:r>
              <a:rPr lang="en-US" sz="2000" dirty="0">
                <a:solidFill>
                  <a:srgbClr val="00B050"/>
                </a:solidFill>
              </a:rPr>
              <a:t>Review paper published in 2019</a:t>
            </a:r>
          </a:p>
          <a:p>
            <a:pPr marL="0" indent="0">
              <a:buNone/>
            </a:pPr>
            <a:endParaRPr lang="en-US" sz="2000" dirty="0">
              <a:solidFill>
                <a:srgbClr val="00B050"/>
              </a:solidFill>
            </a:endParaRPr>
          </a:p>
          <a:p>
            <a:pPr marL="0" indent="0">
              <a:buNone/>
            </a:pPr>
            <a:r>
              <a:rPr lang="en-US" sz="2000" dirty="0">
                <a:hlinkClick r:id="rId3"/>
              </a:rPr>
              <a:t>https://www.ncbi.nlm.nih.gov/pmc/articles/PMC5558598/ </a:t>
            </a:r>
            <a:endParaRPr lang="en-US" sz="2000" dirty="0"/>
          </a:p>
          <a:p>
            <a:pPr marL="0" indent="0">
              <a:buNone/>
            </a:pPr>
            <a:r>
              <a:rPr lang="en-US" sz="2000" dirty="0">
                <a:solidFill>
                  <a:srgbClr val="00B050"/>
                </a:solidFill>
              </a:rPr>
              <a:t>Updated paper for </a:t>
            </a:r>
            <a:r>
              <a:rPr lang="en-US" sz="2000" dirty="0" err="1">
                <a:solidFill>
                  <a:srgbClr val="00B050"/>
                </a:solidFill>
              </a:rPr>
              <a:t>Haptree</a:t>
            </a:r>
            <a:r>
              <a:rPr lang="en-US" sz="2000" dirty="0">
                <a:solidFill>
                  <a:srgbClr val="00B050"/>
                </a:solidFill>
              </a:rPr>
              <a:t>-X (2015)</a:t>
            </a:r>
          </a:p>
          <a:p>
            <a:pPr marL="0" indent="0">
              <a:buNone/>
            </a:pPr>
            <a:endParaRPr lang="en-US" sz="2000" dirty="0">
              <a:hlinkClick r:id="rId4"/>
            </a:endParaRPr>
          </a:p>
          <a:p>
            <a:pPr marL="0" indent="0">
              <a:buNone/>
            </a:pPr>
            <a:r>
              <a:rPr lang="en-US" sz="2000" dirty="0">
                <a:hlinkClick r:id="rId4"/>
              </a:rPr>
              <a:t>https://github.com/jcna99/PEATH#data-sets</a:t>
            </a:r>
            <a:endParaRPr lang="en-US" sz="2000" dirty="0"/>
          </a:p>
          <a:p>
            <a:pPr marL="0" indent="0">
              <a:buNone/>
            </a:pPr>
            <a:r>
              <a:rPr lang="en-US" sz="2000" dirty="0" err="1">
                <a:solidFill>
                  <a:srgbClr val="00B050"/>
                </a:solidFill>
              </a:rPr>
              <a:t>Peath</a:t>
            </a:r>
            <a:r>
              <a:rPr lang="en-US" sz="2000" dirty="0">
                <a:solidFill>
                  <a:srgbClr val="00B050"/>
                </a:solidFill>
              </a:rPr>
              <a:t> datasets:</a:t>
            </a:r>
          </a:p>
          <a:p>
            <a:pPr marL="0" indent="0">
              <a:buNone/>
            </a:pPr>
            <a:r>
              <a:rPr lang="en-US" sz="2000" dirty="0" err="1">
                <a:solidFill>
                  <a:srgbClr val="00B050"/>
                </a:solidFill>
              </a:rPr>
              <a:t>Fosmid</a:t>
            </a:r>
            <a:r>
              <a:rPr lang="en-US" sz="2000" dirty="0">
                <a:solidFill>
                  <a:srgbClr val="00B050"/>
                </a:solidFill>
              </a:rPr>
              <a:t> dataset (</a:t>
            </a:r>
            <a:r>
              <a:rPr lang="en-US" sz="2000" dirty="0" err="1">
                <a:solidFill>
                  <a:srgbClr val="00B050"/>
                </a:solidFill>
              </a:rPr>
              <a:t>Duitama</a:t>
            </a:r>
            <a:r>
              <a:rPr lang="en-US" sz="2000" dirty="0">
                <a:solidFill>
                  <a:srgbClr val="00B050"/>
                </a:solidFill>
              </a:rPr>
              <a:t> et al. 2012) which has been widely used to assess and compare SIH algorithms.</a:t>
            </a:r>
          </a:p>
          <a:p>
            <a:pPr marL="0" indent="0">
              <a:buNone/>
            </a:pPr>
            <a:r>
              <a:rPr lang="en-US" sz="2000" dirty="0">
                <a:solidFill>
                  <a:srgbClr val="00B050"/>
                </a:solidFill>
              </a:rPr>
              <a:t>Simulated dataset which was generated based on </a:t>
            </a:r>
            <a:r>
              <a:rPr lang="en-US" sz="2000" dirty="0" err="1">
                <a:solidFill>
                  <a:srgbClr val="00B050"/>
                </a:solidFill>
              </a:rPr>
              <a:t>Fosmid</a:t>
            </a:r>
            <a:r>
              <a:rPr lang="en-US" sz="2000" dirty="0">
                <a:solidFill>
                  <a:srgbClr val="00B050"/>
                </a:solidFill>
              </a:rPr>
              <a:t> data.</a:t>
            </a:r>
          </a:p>
          <a:p>
            <a:pPr marL="0" indent="0">
              <a:buNone/>
            </a:pPr>
            <a:r>
              <a:rPr lang="en-US" sz="2000" dirty="0" err="1">
                <a:solidFill>
                  <a:srgbClr val="00B050"/>
                </a:solidFill>
              </a:rPr>
              <a:t>HuRef</a:t>
            </a:r>
            <a:r>
              <a:rPr lang="en-US" sz="2000" dirty="0">
                <a:solidFill>
                  <a:srgbClr val="00B050"/>
                </a:solidFill>
              </a:rPr>
              <a:t> dataset (Levy et al. 2007) which has been the most widely used in SIH related articles.</a:t>
            </a:r>
          </a:p>
          <a:p>
            <a:pPr marL="0" indent="0">
              <a:buNone/>
            </a:pPr>
            <a:endParaRPr lang="en-US" sz="2000" dirty="0">
              <a:solidFill>
                <a:srgbClr val="00B050"/>
              </a:solidFill>
            </a:endParaRP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fld id="{79EB0BAA-089B-F446-9CF3-DE954596BEEC}" type="slidenum">
              <a:rPr lang="en-US" smtClean="0"/>
              <a:t>146</a:t>
            </a:fld>
            <a:endParaRPr lang="en-US"/>
          </a:p>
        </p:txBody>
      </p:sp>
    </p:spTree>
    <p:extLst>
      <p:ext uri="{BB962C8B-B14F-4D97-AF65-F5344CB8AC3E}">
        <p14:creationId xmlns:p14="http://schemas.microsoft.com/office/powerpoint/2010/main" val="983749761"/>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fontScale="90000"/>
          </a:bodyPr>
          <a:lstStyle/>
          <a:p>
            <a:r>
              <a:rPr lang="en-US" sz="4800" b="1" dirty="0">
                <a:solidFill>
                  <a:schemeClr val="bg1"/>
                </a:solidFill>
              </a:rPr>
              <a:t>June 12, 2020 Meeting @ 11AM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147</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671887444"/>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b="1" dirty="0">
                <a:solidFill>
                  <a:srgbClr val="00B050"/>
                </a:solidFill>
              </a:rPr>
              <a:t>1. Update the phasing excel file with DBM and </a:t>
            </a:r>
            <a:r>
              <a:rPr lang="en-US" sz="2000" b="1" dirty="0" err="1">
                <a:solidFill>
                  <a:srgbClr val="00B050"/>
                </a:solidFill>
              </a:rPr>
              <a:t>Haptree</a:t>
            </a:r>
            <a:r>
              <a:rPr lang="en-US" sz="2000" b="1" dirty="0">
                <a:solidFill>
                  <a:srgbClr val="00B050"/>
                </a:solidFill>
              </a:rPr>
              <a:t>-X</a:t>
            </a:r>
          </a:p>
          <a:p>
            <a:pPr marL="0" indent="0">
              <a:buNone/>
            </a:pPr>
            <a:r>
              <a:rPr lang="en-US" sz="2000" dirty="0">
                <a:solidFill>
                  <a:srgbClr val="00B050"/>
                </a:solidFill>
              </a:rPr>
              <a:t>Complete, check excel file</a:t>
            </a:r>
          </a:p>
          <a:p>
            <a:pPr marL="0" indent="0">
              <a:buNone/>
            </a:pPr>
            <a:endParaRPr lang="en-US" sz="2000" b="1" dirty="0"/>
          </a:p>
          <a:p>
            <a:pPr marL="0" indent="0">
              <a:buNone/>
            </a:pPr>
            <a:r>
              <a:rPr lang="en-US" sz="2000" b="1" dirty="0">
                <a:solidFill>
                  <a:srgbClr val="00B050"/>
                </a:solidFill>
              </a:rPr>
              <a:t>2. Summarize:</a:t>
            </a:r>
          </a:p>
          <a:p>
            <a:pPr marL="0" indent="0">
              <a:buNone/>
            </a:pPr>
            <a:r>
              <a:rPr lang="en-US" sz="2000" dirty="0">
                <a:solidFill>
                  <a:srgbClr val="00B050"/>
                </a:solidFill>
              </a:rPr>
              <a:t>1. Document location of Bertie’s BAMs</a:t>
            </a:r>
          </a:p>
          <a:p>
            <a:pPr marL="0" indent="0">
              <a:buNone/>
            </a:pPr>
            <a:r>
              <a:rPr lang="en-US" sz="2000" dirty="0">
                <a:solidFill>
                  <a:srgbClr val="00B050"/>
                </a:solidFill>
              </a:rPr>
              <a:t>2. Get SNVs in 5 samples and filter indels using </a:t>
            </a:r>
            <a:r>
              <a:rPr lang="en-US" sz="2000" dirty="0" err="1">
                <a:solidFill>
                  <a:srgbClr val="00B050"/>
                </a:solidFill>
              </a:rPr>
              <a:t>Samtools</a:t>
            </a:r>
            <a:endParaRPr lang="en-US" sz="2000" dirty="0">
              <a:solidFill>
                <a:srgbClr val="00B050"/>
              </a:solidFill>
            </a:endParaRPr>
          </a:p>
          <a:p>
            <a:pPr marL="0" indent="0">
              <a:buNone/>
            </a:pPr>
            <a:r>
              <a:rPr lang="en-US" sz="2000" dirty="0">
                <a:solidFill>
                  <a:srgbClr val="00B050"/>
                </a:solidFill>
              </a:rPr>
              <a:t>3. Extract the high coverage SNPs (628 positions &gt;= 20 coverage)</a:t>
            </a:r>
          </a:p>
          <a:p>
            <a:pPr marL="0" indent="0">
              <a:buNone/>
            </a:pPr>
            <a:r>
              <a:rPr lang="en-US" sz="2000" dirty="0">
                <a:solidFill>
                  <a:srgbClr val="00B050"/>
                </a:solidFill>
              </a:rPr>
              <a:t>4. Prepare </a:t>
            </a:r>
            <a:r>
              <a:rPr lang="en-US" sz="2000" dirty="0" err="1">
                <a:solidFill>
                  <a:srgbClr val="00B050"/>
                </a:solidFill>
              </a:rPr>
              <a:t>Whatshap</a:t>
            </a:r>
            <a:r>
              <a:rPr lang="en-US" sz="2000" dirty="0">
                <a:solidFill>
                  <a:srgbClr val="00B050"/>
                </a:solidFill>
              </a:rPr>
              <a:t> input and phase haplotypes</a:t>
            </a:r>
          </a:p>
          <a:p>
            <a:pPr marL="0" indent="0">
              <a:buNone/>
            </a:pPr>
            <a:r>
              <a:rPr lang="en-US" sz="2000" dirty="0">
                <a:solidFill>
                  <a:srgbClr val="00B050"/>
                </a:solidFill>
              </a:rPr>
              <a:t>5 samples were phased using </a:t>
            </a:r>
            <a:r>
              <a:rPr lang="en-US" sz="2000" dirty="0" err="1">
                <a:solidFill>
                  <a:srgbClr val="00B050"/>
                </a:solidFill>
              </a:rPr>
              <a:t>Whatshap</a:t>
            </a:r>
            <a:r>
              <a:rPr lang="en-US" sz="2000" dirty="0">
                <a:solidFill>
                  <a:srgbClr val="00B050"/>
                </a:solidFill>
              </a:rPr>
              <a:t> and 628 positions created</a:t>
            </a:r>
          </a:p>
          <a:p>
            <a:pPr marL="0" indent="0">
              <a:buNone/>
            </a:pPr>
            <a:endParaRPr lang="en-US" sz="2000" dirty="0">
              <a:solidFill>
                <a:srgbClr val="00B050"/>
              </a:solidFill>
            </a:endParaRPr>
          </a:p>
          <a:p>
            <a:pPr marL="0" indent="0">
              <a:buNone/>
            </a:pPr>
            <a:r>
              <a:rPr lang="en-US" sz="2000" dirty="0"/>
              <a:t>5. Prepare HapSeq2 input and phase haplotypes</a:t>
            </a:r>
          </a:p>
          <a:p>
            <a:pPr marL="0" indent="0">
              <a:buNone/>
            </a:pPr>
            <a:r>
              <a:rPr lang="en-US" sz="2000" dirty="0"/>
              <a:t>6. Prepare DBM input and phase haplotypes</a:t>
            </a:r>
          </a:p>
          <a:p>
            <a:pPr marL="0" indent="0">
              <a:buNone/>
            </a:pPr>
            <a:r>
              <a:rPr lang="en-US" sz="2000" dirty="0"/>
              <a:t>7. Compare haplotypes and generate same results as table</a:t>
            </a:r>
          </a:p>
          <a:p>
            <a:pPr marL="0" indent="0">
              <a:buNone/>
            </a:pPr>
            <a:r>
              <a:rPr lang="en-US" sz="2000" dirty="0"/>
              <a:t>8. Generate 120 positions and repeat above steps</a:t>
            </a:r>
          </a:p>
          <a:p>
            <a:pPr marL="0" indent="0">
              <a:buNone/>
            </a:pPr>
            <a:endParaRPr lang="en-US" sz="2000" b="1"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148</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824278357"/>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b="1" dirty="0">
                <a:solidFill>
                  <a:srgbClr val="00B050"/>
                </a:solidFill>
              </a:rPr>
              <a:t>3. Search for aligned data for the following samples</a:t>
            </a:r>
          </a:p>
          <a:p>
            <a:pPr marL="0" indent="0">
              <a:buNone/>
            </a:pPr>
            <a:r>
              <a:rPr lang="pl-PL" sz="2000" dirty="0">
                <a:solidFill>
                  <a:srgbClr val="00B050"/>
                </a:solidFill>
              </a:rPr>
              <a:t>NA18506, NA18507, NA20847, HG01377,</a:t>
            </a:r>
            <a:r>
              <a:rPr lang="en-US" sz="2000" dirty="0">
                <a:solidFill>
                  <a:srgbClr val="00B050"/>
                </a:solidFill>
              </a:rPr>
              <a:t> </a:t>
            </a:r>
            <a:r>
              <a:rPr lang="pl-PL" sz="2000" dirty="0">
                <a:solidFill>
                  <a:srgbClr val="00B050"/>
                </a:solidFill>
              </a:rPr>
              <a:t>NA19240, NA20431</a:t>
            </a:r>
            <a:endParaRPr lang="en-US" sz="2000" dirty="0">
              <a:solidFill>
                <a:srgbClr val="00B050"/>
              </a:solidFill>
            </a:endParaRPr>
          </a:p>
          <a:p>
            <a:pPr marL="0" indent="0">
              <a:buNone/>
            </a:pPr>
            <a:r>
              <a:rPr lang="en-US" sz="2000" dirty="0">
                <a:hlinkClick r:id="rId2"/>
              </a:rPr>
              <a:t> https://www.internationalgenome.org/data-portal/sample/NA18506</a:t>
            </a:r>
            <a:endParaRPr lang="en-US" sz="2000" dirty="0">
              <a:solidFill>
                <a:srgbClr val="00B050"/>
              </a:solidFill>
            </a:endParaRPr>
          </a:p>
          <a:p>
            <a:pPr marL="0" indent="0">
              <a:buNone/>
            </a:pPr>
            <a:r>
              <a:rPr lang="en-US" sz="2000" dirty="0"/>
              <a:t>Father NA18507 Mother NA18508 (whole genome)</a:t>
            </a:r>
          </a:p>
          <a:p>
            <a:pPr marL="0" indent="0">
              <a:buNone/>
            </a:pPr>
            <a:r>
              <a:rPr lang="en-US" sz="2000" dirty="0">
                <a:hlinkClick r:id="rId3"/>
              </a:rPr>
              <a:t>https://www.internationalgenome.org/data-portal/sample/NA18507</a:t>
            </a:r>
            <a:endParaRPr lang="en-US" sz="2000" dirty="0"/>
          </a:p>
          <a:p>
            <a:pPr marL="0" indent="0">
              <a:buNone/>
            </a:pPr>
            <a:r>
              <a:rPr lang="en-US" sz="2000" dirty="0"/>
              <a:t>Child NA18506</a:t>
            </a:r>
          </a:p>
          <a:p>
            <a:pPr marL="0" indent="0">
              <a:buNone/>
            </a:pPr>
            <a:r>
              <a:rPr lang="en-US" sz="2000" dirty="0">
                <a:hlinkClick r:id="rId4"/>
              </a:rPr>
              <a:t>https://www.internationalgenome.org/data-portal/sample/NA20847</a:t>
            </a:r>
            <a:endParaRPr lang="en-US" sz="2000" dirty="0"/>
          </a:p>
          <a:p>
            <a:pPr marL="0" indent="0">
              <a:buNone/>
            </a:pPr>
            <a:endParaRPr lang="en-US" sz="2000" b="1" dirty="0"/>
          </a:p>
          <a:p>
            <a:pPr marL="0" indent="0">
              <a:buNone/>
            </a:pPr>
            <a:r>
              <a:rPr lang="en-US" sz="2000" dirty="0">
                <a:hlinkClick r:id="rId5"/>
              </a:rPr>
              <a:t>https://www.internationalgenome.org/data-portal/sample/HG01377</a:t>
            </a:r>
            <a:endParaRPr lang="en-US" sz="2000" dirty="0"/>
          </a:p>
          <a:p>
            <a:pPr marL="0" indent="0">
              <a:buNone/>
            </a:pPr>
            <a:endParaRPr lang="en-US" sz="2000" b="1" dirty="0"/>
          </a:p>
          <a:p>
            <a:pPr marL="0" indent="0">
              <a:buNone/>
            </a:pPr>
            <a:r>
              <a:rPr lang="en-US" sz="2000" dirty="0">
                <a:hlinkClick r:id="rId6"/>
              </a:rPr>
              <a:t>https://www.internationalgenome.org/data-portal/sample/NA19240</a:t>
            </a:r>
            <a:endParaRPr lang="en-US" sz="2000" b="1" dirty="0"/>
          </a:p>
          <a:p>
            <a:pPr marL="0" indent="0">
              <a:buNone/>
            </a:pPr>
            <a:r>
              <a:rPr lang="en-US" sz="2000" dirty="0"/>
              <a:t>Mother NA19238 Father NA19239</a:t>
            </a:r>
            <a:endParaRPr lang="en-US" sz="2000" b="1" dirty="0"/>
          </a:p>
          <a:p>
            <a:pPr marL="0" indent="0">
              <a:buNone/>
            </a:pPr>
            <a:r>
              <a:rPr lang="en-US" sz="2000" dirty="0">
                <a:hlinkClick r:id="rId7"/>
              </a:rPr>
              <a:t>https://www.coriell.org/0/Sections/Search/Sample_Detail.aspx?Ref=NA20431&amp;product=DNA</a:t>
            </a:r>
            <a:endParaRPr lang="en-US" sz="2000" b="1" dirty="0"/>
          </a:p>
          <a:p>
            <a:pPr marL="0" indent="0">
              <a:buNone/>
            </a:pPr>
            <a:r>
              <a:rPr lang="en-US" sz="2000" dirty="0"/>
              <a:t>for sale</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149</a:t>
            </a:fld>
            <a:endPar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5613177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August 23, 2019 Meeting</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8B0C5F1D-38A8-47D8-8294-95A60E4FFC15}"/>
              </a:ext>
            </a:extLst>
          </p:cNvPr>
          <p:cNvSpPr>
            <a:spLocks noGrp="1"/>
          </p:cNvSpPr>
          <p:nvPr>
            <p:ph type="sldNum" sz="quarter" idx="12"/>
          </p:nvPr>
        </p:nvSpPr>
        <p:spPr/>
        <p:txBody>
          <a:bodyPr/>
          <a:lstStyle/>
          <a:p>
            <a:fld id="{79EB0BAA-089B-F446-9CF3-DE954596BEEC}" type="slidenum">
              <a:rPr lang="en-US" smtClean="0"/>
              <a:t>15</a:t>
            </a:fld>
            <a:endParaRPr lang="en-US"/>
          </a:p>
        </p:txBody>
      </p:sp>
    </p:spTree>
    <p:extLst>
      <p:ext uri="{BB962C8B-B14F-4D97-AF65-F5344CB8AC3E}">
        <p14:creationId xmlns:p14="http://schemas.microsoft.com/office/powerpoint/2010/main" val="800445962"/>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fontScale="90000"/>
          </a:bodyPr>
          <a:lstStyle/>
          <a:p>
            <a:r>
              <a:rPr lang="en-US" sz="4800" b="1" dirty="0">
                <a:solidFill>
                  <a:schemeClr val="bg1"/>
                </a:solidFill>
              </a:rPr>
              <a:t>June 19, 2020 Meeting @ 11AM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150</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4167482505"/>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00B050"/>
                </a:solidFill>
              </a:rPr>
              <a:t>1.1 Prepare HapSeq2 input and phase haplotypes</a:t>
            </a:r>
          </a:p>
          <a:p>
            <a:pPr marL="0" indent="0">
              <a:buNone/>
            </a:pPr>
            <a:r>
              <a:rPr lang="en-US" sz="2000" dirty="0">
                <a:solidFill>
                  <a:srgbClr val="00B050"/>
                </a:solidFill>
              </a:rPr>
              <a:t>1.2 Prepare DBM input and phase haplotypes</a:t>
            </a:r>
          </a:p>
          <a:p>
            <a:pPr marL="0" indent="0">
              <a:buNone/>
            </a:pPr>
            <a:r>
              <a:rPr lang="en-US" sz="2000" dirty="0">
                <a:solidFill>
                  <a:srgbClr val="00B050"/>
                </a:solidFill>
              </a:rPr>
              <a:t>628 positions phased with each package. I am now comparing the results.</a:t>
            </a:r>
          </a:p>
          <a:p>
            <a:pPr marL="0" indent="0">
              <a:buNone/>
            </a:pPr>
            <a:r>
              <a:rPr lang="en-US" sz="2000" dirty="0"/>
              <a:t>1.3 Compare haplotypes in order to generate results in poster table</a:t>
            </a:r>
          </a:p>
          <a:p>
            <a:pPr marL="0" indent="0">
              <a:buNone/>
            </a:pPr>
            <a:r>
              <a:rPr lang="en-US" sz="2000" dirty="0"/>
              <a:t>1.4 Compare results with table (slide 128)</a:t>
            </a:r>
          </a:p>
          <a:p>
            <a:pPr marL="0" indent="0">
              <a:buNone/>
            </a:pPr>
            <a:r>
              <a:rPr lang="en-US" sz="2000" dirty="0"/>
              <a:t>1.5 Generate 120 positions and repeat above steps (slide 106)</a:t>
            </a:r>
          </a:p>
          <a:p>
            <a:pPr marL="0" indent="0">
              <a:buNone/>
            </a:pPr>
            <a:endParaRPr lang="en-US" sz="2000" dirty="0"/>
          </a:p>
          <a:p>
            <a:pPr marL="0" indent="0">
              <a:buNone/>
            </a:pPr>
            <a:r>
              <a:rPr lang="en-US" sz="2000" dirty="0">
                <a:solidFill>
                  <a:srgbClr val="00B050"/>
                </a:solidFill>
              </a:rPr>
              <a:t>2. Record the runtime of some preparing steps for </a:t>
            </a:r>
            <a:r>
              <a:rPr lang="en-US" sz="2000" dirty="0" err="1">
                <a:solidFill>
                  <a:srgbClr val="00B050"/>
                </a:solidFill>
              </a:rPr>
              <a:t>Whatshap</a:t>
            </a:r>
            <a:r>
              <a:rPr lang="en-US" sz="2000" dirty="0">
                <a:solidFill>
                  <a:srgbClr val="00B050"/>
                </a:solidFill>
              </a:rPr>
              <a:t>, Hapseq2, DBM</a:t>
            </a:r>
          </a:p>
          <a:p>
            <a:pPr marL="0" indent="0">
              <a:buNone/>
            </a:pPr>
            <a:endParaRPr lang="en-US" sz="2000" dirty="0">
              <a:solidFill>
                <a:srgbClr val="00B050"/>
              </a:solidFill>
            </a:endParaRPr>
          </a:p>
          <a:p>
            <a:pPr marL="0" indent="0">
              <a:buNone/>
            </a:pPr>
            <a:endParaRPr lang="en-US" sz="2000" dirty="0">
              <a:solidFill>
                <a:srgbClr val="00B050"/>
              </a:solidFill>
            </a:endParaRPr>
          </a:p>
          <a:p>
            <a:pPr marL="0" indent="0">
              <a:buNone/>
            </a:pPr>
            <a:endParaRPr lang="en-US" sz="2000" dirty="0">
              <a:solidFill>
                <a:srgbClr val="00B050"/>
              </a:solidFill>
            </a:endParaRPr>
          </a:p>
          <a:p>
            <a:pPr marL="0" indent="0">
              <a:buNone/>
            </a:pPr>
            <a:endParaRPr lang="en-US" sz="2000" dirty="0">
              <a:solidFill>
                <a:srgbClr val="00B050"/>
              </a:solidFill>
            </a:endParaRPr>
          </a:p>
          <a:p>
            <a:pPr marL="0" indent="0">
              <a:buNone/>
            </a:pPr>
            <a:r>
              <a:rPr lang="en-US" sz="2000" dirty="0">
                <a:solidFill>
                  <a:srgbClr val="00B050"/>
                </a:solidFill>
              </a:rPr>
              <a:t>3. Record the runtime of </a:t>
            </a:r>
            <a:r>
              <a:rPr lang="en-US" sz="2000" dirty="0" err="1">
                <a:solidFill>
                  <a:srgbClr val="00B050"/>
                </a:solidFill>
              </a:rPr>
              <a:t>Whatshap</a:t>
            </a:r>
            <a:r>
              <a:rPr lang="en-US" sz="2000" dirty="0">
                <a:solidFill>
                  <a:srgbClr val="00B050"/>
                </a:solidFill>
              </a:rPr>
              <a:t>, Hapseq2, DBM</a:t>
            </a:r>
          </a:p>
          <a:p>
            <a:pPr marL="0" indent="0">
              <a:buNone/>
            </a:pPr>
            <a:endParaRPr lang="en-US" sz="2000" dirty="0">
              <a:solidFill>
                <a:srgbClr val="00B050"/>
              </a:solidFill>
            </a:endParaRP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151</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5" name="Picture 4">
            <a:extLst>
              <a:ext uri="{FF2B5EF4-FFF2-40B4-BE49-F238E27FC236}">
                <a16:creationId xmlns:a16="http://schemas.microsoft.com/office/drawing/2014/main" id="{EEDACFBA-F59E-4CA8-941F-74032ADBD4AA}"/>
              </a:ext>
            </a:extLst>
          </p:cNvPr>
          <p:cNvPicPr>
            <a:picLocks noChangeAspect="1"/>
          </p:cNvPicPr>
          <p:nvPr/>
        </p:nvPicPr>
        <p:blipFill>
          <a:blip r:embed="rId2"/>
          <a:stretch>
            <a:fillRect/>
          </a:stretch>
        </p:blipFill>
        <p:spPr>
          <a:xfrm>
            <a:off x="446313" y="3461656"/>
            <a:ext cx="7441277" cy="1338943"/>
          </a:xfrm>
          <a:prstGeom prst="rect">
            <a:avLst/>
          </a:prstGeom>
        </p:spPr>
      </p:pic>
      <p:pic>
        <p:nvPicPr>
          <p:cNvPr id="8" name="Picture 7">
            <a:extLst>
              <a:ext uri="{FF2B5EF4-FFF2-40B4-BE49-F238E27FC236}">
                <a16:creationId xmlns:a16="http://schemas.microsoft.com/office/drawing/2014/main" id="{B4F51A1C-A784-476B-93ED-B1E22E89E6A5}"/>
              </a:ext>
            </a:extLst>
          </p:cNvPr>
          <p:cNvPicPr>
            <a:picLocks noChangeAspect="1"/>
          </p:cNvPicPr>
          <p:nvPr/>
        </p:nvPicPr>
        <p:blipFill>
          <a:blip r:embed="rId3"/>
          <a:stretch>
            <a:fillRect/>
          </a:stretch>
        </p:blipFill>
        <p:spPr>
          <a:xfrm>
            <a:off x="424542" y="5522912"/>
            <a:ext cx="3760491" cy="1198563"/>
          </a:xfrm>
          <a:prstGeom prst="rect">
            <a:avLst/>
          </a:prstGeom>
        </p:spPr>
      </p:pic>
    </p:spTree>
    <p:extLst>
      <p:ext uri="{BB962C8B-B14F-4D97-AF65-F5344CB8AC3E}">
        <p14:creationId xmlns:p14="http://schemas.microsoft.com/office/powerpoint/2010/main" val="567676855"/>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fontScale="90000"/>
          </a:bodyPr>
          <a:lstStyle/>
          <a:p>
            <a:r>
              <a:rPr lang="en-US" sz="4800" b="1" dirty="0">
                <a:solidFill>
                  <a:schemeClr val="bg1"/>
                </a:solidFill>
              </a:rPr>
              <a:t>June 26, 2020 Meeting @ 11AM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152</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4255373694"/>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00B050"/>
                </a:solidFill>
              </a:rPr>
              <a:t>1.1 Extract genotypes and haplotypes from </a:t>
            </a:r>
            <a:r>
              <a:rPr lang="en-US" sz="2000" dirty="0" err="1">
                <a:solidFill>
                  <a:srgbClr val="00B050"/>
                </a:solidFill>
              </a:rPr>
              <a:t>Whatshap</a:t>
            </a:r>
            <a:r>
              <a:rPr lang="en-US" sz="2000" dirty="0">
                <a:solidFill>
                  <a:srgbClr val="00B050"/>
                </a:solidFill>
              </a:rPr>
              <a:t> results</a:t>
            </a:r>
          </a:p>
          <a:p>
            <a:pPr marL="0" indent="0">
              <a:buNone/>
            </a:pPr>
            <a:r>
              <a:rPr lang="en-US" sz="2000" dirty="0">
                <a:solidFill>
                  <a:srgbClr val="00B050"/>
                </a:solidFill>
              </a:rPr>
              <a:t>1.2 Extract genotypes and haplotypes from Hapseq2 results</a:t>
            </a:r>
          </a:p>
          <a:p>
            <a:pPr marL="0" indent="0">
              <a:buNone/>
            </a:pPr>
            <a:r>
              <a:rPr lang="en-US" sz="2000" dirty="0">
                <a:solidFill>
                  <a:srgbClr val="00B050"/>
                </a:solidFill>
              </a:rPr>
              <a:t>1.3 Extract genotypes and haplotypes from DBM results</a:t>
            </a:r>
          </a:p>
          <a:p>
            <a:pPr marL="0" indent="0">
              <a:buNone/>
            </a:pPr>
            <a:r>
              <a:rPr lang="en-US" sz="2000" dirty="0">
                <a:solidFill>
                  <a:srgbClr val="00B050"/>
                </a:solidFill>
              </a:rPr>
              <a:t>Finding: </a:t>
            </a:r>
            <a:r>
              <a:rPr lang="en-US" sz="2000" dirty="0" err="1">
                <a:solidFill>
                  <a:srgbClr val="00B050"/>
                </a:solidFill>
              </a:rPr>
              <a:t>Whatshap</a:t>
            </a:r>
            <a:r>
              <a:rPr lang="en-US" sz="2000" dirty="0">
                <a:solidFill>
                  <a:srgbClr val="00B050"/>
                </a:solidFill>
              </a:rPr>
              <a:t> input required the least effort to prepare, but the VCF output needed to processed to extract alleles</a:t>
            </a:r>
          </a:p>
          <a:p>
            <a:pPr marL="0" indent="0">
              <a:buNone/>
            </a:pPr>
            <a:r>
              <a:rPr lang="en-US" sz="2000" dirty="0">
                <a:solidFill>
                  <a:srgbClr val="00B050"/>
                </a:solidFill>
              </a:rPr>
              <a:t>Vice versa, DBM output made it simple to get the alleles, but DBM input required many steps to prepare</a:t>
            </a:r>
          </a:p>
          <a:p>
            <a:pPr marL="0" indent="0">
              <a:buNone/>
            </a:pPr>
            <a:endParaRPr lang="en-US" sz="2000" dirty="0"/>
          </a:p>
          <a:p>
            <a:pPr marL="0" indent="0">
              <a:buNone/>
            </a:pPr>
            <a:r>
              <a:rPr lang="en-US" sz="2000" dirty="0"/>
              <a:t>1.4 Pairwise comparison of 628 genotypes using Perl</a:t>
            </a:r>
          </a:p>
          <a:p>
            <a:pPr marL="0" indent="0">
              <a:buNone/>
            </a:pPr>
            <a:r>
              <a:rPr lang="en-US" sz="2000" dirty="0"/>
              <a:t>1.5 Pairwise comparison of 628 Haplotypes using R</a:t>
            </a:r>
          </a:p>
          <a:p>
            <a:pPr marL="0" indent="0">
              <a:buNone/>
            </a:pPr>
            <a:r>
              <a:rPr lang="en-US" sz="2000" dirty="0"/>
              <a:t>1.6 Verify new results are the same as the table (slide 128)</a:t>
            </a:r>
          </a:p>
          <a:p>
            <a:pPr marL="0" indent="0">
              <a:buNone/>
            </a:pPr>
            <a:endParaRPr lang="en-US" sz="2000" dirty="0"/>
          </a:p>
          <a:p>
            <a:pPr marL="0" indent="0">
              <a:buNone/>
            </a:pPr>
            <a:r>
              <a:rPr lang="en-US" sz="2000" dirty="0"/>
              <a:t>2. Extract the 5pick3 positions (120) from 5 samples and repeat steps</a:t>
            </a:r>
            <a:endParaRPr lang="en-US" sz="2000" dirty="0">
              <a:solidFill>
                <a:srgbClr val="00B050"/>
              </a:solidFill>
            </a:endParaRPr>
          </a:p>
          <a:p>
            <a:pPr marL="0" indent="0">
              <a:buNone/>
            </a:pPr>
            <a:endParaRPr lang="en-US" sz="2000" dirty="0">
              <a:solidFill>
                <a:srgbClr val="00B050"/>
              </a:solidFill>
            </a:endParaRP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153</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507504718"/>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July 3, 2020 Meeting @ 11AM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350743774"/>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00B050"/>
                </a:solidFill>
              </a:rPr>
              <a:t>1.1 Pairwise comparison of 628 genotypes using Perl</a:t>
            </a:r>
          </a:p>
          <a:p>
            <a:pPr marL="0" indent="0">
              <a:buNone/>
            </a:pPr>
            <a:r>
              <a:rPr lang="en-US" sz="2000" dirty="0">
                <a:solidFill>
                  <a:srgbClr val="00B050"/>
                </a:solidFill>
              </a:rPr>
              <a:t>1.2 Pairwise comparison of 628 Haplotypes using R</a:t>
            </a:r>
          </a:p>
          <a:p>
            <a:pPr marL="0" indent="0">
              <a:buNone/>
            </a:pPr>
            <a:r>
              <a:rPr lang="en-US" sz="2000" dirty="0">
                <a:solidFill>
                  <a:srgbClr val="00B050"/>
                </a:solidFill>
              </a:rPr>
              <a:t>1.3 Compare pairwise agreement results with the original table (slide 128)</a:t>
            </a:r>
          </a:p>
          <a:p>
            <a:pPr marL="0" indent="0">
              <a:buNone/>
            </a:pPr>
            <a:r>
              <a:rPr lang="en-US" sz="2000" dirty="0">
                <a:solidFill>
                  <a:srgbClr val="00B050"/>
                </a:solidFill>
              </a:rPr>
              <a:t>See pairwise agreement results on slide 156. Slide 157 is a copy of slide 126. DBMs agreement with each package improved by about 100 positions. This may be a result of better understanding each package over the past 4 months. I phased each package using the same VCF this week. In April each package phased a different VCF.</a:t>
            </a:r>
          </a:p>
          <a:p>
            <a:pPr marL="0" indent="0">
              <a:buNone/>
            </a:pPr>
            <a:endParaRPr lang="en-US" sz="2000" dirty="0"/>
          </a:p>
          <a:p>
            <a:pPr marL="0" indent="0">
              <a:buNone/>
            </a:pPr>
            <a:r>
              <a:rPr lang="en-US" sz="2000" dirty="0"/>
              <a:t>2. Extract the 120 positions from 5 samples and repeat the above steps (slide 106)</a:t>
            </a:r>
          </a:p>
          <a:p>
            <a:pPr marL="0" indent="0">
              <a:buNone/>
            </a:pPr>
            <a:endParaRPr lang="en-US" sz="2000" dirty="0"/>
          </a:p>
          <a:p>
            <a:pPr marL="0" indent="0">
              <a:buNone/>
            </a:pPr>
            <a:r>
              <a:rPr lang="en-US" sz="2000" dirty="0"/>
              <a:t>3. Summarize the steps preparing input and output for each package</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155</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462307451"/>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00B050"/>
                </a:solidFill>
              </a:rPr>
              <a:t>1.1 Pairwise comparison of 628 genotypes using Perl</a:t>
            </a:r>
          </a:p>
          <a:p>
            <a:pPr marL="0" indent="0">
              <a:buNone/>
            </a:pPr>
            <a:r>
              <a:rPr lang="en-US" sz="2000" dirty="0">
                <a:solidFill>
                  <a:srgbClr val="00B050"/>
                </a:solidFill>
              </a:rPr>
              <a:t>1.2 Pairwise comparison of 628 Haplotypes using R</a:t>
            </a:r>
          </a:p>
          <a:p>
            <a:pPr marL="0" indent="0">
              <a:buNone/>
            </a:pPr>
            <a:r>
              <a:rPr lang="en-US" sz="2000" dirty="0">
                <a:solidFill>
                  <a:srgbClr val="00B050"/>
                </a:solidFill>
              </a:rPr>
              <a:t>1.3 Compare pairwise agreement results with the original table (slide 128)</a:t>
            </a:r>
          </a:p>
          <a:p>
            <a:pPr marL="0" indent="0">
              <a:buNone/>
            </a:pPr>
            <a:r>
              <a:rPr lang="en-US" sz="2000" dirty="0">
                <a:solidFill>
                  <a:srgbClr val="00B050"/>
                </a:solidFill>
              </a:rPr>
              <a:t>See pairwise agreement results on slide 156. Slide 157 is a copy of slide 126. DBMs agreement with each package improved by about 100 positions. This may be a result of better understanding each package over the past 4 months. I phased each package using the same VCF this week. In April each package phased a different VCF.</a:t>
            </a:r>
          </a:p>
          <a:p>
            <a:pPr marL="0" indent="0">
              <a:buNone/>
            </a:pPr>
            <a:endParaRPr lang="en-US" sz="2000" dirty="0"/>
          </a:p>
          <a:p>
            <a:pPr marL="0" indent="0">
              <a:buNone/>
            </a:pPr>
            <a:r>
              <a:rPr lang="en-US" sz="2000" dirty="0"/>
              <a:t>2. Extract the 120 positions from 5 samples and repeat the above steps (slide 106)</a:t>
            </a:r>
          </a:p>
          <a:p>
            <a:pPr marL="0" indent="0">
              <a:buNone/>
            </a:pPr>
            <a:endParaRPr lang="en-US" sz="2000" dirty="0"/>
          </a:p>
          <a:p>
            <a:pPr marL="0" indent="0">
              <a:buNone/>
            </a:pPr>
            <a:r>
              <a:rPr lang="en-US" sz="2000" dirty="0"/>
              <a:t>3. Summarize the steps preparing input and output for each package</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156</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665219337"/>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D7534E99-A14B-4D48-AB9D-25FD5B12ED52}"/>
              </a:ext>
            </a:extLst>
          </p:cNvPr>
          <p:cNvGraphicFramePr>
            <a:graphicFrameLocks/>
          </p:cNvGraphicFramePr>
          <p:nvPr>
            <p:extLst>
              <p:ext uri="{D42A27DB-BD31-4B8C-83A1-F6EECF244321}">
                <p14:modId xmlns:p14="http://schemas.microsoft.com/office/powerpoint/2010/main" val="2108651445"/>
              </p:ext>
            </p:extLst>
          </p:nvPr>
        </p:nvGraphicFramePr>
        <p:xfrm>
          <a:off x="508685" y="494768"/>
          <a:ext cx="7796544" cy="1483360"/>
        </p:xfrm>
        <a:graphic>
          <a:graphicData uri="http://schemas.openxmlformats.org/drawingml/2006/table">
            <a:tbl>
              <a:tblPr firstRow="1" bandRow="1">
                <a:tableStyleId>{5C22544A-7EE6-4342-B048-85BDC9FD1C3A}</a:tableStyleId>
              </a:tblPr>
              <a:tblGrid>
                <a:gridCol w="1299424">
                  <a:extLst>
                    <a:ext uri="{9D8B030D-6E8A-4147-A177-3AD203B41FA5}">
                      <a16:colId xmlns:a16="http://schemas.microsoft.com/office/drawing/2014/main" val="2561949726"/>
                    </a:ext>
                  </a:extLst>
                </a:gridCol>
                <a:gridCol w="1299424">
                  <a:extLst>
                    <a:ext uri="{9D8B030D-6E8A-4147-A177-3AD203B41FA5}">
                      <a16:colId xmlns:a16="http://schemas.microsoft.com/office/drawing/2014/main" val="2461927946"/>
                    </a:ext>
                  </a:extLst>
                </a:gridCol>
                <a:gridCol w="1299424">
                  <a:extLst>
                    <a:ext uri="{9D8B030D-6E8A-4147-A177-3AD203B41FA5}">
                      <a16:colId xmlns:a16="http://schemas.microsoft.com/office/drawing/2014/main" val="3929086859"/>
                    </a:ext>
                  </a:extLst>
                </a:gridCol>
                <a:gridCol w="1299424">
                  <a:extLst>
                    <a:ext uri="{9D8B030D-6E8A-4147-A177-3AD203B41FA5}">
                      <a16:colId xmlns:a16="http://schemas.microsoft.com/office/drawing/2014/main" val="2241096614"/>
                    </a:ext>
                  </a:extLst>
                </a:gridCol>
                <a:gridCol w="1299424">
                  <a:extLst>
                    <a:ext uri="{9D8B030D-6E8A-4147-A177-3AD203B41FA5}">
                      <a16:colId xmlns:a16="http://schemas.microsoft.com/office/drawing/2014/main" val="2392230099"/>
                    </a:ext>
                  </a:extLst>
                </a:gridCol>
                <a:gridCol w="1299424">
                  <a:extLst>
                    <a:ext uri="{9D8B030D-6E8A-4147-A177-3AD203B41FA5}">
                      <a16:colId xmlns:a16="http://schemas.microsoft.com/office/drawing/2014/main" val="617271376"/>
                    </a:ext>
                  </a:extLst>
                </a:gridCol>
              </a:tblGrid>
              <a:tr h="370840">
                <a:tc>
                  <a:txBody>
                    <a:bodyPr/>
                    <a:lstStyle/>
                    <a:p>
                      <a:r>
                        <a:rPr lang="en-US" dirty="0"/>
                        <a:t>Agreement</a:t>
                      </a:r>
                    </a:p>
                  </a:txBody>
                  <a:tcPr/>
                </a:tc>
                <a:tc>
                  <a:txBody>
                    <a:bodyPr/>
                    <a:lstStyle/>
                    <a:p>
                      <a:r>
                        <a:rPr lang="en-US" dirty="0"/>
                        <a:t>826</a:t>
                      </a:r>
                    </a:p>
                  </a:txBody>
                  <a:tcPr/>
                </a:tc>
                <a:tc>
                  <a:txBody>
                    <a:bodyPr/>
                    <a:lstStyle/>
                    <a:p>
                      <a:r>
                        <a:rPr lang="en-US" dirty="0"/>
                        <a:t>827</a:t>
                      </a:r>
                    </a:p>
                  </a:txBody>
                  <a:tcPr/>
                </a:tc>
                <a:tc>
                  <a:txBody>
                    <a:bodyPr/>
                    <a:lstStyle/>
                    <a:p>
                      <a:r>
                        <a:rPr lang="en-US" dirty="0"/>
                        <a:t>832</a:t>
                      </a:r>
                    </a:p>
                  </a:txBody>
                  <a:tcPr/>
                </a:tc>
                <a:tc>
                  <a:txBody>
                    <a:bodyPr/>
                    <a:lstStyle/>
                    <a:p>
                      <a:r>
                        <a:rPr lang="en-US" dirty="0"/>
                        <a:t>847</a:t>
                      </a:r>
                    </a:p>
                  </a:txBody>
                  <a:tcPr/>
                </a:tc>
                <a:tc>
                  <a:txBody>
                    <a:bodyPr/>
                    <a:lstStyle/>
                    <a:p>
                      <a:r>
                        <a:rPr lang="en-US" dirty="0"/>
                        <a:t>850</a:t>
                      </a:r>
                    </a:p>
                  </a:txBody>
                  <a:tcPr/>
                </a:tc>
                <a:extLst>
                  <a:ext uri="{0D108BD9-81ED-4DB2-BD59-A6C34878D82A}">
                    <a16:rowId xmlns:a16="http://schemas.microsoft.com/office/drawing/2014/main" val="2939071277"/>
                  </a:ext>
                </a:extLst>
              </a:tr>
              <a:tr h="370840">
                <a:tc>
                  <a:txBody>
                    <a:bodyPr/>
                    <a:lstStyle/>
                    <a:p>
                      <a:r>
                        <a:rPr lang="en-US" dirty="0"/>
                        <a:t>Strict</a:t>
                      </a:r>
                    </a:p>
                  </a:txBody>
                  <a:tcPr/>
                </a:tc>
                <a:tc>
                  <a:txBody>
                    <a:bodyPr/>
                    <a:lstStyle/>
                    <a:p>
                      <a:r>
                        <a:rPr lang="en-US" dirty="0">
                          <a:solidFill>
                            <a:schemeClr val="tx1"/>
                          </a:solidFill>
                        </a:rPr>
                        <a:t>379</a:t>
                      </a:r>
                    </a:p>
                  </a:txBody>
                  <a:tcPr/>
                </a:tc>
                <a:tc>
                  <a:txBody>
                    <a:bodyPr/>
                    <a:lstStyle/>
                    <a:p>
                      <a:r>
                        <a:rPr lang="en-US" dirty="0">
                          <a:solidFill>
                            <a:schemeClr val="tx1"/>
                          </a:solidFill>
                        </a:rPr>
                        <a:t>374</a:t>
                      </a:r>
                    </a:p>
                  </a:txBody>
                  <a:tcPr/>
                </a:tc>
                <a:tc>
                  <a:txBody>
                    <a:bodyPr/>
                    <a:lstStyle/>
                    <a:p>
                      <a:r>
                        <a:rPr lang="en-US" dirty="0">
                          <a:solidFill>
                            <a:schemeClr val="tx1"/>
                          </a:solidFill>
                        </a:rPr>
                        <a:t>414</a:t>
                      </a:r>
                    </a:p>
                  </a:txBody>
                  <a:tcPr/>
                </a:tc>
                <a:tc>
                  <a:txBody>
                    <a:bodyPr/>
                    <a:lstStyle/>
                    <a:p>
                      <a:r>
                        <a:rPr lang="en-US" dirty="0">
                          <a:solidFill>
                            <a:schemeClr val="tx1"/>
                          </a:solidFill>
                        </a:rPr>
                        <a:t>385</a:t>
                      </a:r>
                    </a:p>
                  </a:txBody>
                  <a:tcPr/>
                </a:tc>
                <a:tc>
                  <a:txBody>
                    <a:bodyPr/>
                    <a:lstStyle/>
                    <a:p>
                      <a:r>
                        <a:rPr lang="en-US" dirty="0">
                          <a:solidFill>
                            <a:schemeClr val="tx1"/>
                          </a:solidFill>
                        </a:rPr>
                        <a:t>413</a:t>
                      </a:r>
                    </a:p>
                  </a:txBody>
                  <a:tcPr/>
                </a:tc>
                <a:extLst>
                  <a:ext uri="{0D108BD9-81ED-4DB2-BD59-A6C34878D82A}">
                    <a16:rowId xmlns:a16="http://schemas.microsoft.com/office/drawing/2014/main" val="1593095287"/>
                  </a:ext>
                </a:extLst>
              </a:tr>
              <a:tr h="370840">
                <a:tc>
                  <a:txBody>
                    <a:bodyPr/>
                    <a:lstStyle/>
                    <a:p>
                      <a:r>
                        <a:rPr lang="en-US" dirty="0"/>
                        <a:t>Non-strict</a:t>
                      </a:r>
                    </a:p>
                  </a:txBody>
                  <a:tcPr/>
                </a:tc>
                <a:tc>
                  <a:txBody>
                    <a:bodyPr/>
                    <a:lstStyle/>
                    <a:p>
                      <a:r>
                        <a:rPr lang="en-US" dirty="0">
                          <a:solidFill>
                            <a:schemeClr val="tx1"/>
                          </a:solidFill>
                        </a:rPr>
                        <a:t>465.5</a:t>
                      </a:r>
                    </a:p>
                  </a:txBody>
                  <a:tcPr/>
                </a:tc>
                <a:tc>
                  <a:txBody>
                    <a:bodyPr/>
                    <a:lstStyle/>
                    <a:p>
                      <a:r>
                        <a:rPr lang="en-US" dirty="0">
                          <a:solidFill>
                            <a:schemeClr val="tx1"/>
                          </a:solidFill>
                        </a:rPr>
                        <a:t>463.5</a:t>
                      </a:r>
                    </a:p>
                  </a:txBody>
                  <a:tcPr/>
                </a:tc>
                <a:tc>
                  <a:txBody>
                    <a:bodyPr/>
                    <a:lstStyle/>
                    <a:p>
                      <a:r>
                        <a:rPr lang="en-US" dirty="0">
                          <a:solidFill>
                            <a:schemeClr val="tx1"/>
                          </a:solidFill>
                        </a:rPr>
                        <a:t>486.5</a:t>
                      </a:r>
                    </a:p>
                  </a:txBody>
                  <a:tcPr/>
                </a:tc>
                <a:tc>
                  <a:txBody>
                    <a:bodyPr/>
                    <a:lstStyle/>
                    <a:p>
                      <a:r>
                        <a:rPr lang="en-US" dirty="0">
                          <a:solidFill>
                            <a:schemeClr val="tx1"/>
                          </a:solidFill>
                        </a:rPr>
                        <a:t>477</a:t>
                      </a:r>
                    </a:p>
                  </a:txBody>
                  <a:tcPr/>
                </a:tc>
                <a:tc>
                  <a:txBody>
                    <a:bodyPr/>
                    <a:lstStyle/>
                    <a:p>
                      <a:r>
                        <a:rPr lang="en-US" dirty="0">
                          <a:solidFill>
                            <a:schemeClr val="tx1"/>
                          </a:solidFill>
                        </a:rPr>
                        <a:t>484.5</a:t>
                      </a:r>
                    </a:p>
                  </a:txBody>
                  <a:tcPr/>
                </a:tc>
                <a:extLst>
                  <a:ext uri="{0D108BD9-81ED-4DB2-BD59-A6C34878D82A}">
                    <a16:rowId xmlns:a16="http://schemas.microsoft.com/office/drawing/2014/main" val="2680184326"/>
                  </a:ext>
                </a:extLst>
              </a:tr>
              <a:tr h="370840">
                <a:tc>
                  <a:txBody>
                    <a:bodyPr/>
                    <a:lstStyle/>
                    <a:p>
                      <a:r>
                        <a:rPr lang="en-US" dirty="0">
                          <a:solidFill>
                            <a:schemeClr val="tx1"/>
                          </a:solidFill>
                        </a:rPr>
                        <a:t>haplotype</a:t>
                      </a:r>
                    </a:p>
                  </a:txBody>
                  <a:tcPr/>
                </a:tc>
                <a:tc>
                  <a:txBody>
                    <a:bodyPr/>
                    <a:lstStyle/>
                    <a:p>
                      <a:r>
                        <a:rPr lang="en-US" dirty="0">
                          <a:solidFill>
                            <a:schemeClr val="tx1"/>
                          </a:solidFill>
                        </a:rPr>
                        <a:t>391.5</a:t>
                      </a:r>
                    </a:p>
                  </a:txBody>
                  <a:tcPr/>
                </a:tc>
                <a:tc>
                  <a:txBody>
                    <a:bodyPr/>
                    <a:lstStyle/>
                    <a:p>
                      <a:r>
                        <a:rPr lang="en-US" dirty="0">
                          <a:solidFill>
                            <a:schemeClr val="tx1"/>
                          </a:solidFill>
                        </a:rPr>
                        <a:t>409</a:t>
                      </a:r>
                    </a:p>
                  </a:txBody>
                  <a:tcPr/>
                </a:tc>
                <a:tc>
                  <a:txBody>
                    <a:bodyPr/>
                    <a:lstStyle/>
                    <a:p>
                      <a:r>
                        <a:rPr lang="en-US" dirty="0">
                          <a:solidFill>
                            <a:schemeClr val="tx1"/>
                          </a:solidFill>
                        </a:rPr>
                        <a:t>420</a:t>
                      </a:r>
                    </a:p>
                  </a:txBody>
                  <a:tcPr/>
                </a:tc>
                <a:tc>
                  <a:txBody>
                    <a:bodyPr/>
                    <a:lstStyle/>
                    <a:p>
                      <a:r>
                        <a:rPr lang="en-US" dirty="0">
                          <a:solidFill>
                            <a:schemeClr val="tx1"/>
                          </a:solidFill>
                        </a:rPr>
                        <a:t>407.5</a:t>
                      </a:r>
                    </a:p>
                  </a:txBody>
                  <a:tcPr/>
                </a:tc>
                <a:tc>
                  <a:txBody>
                    <a:bodyPr/>
                    <a:lstStyle/>
                    <a:p>
                      <a:r>
                        <a:rPr lang="en-US" dirty="0">
                          <a:solidFill>
                            <a:schemeClr val="tx1"/>
                          </a:solidFill>
                        </a:rPr>
                        <a:t>417.5</a:t>
                      </a:r>
                    </a:p>
                  </a:txBody>
                  <a:tcPr/>
                </a:tc>
                <a:extLst>
                  <a:ext uri="{0D108BD9-81ED-4DB2-BD59-A6C34878D82A}">
                    <a16:rowId xmlns:a16="http://schemas.microsoft.com/office/drawing/2014/main" val="2631771280"/>
                  </a:ext>
                </a:extLst>
              </a:tr>
            </a:tbl>
          </a:graphicData>
        </a:graphic>
      </p:graphicFrame>
      <p:sp>
        <p:nvSpPr>
          <p:cNvPr id="5" name="TextBox 4">
            <a:extLst>
              <a:ext uri="{FF2B5EF4-FFF2-40B4-BE49-F238E27FC236}">
                <a16:creationId xmlns:a16="http://schemas.microsoft.com/office/drawing/2014/main" id="{FAE49C97-66BD-8743-A9D3-614D3E07DD3C}"/>
              </a:ext>
            </a:extLst>
          </p:cNvPr>
          <p:cNvSpPr txBox="1"/>
          <p:nvPr/>
        </p:nvSpPr>
        <p:spPr>
          <a:xfrm>
            <a:off x="508686" y="0"/>
            <a:ext cx="7886700" cy="584775"/>
          </a:xfrm>
          <a:prstGeom prst="rect">
            <a:avLst/>
          </a:prstGeom>
          <a:noFill/>
        </p:spPr>
        <p:txBody>
          <a:bodyPr wrap="square" rtlCol="0">
            <a:spAutoFit/>
          </a:bodyPr>
          <a:lstStyle/>
          <a:p>
            <a:pPr algn="ctr"/>
            <a:r>
              <a:rPr lang="en-US" sz="3200" dirty="0"/>
              <a:t>DBM and </a:t>
            </a:r>
            <a:r>
              <a:rPr lang="en-US" sz="3200" dirty="0" err="1"/>
              <a:t>WhatsHAP</a:t>
            </a:r>
            <a:r>
              <a:rPr lang="en-US" sz="3200" dirty="0"/>
              <a:t> Pairwise Comparison</a:t>
            </a:r>
          </a:p>
        </p:txBody>
      </p:sp>
      <p:graphicFrame>
        <p:nvGraphicFramePr>
          <p:cNvPr id="6" name="Table 3">
            <a:extLst>
              <a:ext uri="{FF2B5EF4-FFF2-40B4-BE49-F238E27FC236}">
                <a16:creationId xmlns:a16="http://schemas.microsoft.com/office/drawing/2014/main" id="{96FD486D-C3C9-1846-97BF-CEB339759498}"/>
              </a:ext>
            </a:extLst>
          </p:cNvPr>
          <p:cNvGraphicFramePr>
            <a:graphicFrameLocks/>
          </p:cNvGraphicFramePr>
          <p:nvPr>
            <p:extLst>
              <p:ext uri="{D42A27DB-BD31-4B8C-83A1-F6EECF244321}">
                <p14:modId xmlns:p14="http://schemas.microsoft.com/office/powerpoint/2010/main" val="4077216405"/>
              </p:ext>
            </p:extLst>
          </p:nvPr>
        </p:nvGraphicFramePr>
        <p:xfrm>
          <a:off x="483972" y="2541990"/>
          <a:ext cx="7886700" cy="1483360"/>
        </p:xfrm>
        <a:graphic>
          <a:graphicData uri="http://schemas.openxmlformats.org/drawingml/2006/table">
            <a:tbl>
              <a:tblPr firstRow="1" bandRow="1">
                <a:tableStyleId>{5C22544A-7EE6-4342-B048-85BDC9FD1C3A}</a:tableStyleId>
              </a:tblPr>
              <a:tblGrid>
                <a:gridCol w="1314450">
                  <a:extLst>
                    <a:ext uri="{9D8B030D-6E8A-4147-A177-3AD203B41FA5}">
                      <a16:colId xmlns:a16="http://schemas.microsoft.com/office/drawing/2014/main" val="2561949726"/>
                    </a:ext>
                  </a:extLst>
                </a:gridCol>
                <a:gridCol w="1097178">
                  <a:extLst>
                    <a:ext uri="{9D8B030D-6E8A-4147-A177-3AD203B41FA5}">
                      <a16:colId xmlns:a16="http://schemas.microsoft.com/office/drawing/2014/main" val="2461927946"/>
                    </a:ext>
                  </a:extLst>
                </a:gridCol>
                <a:gridCol w="1531722">
                  <a:extLst>
                    <a:ext uri="{9D8B030D-6E8A-4147-A177-3AD203B41FA5}">
                      <a16:colId xmlns:a16="http://schemas.microsoft.com/office/drawing/2014/main" val="3929086859"/>
                    </a:ext>
                  </a:extLst>
                </a:gridCol>
                <a:gridCol w="1314450">
                  <a:extLst>
                    <a:ext uri="{9D8B030D-6E8A-4147-A177-3AD203B41FA5}">
                      <a16:colId xmlns:a16="http://schemas.microsoft.com/office/drawing/2014/main" val="2241096614"/>
                    </a:ext>
                  </a:extLst>
                </a:gridCol>
                <a:gridCol w="1314450">
                  <a:extLst>
                    <a:ext uri="{9D8B030D-6E8A-4147-A177-3AD203B41FA5}">
                      <a16:colId xmlns:a16="http://schemas.microsoft.com/office/drawing/2014/main" val="2392230099"/>
                    </a:ext>
                  </a:extLst>
                </a:gridCol>
                <a:gridCol w="1314450">
                  <a:extLst>
                    <a:ext uri="{9D8B030D-6E8A-4147-A177-3AD203B41FA5}">
                      <a16:colId xmlns:a16="http://schemas.microsoft.com/office/drawing/2014/main" val="617271376"/>
                    </a:ext>
                  </a:extLst>
                </a:gridCol>
              </a:tblGrid>
              <a:tr h="370840">
                <a:tc>
                  <a:txBody>
                    <a:bodyPr/>
                    <a:lstStyle/>
                    <a:p>
                      <a:r>
                        <a:rPr lang="en-US" dirty="0"/>
                        <a:t>Agreement</a:t>
                      </a:r>
                    </a:p>
                  </a:txBody>
                  <a:tcPr/>
                </a:tc>
                <a:tc>
                  <a:txBody>
                    <a:bodyPr/>
                    <a:lstStyle/>
                    <a:p>
                      <a:r>
                        <a:rPr lang="en-US" dirty="0"/>
                        <a:t>826</a:t>
                      </a:r>
                    </a:p>
                  </a:txBody>
                  <a:tcPr/>
                </a:tc>
                <a:tc>
                  <a:txBody>
                    <a:bodyPr/>
                    <a:lstStyle/>
                    <a:p>
                      <a:r>
                        <a:rPr lang="en-US" dirty="0"/>
                        <a:t>827</a:t>
                      </a:r>
                    </a:p>
                  </a:txBody>
                  <a:tcPr/>
                </a:tc>
                <a:tc>
                  <a:txBody>
                    <a:bodyPr/>
                    <a:lstStyle/>
                    <a:p>
                      <a:r>
                        <a:rPr lang="en-US" dirty="0"/>
                        <a:t>832</a:t>
                      </a:r>
                    </a:p>
                  </a:txBody>
                  <a:tcPr/>
                </a:tc>
                <a:tc>
                  <a:txBody>
                    <a:bodyPr/>
                    <a:lstStyle/>
                    <a:p>
                      <a:r>
                        <a:rPr lang="en-US" dirty="0"/>
                        <a:t>847</a:t>
                      </a:r>
                    </a:p>
                  </a:txBody>
                  <a:tcPr/>
                </a:tc>
                <a:tc>
                  <a:txBody>
                    <a:bodyPr/>
                    <a:lstStyle/>
                    <a:p>
                      <a:r>
                        <a:rPr lang="en-US" dirty="0"/>
                        <a:t>850</a:t>
                      </a:r>
                    </a:p>
                  </a:txBody>
                  <a:tcPr/>
                </a:tc>
                <a:extLst>
                  <a:ext uri="{0D108BD9-81ED-4DB2-BD59-A6C34878D82A}">
                    <a16:rowId xmlns:a16="http://schemas.microsoft.com/office/drawing/2014/main" val="2939071277"/>
                  </a:ext>
                </a:extLst>
              </a:tr>
              <a:tr h="370840">
                <a:tc>
                  <a:txBody>
                    <a:bodyPr/>
                    <a:lstStyle/>
                    <a:p>
                      <a:r>
                        <a:rPr lang="en-US" dirty="0"/>
                        <a:t>Strict</a:t>
                      </a:r>
                    </a:p>
                  </a:txBody>
                  <a:tcPr/>
                </a:tc>
                <a:tc>
                  <a:txBody>
                    <a:bodyPr/>
                    <a:lstStyle/>
                    <a:p>
                      <a:r>
                        <a:rPr lang="en-US" dirty="0">
                          <a:solidFill>
                            <a:schemeClr val="tx1"/>
                          </a:solidFill>
                        </a:rPr>
                        <a:t>557</a:t>
                      </a:r>
                    </a:p>
                  </a:txBody>
                  <a:tcPr/>
                </a:tc>
                <a:tc>
                  <a:txBody>
                    <a:bodyPr/>
                    <a:lstStyle/>
                    <a:p>
                      <a:r>
                        <a:rPr lang="en-US" dirty="0">
                          <a:solidFill>
                            <a:schemeClr val="tx1"/>
                          </a:solidFill>
                        </a:rPr>
                        <a:t>574</a:t>
                      </a:r>
                    </a:p>
                  </a:txBody>
                  <a:tcPr/>
                </a:tc>
                <a:tc>
                  <a:txBody>
                    <a:bodyPr/>
                    <a:lstStyle/>
                    <a:p>
                      <a:r>
                        <a:rPr lang="en-US" dirty="0">
                          <a:solidFill>
                            <a:schemeClr val="tx1"/>
                          </a:solidFill>
                        </a:rPr>
                        <a:t>578</a:t>
                      </a:r>
                    </a:p>
                  </a:txBody>
                  <a:tcPr/>
                </a:tc>
                <a:tc>
                  <a:txBody>
                    <a:bodyPr/>
                    <a:lstStyle/>
                    <a:p>
                      <a:r>
                        <a:rPr lang="en-US" dirty="0">
                          <a:solidFill>
                            <a:schemeClr val="tx1"/>
                          </a:solidFill>
                        </a:rPr>
                        <a:t>582</a:t>
                      </a:r>
                    </a:p>
                  </a:txBody>
                  <a:tcPr/>
                </a:tc>
                <a:tc>
                  <a:txBody>
                    <a:bodyPr/>
                    <a:lstStyle/>
                    <a:p>
                      <a:r>
                        <a:rPr lang="en-US" dirty="0">
                          <a:solidFill>
                            <a:schemeClr val="tx1"/>
                          </a:solidFill>
                        </a:rPr>
                        <a:t>574</a:t>
                      </a:r>
                    </a:p>
                  </a:txBody>
                  <a:tcPr/>
                </a:tc>
                <a:extLst>
                  <a:ext uri="{0D108BD9-81ED-4DB2-BD59-A6C34878D82A}">
                    <a16:rowId xmlns:a16="http://schemas.microsoft.com/office/drawing/2014/main" val="1593095287"/>
                  </a:ext>
                </a:extLst>
              </a:tr>
              <a:tr h="370840">
                <a:tc>
                  <a:txBody>
                    <a:bodyPr/>
                    <a:lstStyle/>
                    <a:p>
                      <a:r>
                        <a:rPr lang="en-US" dirty="0"/>
                        <a:t>Non-strict</a:t>
                      </a:r>
                    </a:p>
                  </a:txBody>
                  <a:tcPr/>
                </a:tc>
                <a:tc>
                  <a:txBody>
                    <a:bodyPr/>
                    <a:lstStyle/>
                    <a:p>
                      <a:r>
                        <a:rPr lang="en-US" dirty="0">
                          <a:solidFill>
                            <a:schemeClr val="tx1"/>
                          </a:solidFill>
                        </a:rPr>
                        <a:t>591.5</a:t>
                      </a:r>
                    </a:p>
                  </a:txBody>
                  <a:tcPr/>
                </a:tc>
                <a:tc>
                  <a:txBody>
                    <a:bodyPr/>
                    <a:lstStyle/>
                    <a:p>
                      <a:r>
                        <a:rPr lang="en-US" dirty="0">
                          <a:solidFill>
                            <a:schemeClr val="tx1"/>
                          </a:solidFill>
                        </a:rPr>
                        <a:t>601</a:t>
                      </a:r>
                    </a:p>
                  </a:txBody>
                  <a:tcPr/>
                </a:tc>
                <a:tc>
                  <a:txBody>
                    <a:bodyPr/>
                    <a:lstStyle/>
                    <a:p>
                      <a:r>
                        <a:rPr lang="en-US" dirty="0">
                          <a:solidFill>
                            <a:schemeClr val="tx1"/>
                          </a:solidFill>
                        </a:rPr>
                        <a:t>603</a:t>
                      </a:r>
                    </a:p>
                  </a:txBody>
                  <a:tcPr/>
                </a:tc>
                <a:tc>
                  <a:txBody>
                    <a:bodyPr/>
                    <a:lstStyle/>
                    <a:p>
                      <a:r>
                        <a:rPr lang="en-US" dirty="0">
                          <a:solidFill>
                            <a:schemeClr val="tx1"/>
                          </a:solidFill>
                        </a:rPr>
                        <a:t>604</a:t>
                      </a:r>
                    </a:p>
                  </a:txBody>
                  <a:tcPr/>
                </a:tc>
                <a:tc>
                  <a:txBody>
                    <a:bodyPr/>
                    <a:lstStyle/>
                    <a:p>
                      <a:r>
                        <a:rPr lang="en-US" dirty="0">
                          <a:solidFill>
                            <a:schemeClr val="tx1"/>
                          </a:solidFill>
                        </a:rPr>
                        <a:t>601</a:t>
                      </a:r>
                    </a:p>
                  </a:txBody>
                  <a:tcPr/>
                </a:tc>
                <a:extLst>
                  <a:ext uri="{0D108BD9-81ED-4DB2-BD59-A6C34878D82A}">
                    <a16:rowId xmlns:a16="http://schemas.microsoft.com/office/drawing/2014/main" val="2680184326"/>
                  </a:ext>
                </a:extLst>
              </a:tr>
              <a:tr h="370840">
                <a:tc>
                  <a:txBody>
                    <a:bodyPr/>
                    <a:lstStyle/>
                    <a:p>
                      <a:r>
                        <a:rPr lang="en-US" dirty="0">
                          <a:solidFill>
                            <a:schemeClr val="tx1"/>
                          </a:solidFill>
                        </a:rPr>
                        <a:t>haplotype</a:t>
                      </a:r>
                    </a:p>
                  </a:txBody>
                  <a:tcPr/>
                </a:tc>
                <a:tc>
                  <a:txBody>
                    <a:bodyPr/>
                    <a:lstStyle/>
                    <a:p>
                      <a:r>
                        <a:rPr lang="en-US" dirty="0">
                          <a:solidFill>
                            <a:schemeClr val="tx1"/>
                          </a:solidFill>
                        </a:rPr>
                        <a:t>468</a:t>
                      </a:r>
                    </a:p>
                  </a:txBody>
                  <a:tcPr/>
                </a:tc>
                <a:tc>
                  <a:txBody>
                    <a:bodyPr/>
                    <a:lstStyle/>
                    <a:p>
                      <a:r>
                        <a:rPr lang="en-US" dirty="0">
                          <a:solidFill>
                            <a:schemeClr val="tx1"/>
                          </a:solidFill>
                        </a:rPr>
                        <a:t>490</a:t>
                      </a:r>
                    </a:p>
                  </a:txBody>
                  <a:tcPr/>
                </a:tc>
                <a:tc>
                  <a:txBody>
                    <a:bodyPr/>
                    <a:lstStyle/>
                    <a:p>
                      <a:r>
                        <a:rPr lang="en-US" dirty="0">
                          <a:solidFill>
                            <a:schemeClr val="tx1"/>
                          </a:solidFill>
                        </a:rPr>
                        <a:t>492</a:t>
                      </a:r>
                    </a:p>
                  </a:txBody>
                  <a:tcPr/>
                </a:tc>
                <a:tc>
                  <a:txBody>
                    <a:bodyPr/>
                    <a:lstStyle/>
                    <a:p>
                      <a:r>
                        <a:rPr lang="en-US" dirty="0">
                          <a:solidFill>
                            <a:schemeClr val="tx1"/>
                          </a:solidFill>
                        </a:rPr>
                        <a:t>469.5</a:t>
                      </a:r>
                    </a:p>
                  </a:txBody>
                  <a:tcPr/>
                </a:tc>
                <a:tc>
                  <a:txBody>
                    <a:bodyPr/>
                    <a:lstStyle/>
                    <a:p>
                      <a:r>
                        <a:rPr lang="en-US" dirty="0">
                          <a:solidFill>
                            <a:schemeClr val="tx1"/>
                          </a:solidFill>
                        </a:rPr>
                        <a:t>501.5</a:t>
                      </a:r>
                    </a:p>
                  </a:txBody>
                  <a:tcPr/>
                </a:tc>
                <a:extLst>
                  <a:ext uri="{0D108BD9-81ED-4DB2-BD59-A6C34878D82A}">
                    <a16:rowId xmlns:a16="http://schemas.microsoft.com/office/drawing/2014/main" val="2631771280"/>
                  </a:ext>
                </a:extLst>
              </a:tr>
            </a:tbl>
          </a:graphicData>
        </a:graphic>
      </p:graphicFrame>
      <p:sp>
        <p:nvSpPr>
          <p:cNvPr id="7" name="TextBox 6">
            <a:extLst>
              <a:ext uri="{FF2B5EF4-FFF2-40B4-BE49-F238E27FC236}">
                <a16:creationId xmlns:a16="http://schemas.microsoft.com/office/drawing/2014/main" id="{D2349496-84D1-1D48-A3F9-6DBCEA8BA0F1}"/>
              </a:ext>
            </a:extLst>
          </p:cNvPr>
          <p:cNvSpPr txBox="1"/>
          <p:nvPr/>
        </p:nvSpPr>
        <p:spPr>
          <a:xfrm>
            <a:off x="628650" y="1980477"/>
            <a:ext cx="7886700" cy="584775"/>
          </a:xfrm>
          <a:prstGeom prst="rect">
            <a:avLst/>
          </a:prstGeom>
          <a:noFill/>
        </p:spPr>
        <p:txBody>
          <a:bodyPr wrap="square" rtlCol="0">
            <a:spAutoFit/>
          </a:bodyPr>
          <a:lstStyle/>
          <a:p>
            <a:pPr algn="ctr"/>
            <a:r>
              <a:rPr lang="en-US" sz="3200" dirty="0"/>
              <a:t>HapSeq2 and </a:t>
            </a:r>
            <a:r>
              <a:rPr lang="en-US" sz="3200" dirty="0" err="1"/>
              <a:t>WhatsHAP</a:t>
            </a:r>
            <a:r>
              <a:rPr lang="en-US" sz="3200" dirty="0"/>
              <a:t> Pairwise Comparison</a:t>
            </a:r>
          </a:p>
        </p:txBody>
      </p:sp>
      <p:graphicFrame>
        <p:nvGraphicFramePr>
          <p:cNvPr id="8" name="Table 3">
            <a:extLst>
              <a:ext uri="{FF2B5EF4-FFF2-40B4-BE49-F238E27FC236}">
                <a16:creationId xmlns:a16="http://schemas.microsoft.com/office/drawing/2014/main" id="{33F0DCD5-8202-824D-8D88-17F867EA0380}"/>
              </a:ext>
            </a:extLst>
          </p:cNvPr>
          <p:cNvGraphicFramePr>
            <a:graphicFrameLocks/>
          </p:cNvGraphicFramePr>
          <p:nvPr>
            <p:extLst>
              <p:ext uri="{D42A27DB-BD31-4B8C-83A1-F6EECF244321}">
                <p14:modId xmlns:p14="http://schemas.microsoft.com/office/powerpoint/2010/main" val="3060516791"/>
              </p:ext>
            </p:extLst>
          </p:nvPr>
        </p:nvGraphicFramePr>
        <p:xfrm>
          <a:off x="418531" y="4483303"/>
          <a:ext cx="7886700" cy="1483360"/>
        </p:xfrm>
        <a:graphic>
          <a:graphicData uri="http://schemas.openxmlformats.org/drawingml/2006/table">
            <a:tbl>
              <a:tblPr firstRow="1" bandRow="1">
                <a:tableStyleId>{5C22544A-7EE6-4342-B048-85BDC9FD1C3A}</a:tableStyleId>
              </a:tblPr>
              <a:tblGrid>
                <a:gridCol w="1314450">
                  <a:extLst>
                    <a:ext uri="{9D8B030D-6E8A-4147-A177-3AD203B41FA5}">
                      <a16:colId xmlns:a16="http://schemas.microsoft.com/office/drawing/2014/main" val="2561949726"/>
                    </a:ext>
                  </a:extLst>
                </a:gridCol>
                <a:gridCol w="1314450">
                  <a:extLst>
                    <a:ext uri="{9D8B030D-6E8A-4147-A177-3AD203B41FA5}">
                      <a16:colId xmlns:a16="http://schemas.microsoft.com/office/drawing/2014/main" val="2461927946"/>
                    </a:ext>
                  </a:extLst>
                </a:gridCol>
                <a:gridCol w="1314450">
                  <a:extLst>
                    <a:ext uri="{9D8B030D-6E8A-4147-A177-3AD203B41FA5}">
                      <a16:colId xmlns:a16="http://schemas.microsoft.com/office/drawing/2014/main" val="3929086859"/>
                    </a:ext>
                  </a:extLst>
                </a:gridCol>
                <a:gridCol w="1314450">
                  <a:extLst>
                    <a:ext uri="{9D8B030D-6E8A-4147-A177-3AD203B41FA5}">
                      <a16:colId xmlns:a16="http://schemas.microsoft.com/office/drawing/2014/main" val="2241096614"/>
                    </a:ext>
                  </a:extLst>
                </a:gridCol>
                <a:gridCol w="1314450">
                  <a:extLst>
                    <a:ext uri="{9D8B030D-6E8A-4147-A177-3AD203B41FA5}">
                      <a16:colId xmlns:a16="http://schemas.microsoft.com/office/drawing/2014/main" val="2392230099"/>
                    </a:ext>
                  </a:extLst>
                </a:gridCol>
                <a:gridCol w="1314450">
                  <a:extLst>
                    <a:ext uri="{9D8B030D-6E8A-4147-A177-3AD203B41FA5}">
                      <a16:colId xmlns:a16="http://schemas.microsoft.com/office/drawing/2014/main" val="617271376"/>
                    </a:ext>
                  </a:extLst>
                </a:gridCol>
              </a:tblGrid>
              <a:tr h="370840">
                <a:tc>
                  <a:txBody>
                    <a:bodyPr/>
                    <a:lstStyle/>
                    <a:p>
                      <a:r>
                        <a:rPr lang="en-US" dirty="0"/>
                        <a:t>Agreement</a:t>
                      </a:r>
                    </a:p>
                  </a:txBody>
                  <a:tcPr/>
                </a:tc>
                <a:tc>
                  <a:txBody>
                    <a:bodyPr/>
                    <a:lstStyle/>
                    <a:p>
                      <a:r>
                        <a:rPr lang="en-US" dirty="0"/>
                        <a:t>826</a:t>
                      </a:r>
                    </a:p>
                  </a:txBody>
                  <a:tcPr/>
                </a:tc>
                <a:tc>
                  <a:txBody>
                    <a:bodyPr/>
                    <a:lstStyle/>
                    <a:p>
                      <a:r>
                        <a:rPr lang="en-US" dirty="0"/>
                        <a:t>827</a:t>
                      </a:r>
                    </a:p>
                  </a:txBody>
                  <a:tcPr/>
                </a:tc>
                <a:tc>
                  <a:txBody>
                    <a:bodyPr/>
                    <a:lstStyle/>
                    <a:p>
                      <a:r>
                        <a:rPr lang="en-US" dirty="0"/>
                        <a:t>832</a:t>
                      </a:r>
                    </a:p>
                  </a:txBody>
                  <a:tcPr/>
                </a:tc>
                <a:tc>
                  <a:txBody>
                    <a:bodyPr/>
                    <a:lstStyle/>
                    <a:p>
                      <a:r>
                        <a:rPr lang="en-US" dirty="0"/>
                        <a:t>847</a:t>
                      </a:r>
                    </a:p>
                  </a:txBody>
                  <a:tcPr/>
                </a:tc>
                <a:tc>
                  <a:txBody>
                    <a:bodyPr/>
                    <a:lstStyle/>
                    <a:p>
                      <a:r>
                        <a:rPr lang="en-US" dirty="0"/>
                        <a:t>850</a:t>
                      </a:r>
                    </a:p>
                  </a:txBody>
                  <a:tcPr/>
                </a:tc>
                <a:extLst>
                  <a:ext uri="{0D108BD9-81ED-4DB2-BD59-A6C34878D82A}">
                    <a16:rowId xmlns:a16="http://schemas.microsoft.com/office/drawing/2014/main" val="2939071277"/>
                  </a:ext>
                </a:extLst>
              </a:tr>
              <a:tr h="370840">
                <a:tc>
                  <a:txBody>
                    <a:bodyPr/>
                    <a:lstStyle/>
                    <a:p>
                      <a:r>
                        <a:rPr lang="en-US" dirty="0"/>
                        <a:t>Strict</a:t>
                      </a:r>
                    </a:p>
                  </a:txBody>
                  <a:tcPr/>
                </a:tc>
                <a:tc>
                  <a:txBody>
                    <a:bodyPr/>
                    <a:lstStyle/>
                    <a:p>
                      <a:r>
                        <a:rPr lang="en-US" dirty="0"/>
                        <a:t>383</a:t>
                      </a:r>
                    </a:p>
                  </a:txBody>
                  <a:tcPr/>
                </a:tc>
                <a:tc>
                  <a:txBody>
                    <a:bodyPr/>
                    <a:lstStyle/>
                    <a:p>
                      <a:r>
                        <a:rPr lang="en-US" dirty="0"/>
                        <a:t>381</a:t>
                      </a:r>
                    </a:p>
                  </a:txBody>
                  <a:tcPr/>
                </a:tc>
                <a:tc>
                  <a:txBody>
                    <a:bodyPr/>
                    <a:lstStyle/>
                    <a:p>
                      <a:r>
                        <a:rPr lang="en-US" dirty="0"/>
                        <a:t>410</a:t>
                      </a:r>
                    </a:p>
                  </a:txBody>
                  <a:tcPr/>
                </a:tc>
                <a:tc>
                  <a:txBody>
                    <a:bodyPr/>
                    <a:lstStyle/>
                    <a:p>
                      <a:r>
                        <a:rPr lang="en-US" dirty="0"/>
                        <a:t>391</a:t>
                      </a:r>
                    </a:p>
                  </a:txBody>
                  <a:tcPr/>
                </a:tc>
                <a:tc>
                  <a:txBody>
                    <a:bodyPr/>
                    <a:lstStyle/>
                    <a:p>
                      <a:r>
                        <a:rPr lang="en-US" dirty="0"/>
                        <a:t>407</a:t>
                      </a:r>
                    </a:p>
                  </a:txBody>
                  <a:tcPr/>
                </a:tc>
                <a:extLst>
                  <a:ext uri="{0D108BD9-81ED-4DB2-BD59-A6C34878D82A}">
                    <a16:rowId xmlns:a16="http://schemas.microsoft.com/office/drawing/2014/main" val="1593095287"/>
                  </a:ext>
                </a:extLst>
              </a:tr>
              <a:tr h="370840">
                <a:tc>
                  <a:txBody>
                    <a:bodyPr/>
                    <a:lstStyle/>
                    <a:p>
                      <a:r>
                        <a:rPr lang="en-US" dirty="0"/>
                        <a:t>Non-strict</a:t>
                      </a:r>
                    </a:p>
                  </a:txBody>
                  <a:tcPr/>
                </a:tc>
                <a:tc>
                  <a:txBody>
                    <a:bodyPr/>
                    <a:lstStyle/>
                    <a:p>
                      <a:r>
                        <a:rPr lang="en-US" dirty="0"/>
                        <a:t>471</a:t>
                      </a:r>
                    </a:p>
                  </a:txBody>
                  <a:tcPr/>
                </a:tc>
                <a:tc>
                  <a:txBody>
                    <a:bodyPr/>
                    <a:lstStyle/>
                    <a:p>
                      <a:r>
                        <a:rPr lang="en-US" dirty="0"/>
                        <a:t>467.5</a:t>
                      </a:r>
                    </a:p>
                  </a:txBody>
                  <a:tcPr/>
                </a:tc>
                <a:tc>
                  <a:txBody>
                    <a:bodyPr/>
                    <a:lstStyle/>
                    <a:p>
                      <a:r>
                        <a:rPr lang="en-US" dirty="0"/>
                        <a:t>486.5</a:t>
                      </a:r>
                    </a:p>
                  </a:txBody>
                  <a:tcPr/>
                </a:tc>
                <a:tc>
                  <a:txBody>
                    <a:bodyPr/>
                    <a:lstStyle/>
                    <a:p>
                      <a:r>
                        <a:rPr lang="en-US" dirty="0"/>
                        <a:t>479</a:t>
                      </a:r>
                    </a:p>
                  </a:txBody>
                  <a:tcPr/>
                </a:tc>
                <a:tc>
                  <a:txBody>
                    <a:bodyPr/>
                    <a:lstStyle/>
                    <a:p>
                      <a:r>
                        <a:rPr lang="en-US" dirty="0"/>
                        <a:t>482.5</a:t>
                      </a:r>
                    </a:p>
                  </a:txBody>
                  <a:tcPr/>
                </a:tc>
                <a:extLst>
                  <a:ext uri="{0D108BD9-81ED-4DB2-BD59-A6C34878D82A}">
                    <a16:rowId xmlns:a16="http://schemas.microsoft.com/office/drawing/2014/main" val="2680184326"/>
                  </a:ext>
                </a:extLst>
              </a:tr>
              <a:tr h="370840">
                <a:tc>
                  <a:txBody>
                    <a:bodyPr/>
                    <a:lstStyle/>
                    <a:p>
                      <a:r>
                        <a:rPr lang="en-US" dirty="0"/>
                        <a:t>haplotype</a:t>
                      </a:r>
                    </a:p>
                  </a:txBody>
                  <a:tcPr/>
                </a:tc>
                <a:tc>
                  <a:txBody>
                    <a:bodyPr/>
                    <a:lstStyle/>
                    <a:p>
                      <a:r>
                        <a:rPr lang="en-US" dirty="0"/>
                        <a:t>444</a:t>
                      </a:r>
                    </a:p>
                  </a:txBody>
                  <a:tcPr/>
                </a:tc>
                <a:tc>
                  <a:txBody>
                    <a:bodyPr/>
                    <a:lstStyle/>
                    <a:p>
                      <a:r>
                        <a:rPr lang="en-US" dirty="0"/>
                        <a:t>451.5</a:t>
                      </a:r>
                    </a:p>
                  </a:txBody>
                  <a:tcPr/>
                </a:tc>
                <a:tc>
                  <a:txBody>
                    <a:bodyPr/>
                    <a:lstStyle/>
                    <a:p>
                      <a:r>
                        <a:rPr lang="en-US" dirty="0"/>
                        <a:t>462.5</a:t>
                      </a:r>
                    </a:p>
                  </a:txBody>
                  <a:tcPr/>
                </a:tc>
                <a:tc>
                  <a:txBody>
                    <a:bodyPr/>
                    <a:lstStyle/>
                    <a:p>
                      <a:r>
                        <a:rPr lang="en-US" b="0" dirty="0"/>
                        <a:t>451</a:t>
                      </a:r>
                    </a:p>
                  </a:txBody>
                  <a:tcPr/>
                </a:tc>
                <a:tc>
                  <a:txBody>
                    <a:bodyPr/>
                    <a:lstStyle/>
                    <a:p>
                      <a:r>
                        <a:rPr lang="en-US" dirty="0"/>
                        <a:t>454.5</a:t>
                      </a:r>
                    </a:p>
                  </a:txBody>
                  <a:tcPr/>
                </a:tc>
                <a:extLst>
                  <a:ext uri="{0D108BD9-81ED-4DB2-BD59-A6C34878D82A}">
                    <a16:rowId xmlns:a16="http://schemas.microsoft.com/office/drawing/2014/main" val="2631771280"/>
                  </a:ext>
                </a:extLst>
              </a:tr>
            </a:tbl>
          </a:graphicData>
        </a:graphic>
      </p:graphicFrame>
      <p:sp>
        <p:nvSpPr>
          <p:cNvPr id="9" name="TextBox 8">
            <a:extLst>
              <a:ext uri="{FF2B5EF4-FFF2-40B4-BE49-F238E27FC236}">
                <a16:creationId xmlns:a16="http://schemas.microsoft.com/office/drawing/2014/main" id="{5845F1D7-55DA-0B41-A739-F7C72C9FF60A}"/>
              </a:ext>
            </a:extLst>
          </p:cNvPr>
          <p:cNvSpPr txBox="1"/>
          <p:nvPr/>
        </p:nvSpPr>
        <p:spPr>
          <a:xfrm>
            <a:off x="494731" y="4006800"/>
            <a:ext cx="8686800" cy="584775"/>
          </a:xfrm>
          <a:prstGeom prst="rect">
            <a:avLst/>
          </a:prstGeom>
          <a:noFill/>
        </p:spPr>
        <p:txBody>
          <a:bodyPr wrap="square" rtlCol="0">
            <a:spAutoFit/>
          </a:bodyPr>
          <a:lstStyle/>
          <a:p>
            <a:r>
              <a:rPr lang="en-US" sz="3200" dirty="0"/>
              <a:t>HapSeq2 and DBM Pairwise Comparison</a:t>
            </a:r>
          </a:p>
        </p:txBody>
      </p:sp>
      <p:sp>
        <p:nvSpPr>
          <p:cNvPr id="10" name="TextBox 9">
            <a:extLst>
              <a:ext uri="{FF2B5EF4-FFF2-40B4-BE49-F238E27FC236}">
                <a16:creationId xmlns:a16="http://schemas.microsoft.com/office/drawing/2014/main" id="{AF380A65-768D-48F3-947F-7F40A71B2E49}"/>
              </a:ext>
            </a:extLst>
          </p:cNvPr>
          <p:cNvSpPr txBox="1"/>
          <p:nvPr/>
        </p:nvSpPr>
        <p:spPr>
          <a:xfrm>
            <a:off x="494731" y="5966663"/>
            <a:ext cx="7886700" cy="830997"/>
          </a:xfrm>
          <a:prstGeom prst="rect">
            <a:avLst/>
          </a:prstGeom>
          <a:noFill/>
        </p:spPr>
        <p:txBody>
          <a:bodyPr wrap="square" rtlCol="0">
            <a:spAutoFit/>
          </a:bodyPr>
          <a:lstStyle/>
          <a:p>
            <a:r>
              <a:rPr lang="en-US" sz="1600" dirty="0"/>
              <a:t>628 total positions - phased &gt;= 20 coverage</a:t>
            </a:r>
          </a:p>
          <a:p>
            <a:r>
              <a:rPr lang="en-US" sz="1600" dirty="0"/>
              <a:t>Script: PhasingWhatshapHapseqDBM.2020.July.1.txt </a:t>
            </a:r>
          </a:p>
          <a:p>
            <a:r>
              <a:rPr lang="en-US" sz="1600" dirty="0"/>
              <a:t>Input folder: /home/s_m774/data/</a:t>
            </a:r>
            <a:r>
              <a:rPr lang="en-US" sz="1600" dirty="0" err="1"/>
              <a:t>new.MIHA</a:t>
            </a:r>
            <a:r>
              <a:rPr lang="en-US" sz="1600" dirty="0"/>
              <a:t>/</a:t>
            </a:r>
            <a:endParaRPr lang="en-US" sz="1600" dirty="0">
              <a:highlight>
                <a:srgbClr val="00FF00"/>
              </a:highlight>
            </a:endParaRPr>
          </a:p>
        </p:txBody>
      </p:sp>
    </p:spTree>
    <p:extLst>
      <p:ext uri="{BB962C8B-B14F-4D97-AF65-F5344CB8AC3E}">
        <p14:creationId xmlns:p14="http://schemas.microsoft.com/office/powerpoint/2010/main" val="245021392"/>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D7534E99-A14B-4D48-AB9D-25FD5B12ED52}"/>
              </a:ext>
            </a:extLst>
          </p:cNvPr>
          <p:cNvGraphicFramePr>
            <a:graphicFrameLocks/>
          </p:cNvGraphicFramePr>
          <p:nvPr/>
        </p:nvGraphicFramePr>
        <p:xfrm>
          <a:off x="508685" y="494768"/>
          <a:ext cx="7796544" cy="1483360"/>
        </p:xfrm>
        <a:graphic>
          <a:graphicData uri="http://schemas.openxmlformats.org/drawingml/2006/table">
            <a:tbl>
              <a:tblPr firstRow="1" bandRow="1">
                <a:tableStyleId>{5C22544A-7EE6-4342-B048-85BDC9FD1C3A}</a:tableStyleId>
              </a:tblPr>
              <a:tblGrid>
                <a:gridCol w="1299424">
                  <a:extLst>
                    <a:ext uri="{9D8B030D-6E8A-4147-A177-3AD203B41FA5}">
                      <a16:colId xmlns:a16="http://schemas.microsoft.com/office/drawing/2014/main" val="2561949726"/>
                    </a:ext>
                  </a:extLst>
                </a:gridCol>
                <a:gridCol w="1299424">
                  <a:extLst>
                    <a:ext uri="{9D8B030D-6E8A-4147-A177-3AD203B41FA5}">
                      <a16:colId xmlns:a16="http://schemas.microsoft.com/office/drawing/2014/main" val="2461927946"/>
                    </a:ext>
                  </a:extLst>
                </a:gridCol>
                <a:gridCol w="1299424">
                  <a:extLst>
                    <a:ext uri="{9D8B030D-6E8A-4147-A177-3AD203B41FA5}">
                      <a16:colId xmlns:a16="http://schemas.microsoft.com/office/drawing/2014/main" val="3929086859"/>
                    </a:ext>
                  </a:extLst>
                </a:gridCol>
                <a:gridCol w="1299424">
                  <a:extLst>
                    <a:ext uri="{9D8B030D-6E8A-4147-A177-3AD203B41FA5}">
                      <a16:colId xmlns:a16="http://schemas.microsoft.com/office/drawing/2014/main" val="2241096614"/>
                    </a:ext>
                  </a:extLst>
                </a:gridCol>
                <a:gridCol w="1299424">
                  <a:extLst>
                    <a:ext uri="{9D8B030D-6E8A-4147-A177-3AD203B41FA5}">
                      <a16:colId xmlns:a16="http://schemas.microsoft.com/office/drawing/2014/main" val="2392230099"/>
                    </a:ext>
                  </a:extLst>
                </a:gridCol>
                <a:gridCol w="1299424">
                  <a:extLst>
                    <a:ext uri="{9D8B030D-6E8A-4147-A177-3AD203B41FA5}">
                      <a16:colId xmlns:a16="http://schemas.microsoft.com/office/drawing/2014/main" val="617271376"/>
                    </a:ext>
                  </a:extLst>
                </a:gridCol>
              </a:tblGrid>
              <a:tr h="370840">
                <a:tc>
                  <a:txBody>
                    <a:bodyPr/>
                    <a:lstStyle/>
                    <a:p>
                      <a:r>
                        <a:rPr lang="en-US" dirty="0"/>
                        <a:t>Agreement</a:t>
                      </a:r>
                    </a:p>
                  </a:txBody>
                  <a:tcPr/>
                </a:tc>
                <a:tc>
                  <a:txBody>
                    <a:bodyPr/>
                    <a:lstStyle/>
                    <a:p>
                      <a:r>
                        <a:rPr lang="en-US" dirty="0"/>
                        <a:t>826</a:t>
                      </a:r>
                    </a:p>
                  </a:txBody>
                  <a:tcPr/>
                </a:tc>
                <a:tc>
                  <a:txBody>
                    <a:bodyPr/>
                    <a:lstStyle/>
                    <a:p>
                      <a:r>
                        <a:rPr lang="en-US" dirty="0"/>
                        <a:t>827</a:t>
                      </a:r>
                    </a:p>
                  </a:txBody>
                  <a:tcPr/>
                </a:tc>
                <a:tc>
                  <a:txBody>
                    <a:bodyPr/>
                    <a:lstStyle/>
                    <a:p>
                      <a:r>
                        <a:rPr lang="en-US" dirty="0"/>
                        <a:t>832</a:t>
                      </a:r>
                    </a:p>
                  </a:txBody>
                  <a:tcPr/>
                </a:tc>
                <a:tc>
                  <a:txBody>
                    <a:bodyPr/>
                    <a:lstStyle/>
                    <a:p>
                      <a:r>
                        <a:rPr lang="en-US" dirty="0"/>
                        <a:t>847</a:t>
                      </a:r>
                    </a:p>
                  </a:txBody>
                  <a:tcPr/>
                </a:tc>
                <a:tc>
                  <a:txBody>
                    <a:bodyPr/>
                    <a:lstStyle/>
                    <a:p>
                      <a:r>
                        <a:rPr lang="en-US" dirty="0"/>
                        <a:t>850</a:t>
                      </a:r>
                    </a:p>
                  </a:txBody>
                  <a:tcPr/>
                </a:tc>
                <a:extLst>
                  <a:ext uri="{0D108BD9-81ED-4DB2-BD59-A6C34878D82A}">
                    <a16:rowId xmlns:a16="http://schemas.microsoft.com/office/drawing/2014/main" val="2939071277"/>
                  </a:ext>
                </a:extLst>
              </a:tr>
              <a:tr h="370840">
                <a:tc>
                  <a:txBody>
                    <a:bodyPr/>
                    <a:lstStyle/>
                    <a:p>
                      <a:r>
                        <a:rPr lang="en-US" dirty="0"/>
                        <a:t>Strict</a:t>
                      </a:r>
                    </a:p>
                  </a:txBody>
                  <a:tcPr/>
                </a:tc>
                <a:tc>
                  <a:txBody>
                    <a:bodyPr/>
                    <a:lstStyle/>
                    <a:p>
                      <a:r>
                        <a:rPr lang="en-US" dirty="0"/>
                        <a:t>246</a:t>
                      </a:r>
                    </a:p>
                  </a:txBody>
                  <a:tcPr/>
                </a:tc>
                <a:tc>
                  <a:txBody>
                    <a:bodyPr/>
                    <a:lstStyle/>
                    <a:p>
                      <a:r>
                        <a:rPr lang="en-US" dirty="0"/>
                        <a:t>270</a:t>
                      </a:r>
                    </a:p>
                  </a:txBody>
                  <a:tcPr/>
                </a:tc>
                <a:tc>
                  <a:txBody>
                    <a:bodyPr/>
                    <a:lstStyle/>
                    <a:p>
                      <a:r>
                        <a:rPr lang="en-US" dirty="0"/>
                        <a:t>282</a:t>
                      </a:r>
                    </a:p>
                  </a:txBody>
                  <a:tcPr/>
                </a:tc>
                <a:tc>
                  <a:txBody>
                    <a:bodyPr/>
                    <a:lstStyle/>
                    <a:p>
                      <a:r>
                        <a:rPr lang="en-US" dirty="0"/>
                        <a:t>272</a:t>
                      </a:r>
                    </a:p>
                  </a:txBody>
                  <a:tcPr/>
                </a:tc>
                <a:tc>
                  <a:txBody>
                    <a:bodyPr/>
                    <a:lstStyle/>
                    <a:p>
                      <a:r>
                        <a:rPr lang="en-US" dirty="0"/>
                        <a:t>287</a:t>
                      </a:r>
                    </a:p>
                  </a:txBody>
                  <a:tcPr/>
                </a:tc>
                <a:extLst>
                  <a:ext uri="{0D108BD9-81ED-4DB2-BD59-A6C34878D82A}">
                    <a16:rowId xmlns:a16="http://schemas.microsoft.com/office/drawing/2014/main" val="1593095287"/>
                  </a:ext>
                </a:extLst>
              </a:tr>
              <a:tr h="370840">
                <a:tc>
                  <a:txBody>
                    <a:bodyPr/>
                    <a:lstStyle/>
                    <a:p>
                      <a:r>
                        <a:rPr lang="en-US" dirty="0"/>
                        <a:t>Non-strict</a:t>
                      </a:r>
                    </a:p>
                  </a:txBody>
                  <a:tcPr/>
                </a:tc>
                <a:tc>
                  <a:txBody>
                    <a:bodyPr/>
                    <a:lstStyle/>
                    <a:p>
                      <a:r>
                        <a:rPr lang="en-US" dirty="0"/>
                        <a:t>354.5</a:t>
                      </a:r>
                    </a:p>
                  </a:txBody>
                  <a:tcPr/>
                </a:tc>
                <a:tc>
                  <a:txBody>
                    <a:bodyPr/>
                    <a:lstStyle/>
                    <a:p>
                      <a:r>
                        <a:rPr lang="en-US" dirty="0"/>
                        <a:t>374</a:t>
                      </a:r>
                    </a:p>
                  </a:txBody>
                  <a:tcPr/>
                </a:tc>
                <a:tc>
                  <a:txBody>
                    <a:bodyPr/>
                    <a:lstStyle/>
                    <a:p>
                      <a:r>
                        <a:rPr lang="en-US" dirty="0"/>
                        <a:t>382.5</a:t>
                      </a:r>
                    </a:p>
                  </a:txBody>
                  <a:tcPr/>
                </a:tc>
                <a:tc>
                  <a:txBody>
                    <a:bodyPr/>
                    <a:lstStyle/>
                    <a:p>
                      <a:r>
                        <a:rPr lang="en-US" dirty="0"/>
                        <a:t>374</a:t>
                      </a:r>
                    </a:p>
                  </a:txBody>
                  <a:tcPr/>
                </a:tc>
                <a:tc>
                  <a:txBody>
                    <a:bodyPr/>
                    <a:lstStyle/>
                    <a:p>
                      <a:r>
                        <a:rPr lang="en-US" dirty="0"/>
                        <a:t>379.5</a:t>
                      </a:r>
                    </a:p>
                  </a:txBody>
                  <a:tcPr/>
                </a:tc>
                <a:extLst>
                  <a:ext uri="{0D108BD9-81ED-4DB2-BD59-A6C34878D82A}">
                    <a16:rowId xmlns:a16="http://schemas.microsoft.com/office/drawing/2014/main" val="2680184326"/>
                  </a:ext>
                </a:extLst>
              </a:tr>
              <a:tr h="370840">
                <a:tc>
                  <a:txBody>
                    <a:bodyPr/>
                    <a:lstStyle/>
                    <a:p>
                      <a:r>
                        <a:rPr lang="en-US" dirty="0">
                          <a:solidFill>
                            <a:schemeClr val="tx1"/>
                          </a:solidFill>
                        </a:rPr>
                        <a:t>haplotype</a:t>
                      </a:r>
                    </a:p>
                  </a:txBody>
                  <a:tcPr/>
                </a:tc>
                <a:tc>
                  <a:txBody>
                    <a:bodyPr/>
                    <a:lstStyle/>
                    <a:p>
                      <a:r>
                        <a:rPr lang="en-US" dirty="0">
                          <a:solidFill>
                            <a:schemeClr val="tx1"/>
                          </a:solidFill>
                          <a:highlight>
                            <a:srgbClr val="00FF00"/>
                          </a:highlight>
                        </a:rPr>
                        <a:t> 285 </a:t>
                      </a:r>
                      <a:r>
                        <a:rPr lang="en-US" dirty="0">
                          <a:solidFill>
                            <a:srgbClr val="FF0000"/>
                          </a:solidFill>
                        </a:rPr>
                        <a:t>(330.5)</a:t>
                      </a:r>
                    </a:p>
                  </a:txBody>
                  <a:tcPr/>
                </a:tc>
                <a:tc>
                  <a:txBody>
                    <a:bodyPr/>
                    <a:lstStyle/>
                    <a:p>
                      <a:r>
                        <a:rPr lang="en-US" dirty="0">
                          <a:solidFill>
                            <a:schemeClr val="tx1"/>
                          </a:solidFill>
                          <a:highlight>
                            <a:srgbClr val="00FF00"/>
                          </a:highlight>
                        </a:rPr>
                        <a:t>320.5</a:t>
                      </a:r>
                      <a:r>
                        <a:rPr lang="en-US" dirty="0">
                          <a:solidFill>
                            <a:schemeClr val="tx1"/>
                          </a:solidFill>
                        </a:rPr>
                        <a:t> </a:t>
                      </a:r>
                      <a:r>
                        <a:rPr lang="en-US" dirty="0">
                          <a:solidFill>
                            <a:srgbClr val="FF0000"/>
                          </a:solidFill>
                        </a:rPr>
                        <a:t>(357)</a:t>
                      </a:r>
                    </a:p>
                  </a:txBody>
                  <a:tcPr/>
                </a:tc>
                <a:tc>
                  <a:txBody>
                    <a:bodyPr/>
                    <a:lstStyle/>
                    <a:p>
                      <a:r>
                        <a:rPr lang="en-US" dirty="0">
                          <a:solidFill>
                            <a:schemeClr val="tx1"/>
                          </a:solidFill>
                          <a:highlight>
                            <a:srgbClr val="00FF00"/>
                          </a:highlight>
                        </a:rPr>
                        <a:t>317</a:t>
                      </a:r>
                      <a:r>
                        <a:rPr lang="en-US" dirty="0">
                          <a:solidFill>
                            <a:srgbClr val="FF0000"/>
                          </a:solidFill>
                          <a:highlight>
                            <a:srgbClr val="00FF00"/>
                          </a:highlight>
                        </a:rPr>
                        <a:t> </a:t>
                      </a:r>
                      <a:r>
                        <a:rPr lang="en-US" dirty="0">
                          <a:solidFill>
                            <a:srgbClr val="FF0000"/>
                          </a:solidFill>
                        </a:rPr>
                        <a:t>(352.5)</a:t>
                      </a:r>
                    </a:p>
                  </a:txBody>
                  <a:tcPr/>
                </a:tc>
                <a:tc>
                  <a:txBody>
                    <a:bodyPr/>
                    <a:lstStyle/>
                    <a:p>
                      <a:r>
                        <a:rPr lang="en-US" dirty="0">
                          <a:solidFill>
                            <a:schemeClr val="tx1"/>
                          </a:solidFill>
                          <a:highlight>
                            <a:srgbClr val="00FF00"/>
                          </a:highlight>
                        </a:rPr>
                        <a:t>292.5</a:t>
                      </a:r>
                      <a:r>
                        <a:rPr lang="en-US" dirty="0">
                          <a:solidFill>
                            <a:srgbClr val="FF0000"/>
                          </a:solidFill>
                        </a:rPr>
                        <a:t> (342)</a:t>
                      </a:r>
                    </a:p>
                  </a:txBody>
                  <a:tcPr/>
                </a:tc>
                <a:tc>
                  <a:txBody>
                    <a:bodyPr/>
                    <a:lstStyle/>
                    <a:p>
                      <a:r>
                        <a:rPr lang="en-US" dirty="0">
                          <a:solidFill>
                            <a:schemeClr val="tx1"/>
                          </a:solidFill>
                          <a:highlight>
                            <a:srgbClr val="00FF00"/>
                          </a:highlight>
                        </a:rPr>
                        <a:t>318</a:t>
                      </a:r>
                      <a:r>
                        <a:rPr lang="en-US" dirty="0">
                          <a:solidFill>
                            <a:srgbClr val="FF0000"/>
                          </a:solidFill>
                          <a:highlight>
                            <a:srgbClr val="00FF00"/>
                          </a:highlight>
                        </a:rPr>
                        <a:t> </a:t>
                      </a:r>
                      <a:r>
                        <a:rPr lang="en-US" dirty="0">
                          <a:solidFill>
                            <a:srgbClr val="FF0000"/>
                          </a:solidFill>
                        </a:rPr>
                        <a:t>(347.5)</a:t>
                      </a:r>
                    </a:p>
                  </a:txBody>
                  <a:tcPr/>
                </a:tc>
                <a:extLst>
                  <a:ext uri="{0D108BD9-81ED-4DB2-BD59-A6C34878D82A}">
                    <a16:rowId xmlns:a16="http://schemas.microsoft.com/office/drawing/2014/main" val="2631771280"/>
                  </a:ext>
                </a:extLst>
              </a:tr>
            </a:tbl>
          </a:graphicData>
        </a:graphic>
      </p:graphicFrame>
      <p:sp>
        <p:nvSpPr>
          <p:cNvPr id="5" name="TextBox 4">
            <a:extLst>
              <a:ext uri="{FF2B5EF4-FFF2-40B4-BE49-F238E27FC236}">
                <a16:creationId xmlns:a16="http://schemas.microsoft.com/office/drawing/2014/main" id="{FAE49C97-66BD-8743-A9D3-614D3E07DD3C}"/>
              </a:ext>
            </a:extLst>
          </p:cNvPr>
          <p:cNvSpPr txBox="1"/>
          <p:nvPr/>
        </p:nvSpPr>
        <p:spPr>
          <a:xfrm>
            <a:off x="508686" y="0"/>
            <a:ext cx="7886700" cy="584775"/>
          </a:xfrm>
          <a:prstGeom prst="rect">
            <a:avLst/>
          </a:prstGeom>
          <a:noFill/>
        </p:spPr>
        <p:txBody>
          <a:bodyPr wrap="square" rtlCol="0">
            <a:spAutoFit/>
          </a:bodyPr>
          <a:lstStyle/>
          <a:p>
            <a:pPr algn="ctr"/>
            <a:r>
              <a:rPr lang="en-US" sz="3200" dirty="0"/>
              <a:t>DBM and </a:t>
            </a:r>
            <a:r>
              <a:rPr lang="en-US" sz="3200" dirty="0" err="1"/>
              <a:t>WhatsHAP</a:t>
            </a:r>
            <a:r>
              <a:rPr lang="en-US" sz="3200" dirty="0"/>
              <a:t> Pairwise Comparison</a:t>
            </a:r>
          </a:p>
        </p:txBody>
      </p:sp>
      <p:graphicFrame>
        <p:nvGraphicFramePr>
          <p:cNvPr id="6" name="Table 3">
            <a:extLst>
              <a:ext uri="{FF2B5EF4-FFF2-40B4-BE49-F238E27FC236}">
                <a16:creationId xmlns:a16="http://schemas.microsoft.com/office/drawing/2014/main" id="{96FD486D-C3C9-1846-97BF-CEB339759498}"/>
              </a:ext>
            </a:extLst>
          </p:cNvPr>
          <p:cNvGraphicFramePr>
            <a:graphicFrameLocks/>
          </p:cNvGraphicFramePr>
          <p:nvPr/>
        </p:nvGraphicFramePr>
        <p:xfrm>
          <a:off x="483972" y="2541990"/>
          <a:ext cx="7886700" cy="1483360"/>
        </p:xfrm>
        <a:graphic>
          <a:graphicData uri="http://schemas.openxmlformats.org/drawingml/2006/table">
            <a:tbl>
              <a:tblPr firstRow="1" bandRow="1">
                <a:tableStyleId>{5C22544A-7EE6-4342-B048-85BDC9FD1C3A}</a:tableStyleId>
              </a:tblPr>
              <a:tblGrid>
                <a:gridCol w="1314450">
                  <a:extLst>
                    <a:ext uri="{9D8B030D-6E8A-4147-A177-3AD203B41FA5}">
                      <a16:colId xmlns:a16="http://schemas.microsoft.com/office/drawing/2014/main" val="2561949726"/>
                    </a:ext>
                  </a:extLst>
                </a:gridCol>
                <a:gridCol w="1097178">
                  <a:extLst>
                    <a:ext uri="{9D8B030D-6E8A-4147-A177-3AD203B41FA5}">
                      <a16:colId xmlns:a16="http://schemas.microsoft.com/office/drawing/2014/main" val="2461927946"/>
                    </a:ext>
                  </a:extLst>
                </a:gridCol>
                <a:gridCol w="1531722">
                  <a:extLst>
                    <a:ext uri="{9D8B030D-6E8A-4147-A177-3AD203B41FA5}">
                      <a16:colId xmlns:a16="http://schemas.microsoft.com/office/drawing/2014/main" val="3929086859"/>
                    </a:ext>
                  </a:extLst>
                </a:gridCol>
                <a:gridCol w="1314450">
                  <a:extLst>
                    <a:ext uri="{9D8B030D-6E8A-4147-A177-3AD203B41FA5}">
                      <a16:colId xmlns:a16="http://schemas.microsoft.com/office/drawing/2014/main" val="2241096614"/>
                    </a:ext>
                  </a:extLst>
                </a:gridCol>
                <a:gridCol w="1314450">
                  <a:extLst>
                    <a:ext uri="{9D8B030D-6E8A-4147-A177-3AD203B41FA5}">
                      <a16:colId xmlns:a16="http://schemas.microsoft.com/office/drawing/2014/main" val="2392230099"/>
                    </a:ext>
                  </a:extLst>
                </a:gridCol>
                <a:gridCol w="1314450">
                  <a:extLst>
                    <a:ext uri="{9D8B030D-6E8A-4147-A177-3AD203B41FA5}">
                      <a16:colId xmlns:a16="http://schemas.microsoft.com/office/drawing/2014/main" val="617271376"/>
                    </a:ext>
                  </a:extLst>
                </a:gridCol>
              </a:tblGrid>
              <a:tr h="370840">
                <a:tc>
                  <a:txBody>
                    <a:bodyPr/>
                    <a:lstStyle/>
                    <a:p>
                      <a:r>
                        <a:rPr lang="en-US" dirty="0"/>
                        <a:t>Agreement</a:t>
                      </a:r>
                    </a:p>
                  </a:txBody>
                  <a:tcPr/>
                </a:tc>
                <a:tc>
                  <a:txBody>
                    <a:bodyPr/>
                    <a:lstStyle/>
                    <a:p>
                      <a:r>
                        <a:rPr lang="en-US" dirty="0"/>
                        <a:t>826</a:t>
                      </a:r>
                    </a:p>
                  </a:txBody>
                  <a:tcPr/>
                </a:tc>
                <a:tc>
                  <a:txBody>
                    <a:bodyPr/>
                    <a:lstStyle/>
                    <a:p>
                      <a:r>
                        <a:rPr lang="en-US" dirty="0"/>
                        <a:t>827</a:t>
                      </a:r>
                    </a:p>
                  </a:txBody>
                  <a:tcPr/>
                </a:tc>
                <a:tc>
                  <a:txBody>
                    <a:bodyPr/>
                    <a:lstStyle/>
                    <a:p>
                      <a:r>
                        <a:rPr lang="en-US" dirty="0"/>
                        <a:t>832</a:t>
                      </a:r>
                    </a:p>
                  </a:txBody>
                  <a:tcPr/>
                </a:tc>
                <a:tc>
                  <a:txBody>
                    <a:bodyPr/>
                    <a:lstStyle/>
                    <a:p>
                      <a:r>
                        <a:rPr lang="en-US" dirty="0"/>
                        <a:t>847</a:t>
                      </a:r>
                    </a:p>
                  </a:txBody>
                  <a:tcPr/>
                </a:tc>
                <a:tc>
                  <a:txBody>
                    <a:bodyPr/>
                    <a:lstStyle/>
                    <a:p>
                      <a:r>
                        <a:rPr lang="en-US" dirty="0"/>
                        <a:t>850</a:t>
                      </a:r>
                    </a:p>
                  </a:txBody>
                  <a:tcPr/>
                </a:tc>
                <a:extLst>
                  <a:ext uri="{0D108BD9-81ED-4DB2-BD59-A6C34878D82A}">
                    <a16:rowId xmlns:a16="http://schemas.microsoft.com/office/drawing/2014/main" val="2939071277"/>
                  </a:ext>
                </a:extLst>
              </a:tr>
              <a:tr h="370840">
                <a:tc>
                  <a:txBody>
                    <a:bodyPr/>
                    <a:lstStyle/>
                    <a:p>
                      <a:r>
                        <a:rPr lang="en-US" dirty="0"/>
                        <a:t>Strict</a:t>
                      </a:r>
                    </a:p>
                  </a:txBody>
                  <a:tcPr/>
                </a:tc>
                <a:tc>
                  <a:txBody>
                    <a:bodyPr/>
                    <a:lstStyle/>
                    <a:p>
                      <a:r>
                        <a:rPr lang="en-US" dirty="0"/>
                        <a:t>560</a:t>
                      </a:r>
                    </a:p>
                  </a:txBody>
                  <a:tcPr/>
                </a:tc>
                <a:tc>
                  <a:txBody>
                    <a:bodyPr/>
                    <a:lstStyle/>
                    <a:p>
                      <a:r>
                        <a:rPr lang="en-US" dirty="0"/>
                        <a:t>575</a:t>
                      </a:r>
                    </a:p>
                  </a:txBody>
                  <a:tcPr/>
                </a:tc>
                <a:tc>
                  <a:txBody>
                    <a:bodyPr/>
                    <a:lstStyle/>
                    <a:p>
                      <a:r>
                        <a:rPr lang="en-US" dirty="0"/>
                        <a:t>577</a:t>
                      </a:r>
                    </a:p>
                  </a:txBody>
                  <a:tcPr/>
                </a:tc>
                <a:tc>
                  <a:txBody>
                    <a:bodyPr/>
                    <a:lstStyle/>
                    <a:p>
                      <a:r>
                        <a:rPr lang="en-US" dirty="0"/>
                        <a:t>572</a:t>
                      </a:r>
                    </a:p>
                  </a:txBody>
                  <a:tcPr/>
                </a:tc>
                <a:tc>
                  <a:txBody>
                    <a:bodyPr/>
                    <a:lstStyle/>
                    <a:p>
                      <a:r>
                        <a:rPr lang="en-US" dirty="0"/>
                        <a:t>572</a:t>
                      </a:r>
                    </a:p>
                  </a:txBody>
                  <a:tcPr/>
                </a:tc>
                <a:extLst>
                  <a:ext uri="{0D108BD9-81ED-4DB2-BD59-A6C34878D82A}">
                    <a16:rowId xmlns:a16="http://schemas.microsoft.com/office/drawing/2014/main" val="1593095287"/>
                  </a:ext>
                </a:extLst>
              </a:tr>
              <a:tr h="370840">
                <a:tc>
                  <a:txBody>
                    <a:bodyPr/>
                    <a:lstStyle/>
                    <a:p>
                      <a:r>
                        <a:rPr lang="en-US" dirty="0"/>
                        <a:t>Non-strict</a:t>
                      </a:r>
                    </a:p>
                  </a:txBody>
                  <a:tcPr/>
                </a:tc>
                <a:tc>
                  <a:txBody>
                    <a:bodyPr/>
                    <a:lstStyle/>
                    <a:p>
                      <a:r>
                        <a:rPr lang="en-US" dirty="0"/>
                        <a:t>594</a:t>
                      </a:r>
                    </a:p>
                  </a:txBody>
                  <a:tcPr/>
                </a:tc>
                <a:tc>
                  <a:txBody>
                    <a:bodyPr/>
                    <a:lstStyle/>
                    <a:p>
                      <a:r>
                        <a:rPr lang="en-US" dirty="0"/>
                        <a:t>601.5</a:t>
                      </a:r>
                    </a:p>
                  </a:txBody>
                  <a:tcPr/>
                </a:tc>
                <a:tc>
                  <a:txBody>
                    <a:bodyPr/>
                    <a:lstStyle/>
                    <a:p>
                      <a:r>
                        <a:rPr lang="en-US" dirty="0"/>
                        <a:t>602</a:t>
                      </a:r>
                    </a:p>
                  </a:txBody>
                  <a:tcPr/>
                </a:tc>
                <a:tc>
                  <a:txBody>
                    <a:bodyPr/>
                    <a:lstStyle/>
                    <a:p>
                      <a:r>
                        <a:rPr lang="en-US" dirty="0"/>
                        <a:t>599</a:t>
                      </a:r>
                    </a:p>
                  </a:txBody>
                  <a:tcPr/>
                </a:tc>
                <a:tc>
                  <a:txBody>
                    <a:bodyPr/>
                    <a:lstStyle/>
                    <a:p>
                      <a:r>
                        <a:rPr lang="en-US" dirty="0"/>
                        <a:t>600</a:t>
                      </a:r>
                    </a:p>
                  </a:txBody>
                  <a:tcPr/>
                </a:tc>
                <a:extLst>
                  <a:ext uri="{0D108BD9-81ED-4DB2-BD59-A6C34878D82A}">
                    <a16:rowId xmlns:a16="http://schemas.microsoft.com/office/drawing/2014/main" val="2680184326"/>
                  </a:ext>
                </a:extLst>
              </a:tr>
              <a:tr h="370840">
                <a:tc>
                  <a:txBody>
                    <a:bodyPr/>
                    <a:lstStyle/>
                    <a:p>
                      <a:r>
                        <a:rPr lang="en-US" dirty="0">
                          <a:solidFill>
                            <a:schemeClr val="tx1"/>
                          </a:solidFill>
                        </a:rPr>
                        <a:t>haplotype</a:t>
                      </a:r>
                    </a:p>
                  </a:txBody>
                  <a:tcPr/>
                </a:tc>
                <a:tc>
                  <a:txBody>
                    <a:bodyPr/>
                    <a:lstStyle/>
                    <a:p>
                      <a:r>
                        <a:rPr lang="en-US" dirty="0">
                          <a:solidFill>
                            <a:schemeClr val="tx1"/>
                          </a:solidFill>
                          <a:highlight>
                            <a:srgbClr val="00FF00"/>
                          </a:highlight>
                        </a:rPr>
                        <a:t>475</a:t>
                      </a:r>
                      <a:r>
                        <a:rPr lang="en-US" dirty="0">
                          <a:solidFill>
                            <a:srgbClr val="FF0000"/>
                          </a:solidFill>
                        </a:rPr>
                        <a:t> (520)</a:t>
                      </a:r>
                    </a:p>
                  </a:txBody>
                  <a:tcPr/>
                </a:tc>
                <a:tc>
                  <a:txBody>
                    <a:bodyPr/>
                    <a:lstStyle/>
                    <a:p>
                      <a:r>
                        <a:rPr lang="en-US" dirty="0">
                          <a:solidFill>
                            <a:schemeClr val="tx1"/>
                          </a:solidFill>
                          <a:highlight>
                            <a:srgbClr val="00FF00"/>
                          </a:highlight>
                        </a:rPr>
                        <a:t>501.5</a:t>
                      </a:r>
                      <a:r>
                        <a:rPr lang="en-US" dirty="0">
                          <a:solidFill>
                            <a:srgbClr val="FF0000"/>
                          </a:solidFill>
                          <a:highlight>
                            <a:srgbClr val="00FF00"/>
                          </a:highlight>
                        </a:rPr>
                        <a:t> </a:t>
                      </a:r>
                      <a:r>
                        <a:rPr lang="en-US" dirty="0">
                          <a:solidFill>
                            <a:srgbClr val="FF0000"/>
                          </a:solidFill>
                        </a:rPr>
                        <a:t>(541.5)</a:t>
                      </a:r>
                    </a:p>
                  </a:txBody>
                  <a:tcPr/>
                </a:tc>
                <a:tc>
                  <a:txBody>
                    <a:bodyPr/>
                    <a:lstStyle/>
                    <a:p>
                      <a:r>
                        <a:rPr lang="en-US" dirty="0">
                          <a:solidFill>
                            <a:schemeClr val="tx1"/>
                          </a:solidFill>
                          <a:highlight>
                            <a:srgbClr val="00FF00"/>
                          </a:highlight>
                        </a:rPr>
                        <a:t>500</a:t>
                      </a:r>
                      <a:r>
                        <a:rPr lang="en-US" dirty="0">
                          <a:solidFill>
                            <a:srgbClr val="FF0000"/>
                          </a:solidFill>
                        </a:rPr>
                        <a:t> (532)</a:t>
                      </a:r>
                    </a:p>
                  </a:txBody>
                  <a:tcPr/>
                </a:tc>
                <a:tc>
                  <a:txBody>
                    <a:bodyPr/>
                    <a:lstStyle/>
                    <a:p>
                      <a:r>
                        <a:rPr lang="en-US" dirty="0">
                          <a:solidFill>
                            <a:schemeClr val="tx1"/>
                          </a:solidFill>
                          <a:highlight>
                            <a:srgbClr val="00FF00"/>
                          </a:highlight>
                        </a:rPr>
                        <a:t>470.5</a:t>
                      </a:r>
                      <a:r>
                        <a:rPr lang="en-US" dirty="0">
                          <a:solidFill>
                            <a:srgbClr val="FF0000"/>
                          </a:solidFill>
                        </a:rPr>
                        <a:t> (521)</a:t>
                      </a:r>
                    </a:p>
                  </a:txBody>
                  <a:tcPr/>
                </a:tc>
                <a:tc>
                  <a:txBody>
                    <a:bodyPr/>
                    <a:lstStyle/>
                    <a:p>
                      <a:r>
                        <a:rPr lang="en-US" dirty="0">
                          <a:solidFill>
                            <a:schemeClr val="tx1"/>
                          </a:solidFill>
                          <a:highlight>
                            <a:srgbClr val="00FF00"/>
                          </a:highlight>
                        </a:rPr>
                        <a:t>(501) </a:t>
                      </a:r>
                      <a:r>
                        <a:rPr lang="en-US" dirty="0">
                          <a:solidFill>
                            <a:srgbClr val="FF0000"/>
                          </a:solidFill>
                        </a:rPr>
                        <a:t>(532)</a:t>
                      </a:r>
                    </a:p>
                  </a:txBody>
                  <a:tcPr/>
                </a:tc>
                <a:extLst>
                  <a:ext uri="{0D108BD9-81ED-4DB2-BD59-A6C34878D82A}">
                    <a16:rowId xmlns:a16="http://schemas.microsoft.com/office/drawing/2014/main" val="2631771280"/>
                  </a:ext>
                </a:extLst>
              </a:tr>
            </a:tbl>
          </a:graphicData>
        </a:graphic>
      </p:graphicFrame>
      <p:sp>
        <p:nvSpPr>
          <p:cNvPr id="7" name="TextBox 6">
            <a:extLst>
              <a:ext uri="{FF2B5EF4-FFF2-40B4-BE49-F238E27FC236}">
                <a16:creationId xmlns:a16="http://schemas.microsoft.com/office/drawing/2014/main" id="{D2349496-84D1-1D48-A3F9-6DBCEA8BA0F1}"/>
              </a:ext>
            </a:extLst>
          </p:cNvPr>
          <p:cNvSpPr txBox="1"/>
          <p:nvPr/>
        </p:nvSpPr>
        <p:spPr>
          <a:xfrm>
            <a:off x="628650" y="1980477"/>
            <a:ext cx="7886700" cy="584775"/>
          </a:xfrm>
          <a:prstGeom prst="rect">
            <a:avLst/>
          </a:prstGeom>
          <a:noFill/>
        </p:spPr>
        <p:txBody>
          <a:bodyPr wrap="square" rtlCol="0">
            <a:spAutoFit/>
          </a:bodyPr>
          <a:lstStyle/>
          <a:p>
            <a:pPr algn="ctr"/>
            <a:r>
              <a:rPr lang="en-US" sz="3200" dirty="0"/>
              <a:t>HapSeq2 and </a:t>
            </a:r>
            <a:r>
              <a:rPr lang="en-US" sz="3200" dirty="0" err="1"/>
              <a:t>WhatsHAP</a:t>
            </a:r>
            <a:r>
              <a:rPr lang="en-US" sz="3200" dirty="0"/>
              <a:t> Pairwise Comparison</a:t>
            </a:r>
          </a:p>
        </p:txBody>
      </p:sp>
      <p:graphicFrame>
        <p:nvGraphicFramePr>
          <p:cNvPr id="8" name="Table 3">
            <a:extLst>
              <a:ext uri="{FF2B5EF4-FFF2-40B4-BE49-F238E27FC236}">
                <a16:creationId xmlns:a16="http://schemas.microsoft.com/office/drawing/2014/main" id="{33F0DCD5-8202-824D-8D88-17F867EA0380}"/>
              </a:ext>
            </a:extLst>
          </p:cNvPr>
          <p:cNvGraphicFramePr>
            <a:graphicFrameLocks/>
          </p:cNvGraphicFramePr>
          <p:nvPr/>
        </p:nvGraphicFramePr>
        <p:xfrm>
          <a:off x="418531" y="4483303"/>
          <a:ext cx="7886700" cy="1483360"/>
        </p:xfrm>
        <a:graphic>
          <a:graphicData uri="http://schemas.openxmlformats.org/drawingml/2006/table">
            <a:tbl>
              <a:tblPr firstRow="1" bandRow="1">
                <a:tableStyleId>{5C22544A-7EE6-4342-B048-85BDC9FD1C3A}</a:tableStyleId>
              </a:tblPr>
              <a:tblGrid>
                <a:gridCol w="1314450">
                  <a:extLst>
                    <a:ext uri="{9D8B030D-6E8A-4147-A177-3AD203B41FA5}">
                      <a16:colId xmlns:a16="http://schemas.microsoft.com/office/drawing/2014/main" val="2561949726"/>
                    </a:ext>
                  </a:extLst>
                </a:gridCol>
                <a:gridCol w="1314450">
                  <a:extLst>
                    <a:ext uri="{9D8B030D-6E8A-4147-A177-3AD203B41FA5}">
                      <a16:colId xmlns:a16="http://schemas.microsoft.com/office/drawing/2014/main" val="2461927946"/>
                    </a:ext>
                  </a:extLst>
                </a:gridCol>
                <a:gridCol w="1314450">
                  <a:extLst>
                    <a:ext uri="{9D8B030D-6E8A-4147-A177-3AD203B41FA5}">
                      <a16:colId xmlns:a16="http://schemas.microsoft.com/office/drawing/2014/main" val="3929086859"/>
                    </a:ext>
                  </a:extLst>
                </a:gridCol>
                <a:gridCol w="1314450">
                  <a:extLst>
                    <a:ext uri="{9D8B030D-6E8A-4147-A177-3AD203B41FA5}">
                      <a16:colId xmlns:a16="http://schemas.microsoft.com/office/drawing/2014/main" val="2241096614"/>
                    </a:ext>
                  </a:extLst>
                </a:gridCol>
                <a:gridCol w="1314450">
                  <a:extLst>
                    <a:ext uri="{9D8B030D-6E8A-4147-A177-3AD203B41FA5}">
                      <a16:colId xmlns:a16="http://schemas.microsoft.com/office/drawing/2014/main" val="2392230099"/>
                    </a:ext>
                  </a:extLst>
                </a:gridCol>
                <a:gridCol w="1314450">
                  <a:extLst>
                    <a:ext uri="{9D8B030D-6E8A-4147-A177-3AD203B41FA5}">
                      <a16:colId xmlns:a16="http://schemas.microsoft.com/office/drawing/2014/main" val="617271376"/>
                    </a:ext>
                  </a:extLst>
                </a:gridCol>
              </a:tblGrid>
              <a:tr h="370840">
                <a:tc>
                  <a:txBody>
                    <a:bodyPr/>
                    <a:lstStyle/>
                    <a:p>
                      <a:r>
                        <a:rPr lang="en-US" dirty="0"/>
                        <a:t>Agreement</a:t>
                      </a:r>
                    </a:p>
                  </a:txBody>
                  <a:tcPr/>
                </a:tc>
                <a:tc>
                  <a:txBody>
                    <a:bodyPr/>
                    <a:lstStyle/>
                    <a:p>
                      <a:r>
                        <a:rPr lang="en-US" dirty="0"/>
                        <a:t>826</a:t>
                      </a:r>
                    </a:p>
                  </a:txBody>
                  <a:tcPr/>
                </a:tc>
                <a:tc>
                  <a:txBody>
                    <a:bodyPr/>
                    <a:lstStyle/>
                    <a:p>
                      <a:r>
                        <a:rPr lang="en-US" dirty="0"/>
                        <a:t>827</a:t>
                      </a:r>
                    </a:p>
                  </a:txBody>
                  <a:tcPr/>
                </a:tc>
                <a:tc>
                  <a:txBody>
                    <a:bodyPr/>
                    <a:lstStyle/>
                    <a:p>
                      <a:r>
                        <a:rPr lang="en-US" dirty="0"/>
                        <a:t>832</a:t>
                      </a:r>
                    </a:p>
                  </a:txBody>
                  <a:tcPr/>
                </a:tc>
                <a:tc>
                  <a:txBody>
                    <a:bodyPr/>
                    <a:lstStyle/>
                    <a:p>
                      <a:r>
                        <a:rPr lang="en-US" dirty="0"/>
                        <a:t>847</a:t>
                      </a:r>
                    </a:p>
                  </a:txBody>
                  <a:tcPr/>
                </a:tc>
                <a:tc>
                  <a:txBody>
                    <a:bodyPr/>
                    <a:lstStyle/>
                    <a:p>
                      <a:r>
                        <a:rPr lang="en-US" dirty="0"/>
                        <a:t>850</a:t>
                      </a:r>
                    </a:p>
                  </a:txBody>
                  <a:tcPr/>
                </a:tc>
                <a:extLst>
                  <a:ext uri="{0D108BD9-81ED-4DB2-BD59-A6C34878D82A}">
                    <a16:rowId xmlns:a16="http://schemas.microsoft.com/office/drawing/2014/main" val="2939071277"/>
                  </a:ext>
                </a:extLst>
              </a:tr>
              <a:tr h="370840">
                <a:tc>
                  <a:txBody>
                    <a:bodyPr/>
                    <a:lstStyle/>
                    <a:p>
                      <a:r>
                        <a:rPr lang="en-US" dirty="0"/>
                        <a:t>Strict</a:t>
                      </a:r>
                    </a:p>
                  </a:txBody>
                  <a:tcPr/>
                </a:tc>
                <a:tc>
                  <a:txBody>
                    <a:bodyPr/>
                    <a:lstStyle/>
                    <a:p>
                      <a:r>
                        <a:rPr lang="en-US" dirty="0"/>
                        <a:t>254</a:t>
                      </a:r>
                    </a:p>
                  </a:txBody>
                  <a:tcPr/>
                </a:tc>
                <a:tc>
                  <a:txBody>
                    <a:bodyPr/>
                    <a:lstStyle/>
                    <a:p>
                      <a:r>
                        <a:rPr lang="en-US" dirty="0"/>
                        <a:t>261</a:t>
                      </a:r>
                    </a:p>
                  </a:txBody>
                  <a:tcPr/>
                </a:tc>
                <a:tc>
                  <a:txBody>
                    <a:bodyPr/>
                    <a:lstStyle/>
                    <a:p>
                      <a:r>
                        <a:rPr lang="en-US" dirty="0"/>
                        <a:t>285</a:t>
                      </a:r>
                    </a:p>
                  </a:txBody>
                  <a:tcPr/>
                </a:tc>
                <a:tc>
                  <a:txBody>
                    <a:bodyPr/>
                    <a:lstStyle/>
                    <a:p>
                      <a:r>
                        <a:rPr lang="en-US" dirty="0"/>
                        <a:t>282</a:t>
                      </a:r>
                    </a:p>
                  </a:txBody>
                  <a:tcPr/>
                </a:tc>
                <a:tc>
                  <a:txBody>
                    <a:bodyPr/>
                    <a:lstStyle/>
                    <a:p>
                      <a:r>
                        <a:rPr lang="en-US" dirty="0"/>
                        <a:t>285</a:t>
                      </a:r>
                    </a:p>
                  </a:txBody>
                  <a:tcPr/>
                </a:tc>
                <a:extLst>
                  <a:ext uri="{0D108BD9-81ED-4DB2-BD59-A6C34878D82A}">
                    <a16:rowId xmlns:a16="http://schemas.microsoft.com/office/drawing/2014/main" val="1593095287"/>
                  </a:ext>
                </a:extLst>
              </a:tr>
              <a:tr h="370840">
                <a:tc>
                  <a:txBody>
                    <a:bodyPr/>
                    <a:lstStyle/>
                    <a:p>
                      <a:r>
                        <a:rPr lang="en-US" dirty="0"/>
                        <a:t>Non-strict</a:t>
                      </a:r>
                    </a:p>
                  </a:txBody>
                  <a:tcPr/>
                </a:tc>
                <a:tc>
                  <a:txBody>
                    <a:bodyPr/>
                    <a:lstStyle/>
                    <a:p>
                      <a:r>
                        <a:rPr lang="en-US" dirty="0"/>
                        <a:t>358.5</a:t>
                      </a:r>
                    </a:p>
                  </a:txBody>
                  <a:tcPr/>
                </a:tc>
                <a:tc>
                  <a:txBody>
                    <a:bodyPr/>
                    <a:lstStyle/>
                    <a:p>
                      <a:r>
                        <a:rPr lang="en-US" dirty="0"/>
                        <a:t>366.5</a:t>
                      </a:r>
                    </a:p>
                  </a:txBody>
                  <a:tcPr/>
                </a:tc>
                <a:tc>
                  <a:txBody>
                    <a:bodyPr/>
                    <a:lstStyle/>
                    <a:p>
                      <a:r>
                        <a:rPr lang="en-US" dirty="0"/>
                        <a:t>383.5</a:t>
                      </a:r>
                    </a:p>
                  </a:txBody>
                  <a:tcPr/>
                </a:tc>
                <a:tc>
                  <a:txBody>
                    <a:bodyPr/>
                    <a:lstStyle/>
                    <a:p>
                      <a:r>
                        <a:rPr lang="en-US" dirty="0"/>
                        <a:t>377</a:t>
                      </a:r>
                    </a:p>
                  </a:txBody>
                  <a:tcPr/>
                </a:tc>
                <a:tc>
                  <a:txBody>
                    <a:bodyPr/>
                    <a:lstStyle/>
                    <a:p>
                      <a:r>
                        <a:rPr lang="en-US" dirty="0"/>
                        <a:t>380.5</a:t>
                      </a:r>
                    </a:p>
                  </a:txBody>
                  <a:tcPr/>
                </a:tc>
                <a:extLst>
                  <a:ext uri="{0D108BD9-81ED-4DB2-BD59-A6C34878D82A}">
                    <a16:rowId xmlns:a16="http://schemas.microsoft.com/office/drawing/2014/main" val="2680184326"/>
                  </a:ext>
                </a:extLst>
              </a:tr>
              <a:tr h="370840">
                <a:tc>
                  <a:txBody>
                    <a:bodyPr/>
                    <a:lstStyle/>
                    <a:p>
                      <a:r>
                        <a:rPr lang="en-US" dirty="0"/>
                        <a:t>haplotype</a:t>
                      </a:r>
                    </a:p>
                  </a:txBody>
                  <a:tcPr/>
                </a:tc>
                <a:tc>
                  <a:txBody>
                    <a:bodyPr/>
                    <a:lstStyle/>
                    <a:p>
                      <a:r>
                        <a:rPr lang="en-US" dirty="0"/>
                        <a:t>335.5</a:t>
                      </a:r>
                    </a:p>
                  </a:txBody>
                  <a:tcPr/>
                </a:tc>
                <a:tc>
                  <a:txBody>
                    <a:bodyPr/>
                    <a:lstStyle/>
                    <a:p>
                      <a:r>
                        <a:rPr lang="en-US" dirty="0"/>
                        <a:t>347.5</a:t>
                      </a:r>
                    </a:p>
                  </a:txBody>
                  <a:tcPr/>
                </a:tc>
                <a:tc>
                  <a:txBody>
                    <a:bodyPr/>
                    <a:lstStyle/>
                    <a:p>
                      <a:r>
                        <a:rPr lang="en-US" dirty="0"/>
                        <a:t>353.5</a:t>
                      </a:r>
                    </a:p>
                  </a:txBody>
                  <a:tcPr/>
                </a:tc>
                <a:tc>
                  <a:txBody>
                    <a:bodyPr/>
                    <a:lstStyle/>
                    <a:p>
                      <a:r>
                        <a:rPr lang="en-US" b="0" dirty="0"/>
                        <a:t>347</a:t>
                      </a:r>
                    </a:p>
                  </a:txBody>
                  <a:tcPr/>
                </a:tc>
                <a:tc>
                  <a:txBody>
                    <a:bodyPr/>
                    <a:lstStyle/>
                    <a:p>
                      <a:r>
                        <a:rPr lang="en-US" dirty="0"/>
                        <a:t>348.5</a:t>
                      </a:r>
                    </a:p>
                  </a:txBody>
                  <a:tcPr/>
                </a:tc>
                <a:extLst>
                  <a:ext uri="{0D108BD9-81ED-4DB2-BD59-A6C34878D82A}">
                    <a16:rowId xmlns:a16="http://schemas.microsoft.com/office/drawing/2014/main" val="2631771280"/>
                  </a:ext>
                </a:extLst>
              </a:tr>
            </a:tbl>
          </a:graphicData>
        </a:graphic>
      </p:graphicFrame>
      <p:sp>
        <p:nvSpPr>
          <p:cNvPr id="9" name="TextBox 8">
            <a:extLst>
              <a:ext uri="{FF2B5EF4-FFF2-40B4-BE49-F238E27FC236}">
                <a16:creationId xmlns:a16="http://schemas.microsoft.com/office/drawing/2014/main" id="{5845F1D7-55DA-0B41-A739-F7C72C9FF60A}"/>
              </a:ext>
            </a:extLst>
          </p:cNvPr>
          <p:cNvSpPr txBox="1"/>
          <p:nvPr/>
        </p:nvSpPr>
        <p:spPr>
          <a:xfrm>
            <a:off x="494731" y="4006800"/>
            <a:ext cx="8686800" cy="584775"/>
          </a:xfrm>
          <a:prstGeom prst="rect">
            <a:avLst/>
          </a:prstGeom>
          <a:noFill/>
        </p:spPr>
        <p:txBody>
          <a:bodyPr wrap="square" rtlCol="0">
            <a:spAutoFit/>
          </a:bodyPr>
          <a:lstStyle/>
          <a:p>
            <a:r>
              <a:rPr lang="en-US" sz="3200" dirty="0"/>
              <a:t>HapSeq2 and DBM Pairwise Comparison</a:t>
            </a:r>
          </a:p>
        </p:txBody>
      </p:sp>
      <p:sp>
        <p:nvSpPr>
          <p:cNvPr id="10" name="TextBox 9">
            <a:extLst>
              <a:ext uri="{FF2B5EF4-FFF2-40B4-BE49-F238E27FC236}">
                <a16:creationId xmlns:a16="http://schemas.microsoft.com/office/drawing/2014/main" id="{AF380A65-768D-48F3-947F-7F40A71B2E49}"/>
              </a:ext>
            </a:extLst>
          </p:cNvPr>
          <p:cNvSpPr txBox="1"/>
          <p:nvPr/>
        </p:nvSpPr>
        <p:spPr>
          <a:xfrm>
            <a:off x="494731" y="5966663"/>
            <a:ext cx="7886700" cy="1077218"/>
          </a:xfrm>
          <a:prstGeom prst="rect">
            <a:avLst/>
          </a:prstGeom>
          <a:noFill/>
        </p:spPr>
        <p:txBody>
          <a:bodyPr wrap="square" rtlCol="0">
            <a:spAutoFit/>
          </a:bodyPr>
          <a:lstStyle/>
          <a:p>
            <a:r>
              <a:rPr lang="en-US" sz="1600" dirty="0"/>
              <a:t>628 total positions – Whatshap phased &gt;= 20 coverage</a:t>
            </a:r>
          </a:p>
          <a:p>
            <a:r>
              <a:rPr lang="en-US" sz="1600" dirty="0"/>
              <a:t>Script file: MIHA.2020.4.10  Input folder: /home/s_m774/data/</a:t>
            </a:r>
            <a:r>
              <a:rPr lang="en-US" sz="1600" dirty="0" err="1"/>
              <a:t>miha</a:t>
            </a:r>
            <a:r>
              <a:rPr lang="en-US" sz="1600" dirty="0"/>
              <a:t>/ </a:t>
            </a:r>
          </a:p>
          <a:p>
            <a:r>
              <a:rPr lang="en-US" sz="1600" dirty="0">
                <a:solidFill>
                  <a:srgbClr val="FF0000"/>
                </a:solidFill>
              </a:rPr>
              <a:t>“red” number for haplotype comparison with NO “-”, which is incorrect</a:t>
            </a:r>
            <a:r>
              <a:rPr lang="en-US" sz="1600" dirty="0"/>
              <a:t>,</a:t>
            </a:r>
          </a:p>
          <a:p>
            <a:r>
              <a:rPr lang="en-US" sz="1600" dirty="0">
                <a:highlight>
                  <a:srgbClr val="00FF00"/>
                </a:highlight>
              </a:rPr>
              <a:t> the “green” one is the correct with the “-” for </a:t>
            </a:r>
            <a:r>
              <a:rPr lang="en-US" sz="1600" dirty="0" err="1">
                <a:highlight>
                  <a:srgbClr val="00FF00"/>
                </a:highlight>
              </a:rPr>
              <a:t>whatshap</a:t>
            </a:r>
            <a:r>
              <a:rPr lang="en-US" sz="1600" dirty="0">
                <a:highlight>
                  <a:srgbClr val="00FF00"/>
                </a:highlight>
              </a:rPr>
              <a:t> unphased positions. </a:t>
            </a:r>
          </a:p>
        </p:txBody>
      </p:sp>
    </p:spTree>
    <p:extLst>
      <p:ext uri="{BB962C8B-B14F-4D97-AF65-F5344CB8AC3E}">
        <p14:creationId xmlns:p14="http://schemas.microsoft.com/office/powerpoint/2010/main" val="4213006617"/>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fontScale="85000" lnSpcReduction="10000"/>
          </a:bodyPr>
          <a:lstStyle/>
          <a:p>
            <a:pPr marL="0" indent="0" algn="ctr">
              <a:buNone/>
            </a:pPr>
            <a:r>
              <a:rPr lang="en-US" sz="2000" b="1" dirty="0">
                <a:solidFill>
                  <a:srgbClr val="00B050"/>
                </a:solidFill>
              </a:rPr>
              <a:t>July 3 Meeting Notes</a:t>
            </a:r>
          </a:p>
          <a:p>
            <a:pPr marL="0" indent="0">
              <a:buNone/>
            </a:pPr>
            <a:r>
              <a:rPr lang="en-US" sz="2000" b="1" dirty="0"/>
              <a:t>Compared the April-2020 run with the July-2020 run to see why the results are different</a:t>
            </a:r>
          </a:p>
          <a:p>
            <a:pPr marL="0" indent="0">
              <a:buNone/>
            </a:pPr>
            <a:r>
              <a:rPr lang="en-US" sz="2000" dirty="0"/>
              <a:t>(1) The old and new 628 positions are identical:</a:t>
            </a:r>
          </a:p>
          <a:p>
            <a:pPr marL="0" indent="0">
              <a:buNone/>
            </a:pPr>
            <a:r>
              <a:rPr lang="en-US" sz="2000" dirty="0"/>
              <a:t>diff /home/s_m774/data/new.MIHA.June2020/</a:t>
            </a:r>
            <a:r>
              <a:rPr lang="en-US" sz="2000" dirty="0" err="1"/>
              <a:t>bcftools</a:t>
            </a:r>
            <a:r>
              <a:rPr lang="en-US" sz="2000" dirty="0"/>
              <a:t>/results/July2Meeting.July1.positions.txt /home/s_m774/data/</a:t>
            </a:r>
            <a:r>
              <a:rPr lang="en-US" sz="2000" dirty="0" err="1"/>
              <a:t>miha</a:t>
            </a:r>
            <a:r>
              <a:rPr lang="en-US" sz="2000" dirty="0"/>
              <a:t>/whatshap.2020.mar27/July2Meeting.Mar20.positions.txt</a:t>
            </a:r>
          </a:p>
          <a:p>
            <a:pPr marL="0" indent="0">
              <a:buNone/>
            </a:pPr>
            <a:r>
              <a:rPr lang="en-US" sz="2000" dirty="0"/>
              <a:t>(2) The April 2020 run of DBM and HapSeq2 run on a VCF with 13557 SNVs (i.e., all SNVs, with many of them are low coverage), but the July, 2020 run of all 3 MIHA algorithm, it is based on the VCF of 628 positions, so they are doing haplotype for different size of SNVs. </a:t>
            </a:r>
            <a:endParaRPr lang="en-US" sz="2000" b="1" dirty="0"/>
          </a:p>
          <a:p>
            <a:pPr marL="0" indent="0">
              <a:buNone/>
            </a:pPr>
            <a:r>
              <a:rPr lang="en-US" sz="2000" dirty="0"/>
              <a:t>Sherwin found that for the 3 MIHA comparison results obtained on July 3, 2020 (PPT slide page 156) is very different from the 3 MIHA comparison results obtained on April 24, 2020 (PPT slides 126 and 157, which are identical). It shows that the DBM performance or agreement with other two algorithms are improved more. This is likely due to the following reasons:</a:t>
            </a:r>
          </a:p>
          <a:p>
            <a:pPr marL="0" indent="0">
              <a:buNone/>
            </a:pPr>
            <a:r>
              <a:rPr lang="en-US" sz="2000" dirty="0"/>
              <a:t>(1) The VCF file for DBM and HapSeq2 are different between the April-2020 and July-2020 runs</a:t>
            </a:r>
          </a:p>
          <a:p>
            <a:pPr marL="0" indent="0">
              <a:buNone/>
            </a:pPr>
            <a:r>
              <a:rPr lang="en-US" sz="2000" dirty="0"/>
              <a:t>(2) For the April-2020 run of DBM and HapSeq2, there are 5 VCF files for 5 samples; for the July-2020 run of DBM and HapSeq2, the ONE VCF file used for </a:t>
            </a:r>
            <a:r>
              <a:rPr lang="en-US" sz="2000" dirty="0" err="1"/>
              <a:t>whatshap</a:t>
            </a:r>
            <a:r>
              <a:rPr lang="en-US" sz="2000" dirty="0"/>
              <a:t> is used. That is, the VCF files for the April-2020 and July-2020 are different.</a:t>
            </a:r>
          </a:p>
          <a:p>
            <a:pPr marL="0" indent="0">
              <a:buNone/>
            </a:pPr>
            <a:r>
              <a:rPr lang="en-US" sz="2000" dirty="0" err="1"/>
              <a:t>Shewin’s</a:t>
            </a:r>
            <a:r>
              <a:rPr lang="en-US" sz="2000" dirty="0"/>
              <a:t> explained “I phased each package using the same VCF July, 2020, In April , 2020; each package phased a different VCF”</a:t>
            </a:r>
            <a:endParaRPr lang="en-US" sz="2000" b="1" dirty="0"/>
          </a:p>
          <a:p>
            <a:pPr marL="0" indent="0">
              <a:buNone/>
            </a:pPr>
            <a:r>
              <a:rPr lang="en-US" sz="2000" b="1" dirty="0"/>
              <a:t>How to manipulate the VCF to get the 628 positions, For the July 2020 run, Sherwin issued</a:t>
            </a:r>
          </a:p>
          <a:p>
            <a:pPr marL="0" indent="0">
              <a:buNone/>
            </a:pPr>
            <a:r>
              <a:rPr lang="en-US" sz="2000" b="1" dirty="0"/>
              <a:t>./</a:t>
            </a:r>
            <a:r>
              <a:rPr lang="en-US" sz="2000" b="1" dirty="0" err="1"/>
              <a:t>bcftools</a:t>
            </a:r>
            <a:r>
              <a:rPr lang="en-US" sz="2000" b="1" dirty="0"/>
              <a:t> view -</a:t>
            </a:r>
            <a:r>
              <a:rPr lang="en-US" sz="2000" b="1" dirty="0" err="1"/>
              <a:t>i</a:t>
            </a:r>
            <a:r>
              <a:rPr lang="en-US" sz="2000" b="1" dirty="0"/>
              <a:t> 'DP&gt;=20’ but the April 2020, he used "grep“</a:t>
            </a:r>
          </a:p>
          <a:p>
            <a:pPr marL="0" indent="0">
              <a:buNone/>
            </a:pPr>
            <a:r>
              <a:rPr lang="en-US" sz="2000" b="1" dirty="0"/>
              <a:t>This did not cause a problem.</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159</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9980413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23183-DBB9-654C-9444-E7A29524203E}"/>
              </a:ext>
            </a:extLst>
          </p:cNvPr>
          <p:cNvSpPr>
            <a:spLocks noGrp="1"/>
          </p:cNvSpPr>
          <p:nvPr>
            <p:ph type="title"/>
          </p:nvPr>
        </p:nvSpPr>
        <p:spPr>
          <a:xfrm>
            <a:off x="443120" y="73579"/>
            <a:ext cx="7886700" cy="701673"/>
          </a:xfrm>
        </p:spPr>
        <p:txBody>
          <a:bodyPr>
            <a:normAutofit/>
          </a:bodyPr>
          <a:lstStyle/>
          <a:p>
            <a:r>
              <a:rPr lang="en-US" sz="4000" b="1" dirty="0">
                <a:solidFill>
                  <a:srgbClr val="1F0DFF"/>
                </a:solidFill>
              </a:rPr>
              <a:t>August 23, 2019 Meeting To-Do </a:t>
            </a:r>
          </a:p>
        </p:txBody>
      </p:sp>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884719"/>
            <a:ext cx="8326243" cy="5768842"/>
          </a:xfrm>
        </p:spPr>
        <p:txBody>
          <a:bodyPr>
            <a:normAutofit fontScale="92500" lnSpcReduction="10000"/>
          </a:bodyPr>
          <a:lstStyle/>
          <a:p>
            <a:pPr marL="0" indent="0">
              <a:buNone/>
            </a:pPr>
            <a:r>
              <a:rPr lang="en-US" sz="2000" dirty="0"/>
              <a:t>1. Set up “</a:t>
            </a:r>
            <a:r>
              <a:rPr lang="en-US" sz="2000" dirty="0" err="1"/>
              <a:t>MinNumSample</a:t>
            </a:r>
            <a:r>
              <a:rPr lang="en-US" sz="2000" dirty="0"/>
              <a:t>” (not “depth”) as an argument  in the DBM Perl script (so we may change it later)</a:t>
            </a:r>
            <a:endParaRPr lang="en-US" sz="2000" dirty="0">
              <a:cs typeface="Times New Roman" panose="02020603050405020304" pitchFamily="18" charset="0"/>
            </a:endParaRPr>
          </a:p>
          <a:p>
            <a:pPr marL="0" indent="0">
              <a:buNone/>
            </a:pPr>
            <a:r>
              <a:rPr lang="en-US" sz="2000" dirty="0">
                <a:cs typeface="Times New Roman" panose="02020603050405020304" pitchFamily="18" charset="0"/>
              </a:rPr>
              <a:t>	</a:t>
            </a:r>
            <a:r>
              <a:rPr lang="en-US" sz="2000" dirty="0">
                <a:solidFill>
                  <a:srgbClr val="00B050"/>
                </a:solidFill>
                <a:cs typeface="Times New Roman" panose="02020603050405020304" pitchFamily="18" charset="0"/>
              </a:rPr>
              <a:t>Complete</a:t>
            </a:r>
            <a:r>
              <a:rPr lang="en-US" sz="2000" dirty="0">
                <a:cs typeface="Times New Roman" panose="02020603050405020304" pitchFamily="18" charset="0"/>
              </a:rPr>
              <a:t>, see /home/s_m774/software/DBM/perl/get5SampleKey.pl</a:t>
            </a:r>
            <a:endParaRPr lang="en-US" sz="2000" dirty="0"/>
          </a:p>
          <a:p>
            <a:pPr marL="0" indent="0">
              <a:buNone/>
            </a:pPr>
            <a:r>
              <a:rPr lang="en-US" sz="2000" dirty="0"/>
              <a:t>2. (1) Choose the larger alternative allele count in samples with the same </a:t>
            </a:r>
            <a:r>
              <a:rPr lang="en-US" sz="2000" dirty="0" err="1"/>
              <a:t>chr.pos</a:t>
            </a:r>
            <a:r>
              <a:rPr lang="en-US" sz="2000" dirty="0"/>
              <a:t> and different alternative alleles (2) Add real quality scores to the DBM input (3) Calculate average quality score of multiple samples</a:t>
            </a:r>
            <a:endParaRPr lang="en-US" sz="2000" dirty="0">
              <a:cs typeface="Times New Roman" panose="02020603050405020304" pitchFamily="18" charset="0"/>
            </a:endParaRPr>
          </a:p>
          <a:p>
            <a:pPr marL="0" indent="0">
              <a:buNone/>
            </a:pPr>
            <a:r>
              <a:rPr lang="en-US" sz="2000" dirty="0">
                <a:cs typeface="Times New Roman" panose="02020603050405020304" pitchFamily="18" charset="0"/>
              </a:rPr>
              <a:t>	</a:t>
            </a:r>
            <a:r>
              <a:rPr lang="en-US" sz="2000" dirty="0">
                <a:solidFill>
                  <a:srgbClr val="00B050"/>
                </a:solidFill>
                <a:cs typeface="Times New Roman" panose="02020603050405020304" pitchFamily="18" charset="0"/>
              </a:rPr>
              <a:t>In Progress</a:t>
            </a:r>
            <a:r>
              <a:rPr lang="en-US" sz="2000" dirty="0">
                <a:cs typeface="Times New Roman" panose="02020603050405020304" pitchFamily="18" charset="0"/>
              </a:rPr>
              <a:t>, see August23.2019.AllelesDBM</a:t>
            </a:r>
            <a:r>
              <a:rPr lang="zh-CN" altLang="en-US" sz="2000" dirty="0">
                <a:cs typeface="Times New Roman" panose="02020603050405020304" pitchFamily="18" charset="0"/>
              </a:rPr>
              <a:t> </a:t>
            </a:r>
            <a:r>
              <a:rPr lang="en-US" altLang="zh-CN" sz="2000" dirty="0">
                <a:solidFill>
                  <a:srgbClr val="FF0000"/>
                </a:solidFill>
                <a:cs typeface="Times New Roman" panose="02020603050405020304" pitchFamily="18" charset="0"/>
              </a:rPr>
              <a:t>(To</a:t>
            </a:r>
            <a:r>
              <a:rPr lang="zh-CN" altLang="en-US" sz="2000" dirty="0">
                <a:solidFill>
                  <a:srgbClr val="FF0000"/>
                </a:solidFill>
                <a:cs typeface="Times New Roman" panose="02020603050405020304" pitchFamily="18" charset="0"/>
              </a:rPr>
              <a:t> </a:t>
            </a:r>
            <a:r>
              <a:rPr lang="en-US" altLang="zh-CN" sz="2000" dirty="0">
                <a:solidFill>
                  <a:srgbClr val="FF0000"/>
                </a:solidFill>
                <a:cs typeface="Times New Roman" panose="02020603050405020304" pitchFamily="18" charset="0"/>
              </a:rPr>
              <a:t>finish)</a:t>
            </a:r>
            <a:r>
              <a:rPr lang="zh-CN" altLang="en-US" sz="2000" dirty="0">
                <a:solidFill>
                  <a:srgbClr val="FF0000"/>
                </a:solidFill>
                <a:cs typeface="Times New Roman" panose="02020603050405020304" pitchFamily="18" charset="0"/>
              </a:rPr>
              <a:t> </a:t>
            </a:r>
            <a:endParaRPr lang="en-US" sz="2000" dirty="0"/>
          </a:p>
          <a:p>
            <a:pPr marL="0" indent="0">
              <a:buNone/>
            </a:pPr>
            <a:r>
              <a:rPr lang="en-US" sz="2000" dirty="0">
                <a:solidFill>
                  <a:srgbClr val="00B050"/>
                </a:solidFill>
                <a:cs typeface="Times New Roman" panose="02020603050405020304" pitchFamily="18" charset="0"/>
              </a:rPr>
              <a:t>	Complete</a:t>
            </a:r>
            <a:r>
              <a:rPr lang="en-US" sz="2000" dirty="0">
                <a:cs typeface="Times New Roman" panose="02020603050405020304" pitchFamily="18" charset="0"/>
              </a:rPr>
              <a:t>, see August23.2019.QualityScoreDBM</a:t>
            </a:r>
            <a:endParaRPr lang="en-US" sz="2000" dirty="0"/>
          </a:p>
          <a:p>
            <a:pPr marL="0" indent="0">
              <a:buNone/>
            </a:pPr>
            <a:r>
              <a:rPr lang="en-US" sz="2000" dirty="0">
                <a:solidFill>
                  <a:srgbClr val="00B050"/>
                </a:solidFill>
                <a:cs typeface="Times New Roman" panose="02020603050405020304" pitchFamily="18" charset="0"/>
              </a:rPr>
              <a:t>	In Progress</a:t>
            </a:r>
            <a:r>
              <a:rPr lang="en-US" sz="2000" dirty="0">
                <a:cs typeface="Times New Roman" panose="02020603050405020304" pitchFamily="18" charset="0"/>
              </a:rPr>
              <a:t>, see August23.2019.QualityScoreDBM </a:t>
            </a:r>
            <a:r>
              <a:rPr lang="en-US" altLang="zh-CN" sz="2000" dirty="0">
                <a:solidFill>
                  <a:srgbClr val="FF0000"/>
                </a:solidFill>
                <a:cs typeface="Times New Roman" panose="02020603050405020304" pitchFamily="18" charset="0"/>
              </a:rPr>
              <a:t>(To</a:t>
            </a:r>
            <a:r>
              <a:rPr lang="zh-CN" altLang="en-US" sz="2000" dirty="0">
                <a:solidFill>
                  <a:srgbClr val="FF0000"/>
                </a:solidFill>
                <a:cs typeface="Times New Roman" panose="02020603050405020304" pitchFamily="18" charset="0"/>
              </a:rPr>
              <a:t> </a:t>
            </a:r>
            <a:r>
              <a:rPr lang="en-US" altLang="zh-CN" sz="2000" dirty="0">
                <a:solidFill>
                  <a:srgbClr val="FF0000"/>
                </a:solidFill>
                <a:cs typeface="Times New Roman" panose="02020603050405020304" pitchFamily="18" charset="0"/>
              </a:rPr>
              <a:t>finish)</a:t>
            </a:r>
            <a:r>
              <a:rPr lang="zh-CN" altLang="en-US" sz="2000" dirty="0">
                <a:solidFill>
                  <a:srgbClr val="FF0000"/>
                </a:solidFill>
                <a:cs typeface="Times New Roman" panose="02020603050405020304" pitchFamily="18" charset="0"/>
              </a:rPr>
              <a:t> </a:t>
            </a:r>
            <a:endParaRPr lang="en-US" sz="2000" dirty="0">
              <a:solidFill>
                <a:srgbClr val="FF0000"/>
              </a:solidFill>
            </a:endParaRPr>
          </a:p>
          <a:p>
            <a:pPr marL="0" indent="0">
              <a:buNone/>
            </a:pPr>
            <a:r>
              <a:rPr lang="en-US" sz="2000" dirty="0"/>
              <a:t>3. (1) Prepare Hapseq2 real data with 3 samples (2) Run Hapseq2 using real data. First use 2 input files. Next use 4 input files. </a:t>
            </a:r>
            <a:endParaRPr lang="en-US" sz="2000" dirty="0">
              <a:cs typeface="Times New Roman" panose="02020603050405020304" pitchFamily="18" charset="0"/>
            </a:endParaRPr>
          </a:p>
          <a:p>
            <a:pPr marL="0" indent="0">
              <a:buNone/>
            </a:pPr>
            <a:r>
              <a:rPr lang="en-US" sz="2000" dirty="0">
                <a:cs typeface="Times New Roman" panose="02020603050405020304" pitchFamily="18" charset="0"/>
              </a:rPr>
              <a:t>	</a:t>
            </a:r>
            <a:r>
              <a:rPr lang="en-US" sz="2000" dirty="0">
                <a:solidFill>
                  <a:srgbClr val="00B050"/>
                </a:solidFill>
                <a:cs typeface="Times New Roman" panose="02020603050405020304" pitchFamily="18" charset="0"/>
              </a:rPr>
              <a:t>In Progress</a:t>
            </a:r>
            <a:r>
              <a:rPr lang="en-US" sz="2000" dirty="0">
                <a:cs typeface="Times New Roman" panose="02020603050405020304" pitchFamily="18" charset="0"/>
              </a:rPr>
              <a:t>, see August23.2019.HapSeq2RealData</a:t>
            </a:r>
            <a:r>
              <a:rPr lang="zh-CN" altLang="en-US" sz="2000" dirty="0">
                <a:cs typeface="Times New Roman" panose="02020603050405020304" pitchFamily="18" charset="0"/>
              </a:rPr>
              <a:t> </a:t>
            </a:r>
            <a:r>
              <a:rPr lang="en-US" altLang="zh-CN" sz="2000" dirty="0">
                <a:solidFill>
                  <a:srgbClr val="FF0000"/>
                </a:solidFill>
                <a:cs typeface="Times New Roman" panose="02020603050405020304" pitchFamily="18" charset="0"/>
              </a:rPr>
              <a:t>(To</a:t>
            </a:r>
            <a:r>
              <a:rPr lang="zh-CN" altLang="en-US" sz="2000" dirty="0">
                <a:solidFill>
                  <a:srgbClr val="FF0000"/>
                </a:solidFill>
                <a:cs typeface="Times New Roman" panose="02020603050405020304" pitchFamily="18" charset="0"/>
              </a:rPr>
              <a:t> </a:t>
            </a:r>
            <a:r>
              <a:rPr lang="en-US" altLang="zh-CN" sz="2000" dirty="0">
                <a:solidFill>
                  <a:srgbClr val="FF0000"/>
                </a:solidFill>
                <a:cs typeface="Times New Roman" panose="02020603050405020304" pitchFamily="18" charset="0"/>
              </a:rPr>
              <a:t>finish)</a:t>
            </a:r>
            <a:r>
              <a:rPr lang="zh-CN" altLang="en-US" sz="2000" dirty="0">
                <a:solidFill>
                  <a:srgbClr val="FF0000"/>
                </a:solidFill>
                <a:cs typeface="Times New Roman" panose="02020603050405020304" pitchFamily="18" charset="0"/>
              </a:rPr>
              <a:t> </a:t>
            </a:r>
            <a:endParaRPr lang="en-US" sz="2000" dirty="0"/>
          </a:p>
          <a:p>
            <a:pPr marL="0" indent="0">
              <a:buNone/>
            </a:pPr>
            <a:r>
              <a:rPr lang="en-US" sz="2000" dirty="0"/>
              <a:t>4. </a:t>
            </a:r>
            <a:r>
              <a:rPr lang="en-US" sz="2000" dirty="0">
                <a:cs typeface="Times New Roman" panose="02020603050405020304" pitchFamily="18" charset="0"/>
              </a:rPr>
              <a:t>(1) Check on the DBM and HapSeq2 paper and web page to see if they have available simulation data and real data (2) Check on the papers that cite these two papers to see if they have simulation data and real data.</a:t>
            </a:r>
          </a:p>
          <a:p>
            <a:pPr marL="0" indent="0">
              <a:buNone/>
            </a:pPr>
            <a:r>
              <a:rPr lang="en-US" sz="2000" dirty="0">
                <a:cs typeface="Times New Roman" panose="02020603050405020304" pitchFamily="18" charset="0"/>
              </a:rPr>
              <a:t>	</a:t>
            </a:r>
            <a:r>
              <a:rPr lang="en-US" sz="2000" dirty="0">
                <a:solidFill>
                  <a:srgbClr val="00B050"/>
                </a:solidFill>
                <a:cs typeface="Times New Roman" panose="02020603050405020304" pitchFamily="18" charset="0"/>
              </a:rPr>
              <a:t>Complete</a:t>
            </a:r>
            <a:r>
              <a:rPr lang="en-US" sz="2000" dirty="0">
                <a:cs typeface="Times New Roman" panose="02020603050405020304" pitchFamily="18" charset="0"/>
              </a:rPr>
              <a:t>, see August23.2019.Data</a:t>
            </a:r>
          </a:p>
          <a:p>
            <a:pPr marL="0" indent="0">
              <a:buNone/>
            </a:pP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(SS</a:t>
            </a: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note</a:t>
            </a: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on</a:t>
            </a: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Aug</a:t>
            </a: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23,</a:t>
            </a: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2019</a:t>
            </a: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Friday:</a:t>
            </a: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Check</a:t>
            </a: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journal</a:t>
            </a: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web</a:t>
            </a: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for</a:t>
            </a: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supple</a:t>
            </a: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files</a:t>
            </a: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and</a:t>
            </a: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software</a:t>
            </a: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webpage,</a:t>
            </a: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did</a:t>
            </a: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not</a:t>
            </a: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find</a:t>
            </a: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DBM</a:t>
            </a: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and</a:t>
            </a:r>
            <a:r>
              <a:rPr lang="zh-CN" altLang="en-US" sz="2000" dirty="0">
                <a:solidFill>
                  <a:srgbClr val="1F0DFF"/>
                </a:solidFill>
                <a:cs typeface="Times New Roman" panose="02020603050405020304" pitchFamily="18" charset="0"/>
              </a:rPr>
              <a:t> </a:t>
            </a:r>
            <a:r>
              <a:rPr lang="en-US" altLang="zh-CN" sz="2000" dirty="0" err="1">
                <a:solidFill>
                  <a:srgbClr val="1F0DFF"/>
                </a:solidFill>
                <a:cs typeface="Times New Roman" panose="02020603050405020304" pitchFamily="18" charset="0"/>
              </a:rPr>
              <a:t>HapSeq</a:t>
            </a:r>
            <a:r>
              <a:rPr lang="zh-CN" altLang="en-US" sz="2000" dirty="0">
                <a:solidFill>
                  <a:srgbClr val="1F0DFF"/>
                </a:solidFill>
                <a:cs typeface="Times New Roman" panose="02020603050405020304" pitchFamily="18" charset="0"/>
              </a:rPr>
              <a:t> </a:t>
            </a:r>
            <a:r>
              <a:rPr lang="en-US" altLang="zh-CN" sz="2000" dirty="0" err="1">
                <a:solidFill>
                  <a:srgbClr val="1F0DFF"/>
                </a:solidFill>
                <a:cs typeface="Times New Roman" panose="02020603050405020304" pitchFamily="18" charset="0"/>
              </a:rPr>
              <a:t>simultation</a:t>
            </a: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data,</a:t>
            </a: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may</a:t>
            </a: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contact</a:t>
            </a: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the</a:t>
            </a: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authors</a:t>
            </a: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to</a:t>
            </a: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ask</a:t>
            </a: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later</a:t>
            </a: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if</a:t>
            </a: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necessary)</a:t>
            </a:r>
            <a:r>
              <a:rPr lang="zh-CN" altLang="en-US" sz="2000" dirty="0">
                <a:solidFill>
                  <a:srgbClr val="1F0DFF"/>
                </a:solidFill>
                <a:cs typeface="Times New Roman" panose="02020603050405020304" pitchFamily="18" charset="0"/>
              </a:rPr>
              <a:t> </a:t>
            </a:r>
            <a:endParaRPr lang="en-US" sz="2000" dirty="0">
              <a:solidFill>
                <a:srgbClr val="1F0DFF"/>
              </a:solidFill>
              <a:cs typeface="Times New Roman" panose="02020603050405020304" pitchFamily="18" charset="0"/>
            </a:endParaRPr>
          </a:p>
          <a:p>
            <a:pPr marL="0" indent="0">
              <a:buNone/>
            </a:pPr>
            <a:endParaRPr lang="en-US" sz="2000" dirty="0"/>
          </a:p>
        </p:txBody>
      </p:sp>
      <p:sp>
        <p:nvSpPr>
          <p:cNvPr id="4" name="Slide Number Placeholder 3">
            <a:extLst>
              <a:ext uri="{FF2B5EF4-FFF2-40B4-BE49-F238E27FC236}">
                <a16:creationId xmlns:a16="http://schemas.microsoft.com/office/drawing/2014/main" id="{DAA9853B-475B-49C3-AE41-19C996A0D78E}"/>
              </a:ext>
            </a:extLst>
          </p:cNvPr>
          <p:cNvSpPr>
            <a:spLocks noGrp="1"/>
          </p:cNvSpPr>
          <p:nvPr>
            <p:ph type="sldNum" sz="quarter" idx="12"/>
          </p:nvPr>
        </p:nvSpPr>
        <p:spPr/>
        <p:txBody>
          <a:bodyPr/>
          <a:lstStyle/>
          <a:p>
            <a:fld id="{79EB0BAA-089B-F446-9CF3-DE954596BEEC}" type="slidenum">
              <a:rPr lang="en-US" smtClean="0"/>
              <a:t>16</a:t>
            </a:fld>
            <a:endParaRPr lang="en-US"/>
          </a:p>
        </p:txBody>
      </p:sp>
    </p:spTree>
    <p:extLst>
      <p:ext uri="{BB962C8B-B14F-4D97-AF65-F5344CB8AC3E}">
        <p14:creationId xmlns:p14="http://schemas.microsoft.com/office/powerpoint/2010/main" val="770742593"/>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fontScale="62500" lnSpcReduction="20000"/>
          </a:bodyPr>
          <a:lstStyle/>
          <a:p>
            <a:pPr marL="0" indent="0" algn="ctr">
              <a:buNone/>
            </a:pPr>
            <a:r>
              <a:rPr lang="en-US" sz="2000" b="1" dirty="0">
                <a:solidFill>
                  <a:srgbClr val="00B050"/>
                </a:solidFill>
              </a:rPr>
              <a:t>Continued</a:t>
            </a:r>
          </a:p>
          <a:p>
            <a:pPr marL="0" indent="0">
              <a:buNone/>
            </a:pPr>
            <a:r>
              <a:rPr lang="en-US" sz="2000" b="1" dirty="0"/>
              <a:t>[s_s355@login1 ~]$ head /home/s_m774/data/</a:t>
            </a:r>
            <a:r>
              <a:rPr lang="en-US" sz="2000" b="1" dirty="0" err="1"/>
              <a:t>miha</a:t>
            </a:r>
            <a:r>
              <a:rPr lang="en-US" sz="2000" b="1" dirty="0"/>
              <a:t>/dbm.2020.mar20/chr10.5sample.counts</a:t>
            </a:r>
          </a:p>
          <a:p>
            <a:pPr marL="0" indent="0">
              <a:buNone/>
            </a:pPr>
            <a:r>
              <a:rPr lang="en-US" sz="2000" b="1" dirty="0"/>
              <a:t>I SID I1 </a:t>
            </a:r>
            <a:r>
              <a:rPr lang="en-US" sz="2000" b="1" dirty="0" err="1"/>
              <a:t>I1</a:t>
            </a:r>
            <a:r>
              <a:rPr lang="en-US" sz="2000" b="1" dirty="0"/>
              <a:t> I2 </a:t>
            </a:r>
            <a:r>
              <a:rPr lang="en-US" sz="2000" b="1" dirty="0" err="1"/>
              <a:t>I2</a:t>
            </a:r>
            <a:r>
              <a:rPr lang="en-US" sz="2000" b="1" dirty="0"/>
              <a:t> I3 </a:t>
            </a:r>
            <a:r>
              <a:rPr lang="en-US" sz="2000" b="1" dirty="0" err="1"/>
              <a:t>I3</a:t>
            </a:r>
            <a:r>
              <a:rPr lang="en-US" sz="2000" b="1" dirty="0"/>
              <a:t> I4 </a:t>
            </a:r>
            <a:r>
              <a:rPr lang="en-US" sz="2000" b="1" dirty="0" err="1"/>
              <a:t>I4</a:t>
            </a:r>
            <a:r>
              <a:rPr lang="en-US" sz="2000" b="1" dirty="0"/>
              <a:t> I5 </a:t>
            </a:r>
            <a:r>
              <a:rPr lang="en-US" sz="2000" b="1" dirty="0" err="1"/>
              <a:t>I5</a:t>
            </a:r>
            <a:endParaRPr lang="en-US" sz="2000" b="1" dirty="0"/>
          </a:p>
          <a:p>
            <a:pPr marL="0" indent="0">
              <a:buNone/>
            </a:pPr>
            <a:r>
              <a:rPr lang="en-US" sz="2000" b="1" dirty="0"/>
              <a:t>M 1 0 0 0 0 0 0 0 0 0 2</a:t>
            </a:r>
          </a:p>
          <a:p>
            <a:pPr marL="0" indent="0">
              <a:buNone/>
            </a:pPr>
            <a:r>
              <a:rPr lang="en-US" sz="2000" b="1" dirty="0"/>
              <a:t>M 2 0 0 0 0 0 0 0 0 0 2</a:t>
            </a:r>
          </a:p>
          <a:p>
            <a:pPr marL="0" indent="0">
              <a:buNone/>
            </a:pPr>
            <a:r>
              <a:rPr lang="en-US" sz="2000" b="1" dirty="0"/>
              <a:t>M 3 0 0 0 0 0 1 0 0 0 3</a:t>
            </a:r>
          </a:p>
          <a:p>
            <a:pPr marL="0" indent="0">
              <a:buNone/>
            </a:pPr>
            <a:r>
              <a:rPr lang="en-US" sz="2000" b="1" dirty="0"/>
              <a:t>M 4 7 0 1 0 7 0 1 4 5 2</a:t>
            </a:r>
          </a:p>
          <a:p>
            <a:pPr marL="0" indent="0">
              <a:buNone/>
            </a:pPr>
            <a:r>
              <a:rPr lang="en-US" sz="2000" b="1" dirty="0"/>
              <a:t>M 5 5 0 1 0 10 0 3 4 2 2</a:t>
            </a:r>
          </a:p>
          <a:p>
            <a:pPr marL="0" indent="0">
              <a:buNone/>
            </a:pPr>
            <a:r>
              <a:rPr lang="en-US" sz="2000" b="1" dirty="0"/>
              <a:t>M 6 5 0 1 0 10 0 3 4 3 2</a:t>
            </a:r>
          </a:p>
          <a:p>
            <a:pPr marL="0" indent="0">
              <a:buNone/>
            </a:pPr>
            <a:r>
              <a:rPr lang="en-US" sz="2000" b="1" dirty="0"/>
              <a:t>M 7 0 0 0 0 0 4 0 0 1 0</a:t>
            </a:r>
          </a:p>
          <a:p>
            <a:pPr marL="0" indent="0">
              <a:buNone/>
            </a:pPr>
            <a:r>
              <a:rPr lang="en-US" sz="2000" b="1" dirty="0"/>
              <a:t>M 8 0 0 0 0 0 0 0 0 0 4</a:t>
            </a:r>
          </a:p>
          <a:p>
            <a:pPr marL="0" indent="0">
              <a:buNone/>
            </a:pPr>
            <a:r>
              <a:rPr lang="en-US" sz="2000" b="1" dirty="0"/>
              <a:t>M 9 0 1 0 0 0 0 0 0 0 0</a:t>
            </a:r>
          </a:p>
          <a:p>
            <a:pPr marL="0" indent="0">
              <a:buNone/>
            </a:pPr>
            <a:r>
              <a:rPr lang="en-US" sz="2000" b="1" dirty="0"/>
              <a:t>[s_s355@login1 ~]$ head /home/s_m774/data/new.MIHA.June2020/</a:t>
            </a:r>
            <a:r>
              <a:rPr lang="en-US" sz="2000" b="1" dirty="0" err="1"/>
              <a:t>dbm</a:t>
            </a:r>
            <a:r>
              <a:rPr lang="en-US" sz="2000" b="1" dirty="0"/>
              <a:t>/chr10.5sample.counts</a:t>
            </a:r>
          </a:p>
          <a:p>
            <a:pPr marL="0" indent="0">
              <a:buNone/>
            </a:pPr>
            <a:r>
              <a:rPr lang="en-US" sz="2000" b="1" dirty="0"/>
              <a:t>I SID I1 </a:t>
            </a:r>
            <a:r>
              <a:rPr lang="en-US" sz="2000" b="1" dirty="0" err="1"/>
              <a:t>I1</a:t>
            </a:r>
            <a:r>
              <a:rPr lang="en-US" sz="2000" b="1" dirty="0"/>
              <a:t> I2 </a:t>
            </a:r>
            <a:r>
              <a:rPr lang="en-US" sz="2000" b="1" dirty="0" err="1"/>
              <a:t>I2</a:t>
            </a:r>
            <a:r>
              <a:rPr lang="en-US" sz="2000" b="1" dirty="0"/>
              <a:t> I3 </a:t>
            </a:r>
            <a:r>
              <a:rPr lang="en-US" sz="2000" b="1" dirty="0" err="1"/>
              <a:t>I3</a:t>
            </a:r>
            <a:r>
              <a:rPr lang="en-US" sz="2000" b="1" dirty="0"/>
              <a:t> I4 </a:t>
            </a:r>
            <a:r>
              <a:rPr lang="en-US" sz="2000" b="1" dirty="0" err="1"/>
              <a:t>I4</a:t>
            </a:r>
            <a:r>
              <a:rPr lang="en-US" sz="2000" b="1" dirty="0"/>
              <a:t> I5 </a:t>
            </a:r>
            <a:r>
              <a:rPr lang="en-US" sz="2000" b="1" dirty="0" err="1"/>
              <a:t>I5</a:t>
            </a:r>
            <a:endParaRPr lang="en-US" sz="2000" b="1" dirty="0"/>
          </a:p>
          <a:p>
            <a:pPr marL="0" indent="0">
              <a:buNone/>
            </a:pPr>
            <a:r>
              <a:rPr lang="en-US" sz="2000" b="1" dirty="0"/>
              <a:t>M 1 7 0 1 0 7 0 1 4 5 2</a:t>
            </a:r>
          </a:p>
          <a:p>
            <a:pPr marL="0" indent="0">
              <a:buNone/>
            </a:pPr>
            <a:r>
              <a:rPr lang="en-US" sz="2000" b="1" dirty="0"/>
              <a:t>M 2 5 0 1 0 10 0 3 4 2 2</a:t>
            </a:r>
          </a:p>
          <a:p>
            <a:pPr marL="0" indent="0">
              <a:buNone/>
            </a:pPr>
            <a:r>
              <a:rPr lang="en-US" sz="2000" b="1" dirty="0"/>
              <a:t>M 3 5 0 1 0 10 0 3 4 3 2</a:t>
            </a:r>
          </a:p>
          <a:p>
            <a:pPr marL="0" indent="0">
              <a:buNone/>
            </a:pPr>
            <a:r>
              <a:rPr lang="en-US" sz="2000" b="1" dirty="0"/>
              <a:t>M 4 7 1 5 0 0 19 8 0 14 6</a:t>
            </a:r>
          </a:p>
          <a:p>
            <a:pPr marL="0" indent="0">
              <a:buNone/>
            </a:pPr>
            <a:r>
              <a:rPr lang="en-US" sz="2000" b="1" dirty="0"/>
              <a:t>M 5 17 2 12 0 29 0 8 0 27 0</a:t>
            </a:r>
          </a:p>
          <a:p>
            <a:pPr marL="0" indent="0">
              <a:buNone/>
            </a:pPr>
            <a:r>
              <a:rPr lang="en-US" sz="2000" b="1" dirty="0"/>
              <a:t>M 6 18 0 11 0 25 0 23 2 23 0</a:t>
            </a:r>
          </a:p>
          <a:p>
            <a:pPr marL="0" indent="0">
              <a:buNone/>
            </a:pPr>
            <a:r>
              <a:rPr lang="en-US" sz="2000" b="1" dirty="0"/>
              <a:t>M 7 9 2 10 0 39 0 6 0 21 0</a:t>
            </a:r>
          </a:p>
          <a:p>
            <a:pPr marL="0" indent="0">
              <a:buNone/>
            </a:pPr>
            <a:r>
              <a:rPr lang="en-US" sz="2000" b="1" dirty="0"/>
              <a:t>M 8 37 18 59 3 1 116 40 0 50 62</a:t>
            </a:r>
          </a:p>
          <a:p>
            <a:pPr marL="0" indent="0">
              <a:buNone/>
            </a:pPr>
            <a:r>
              <a:rPr lang="en-US" sz="2000" b="1" dirty="0"/>
              <a:t>M 9 7 1 13 0 0 18 2 0 8 5</a:t>
            </a:r>
          </a:p>
          <a:p>
            <a:pPr marL="0" indent="0">
              <a:buNone/>
            </a:pPr>
            <a:endParaRPr lang="en-US" sz="20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160</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954781605"/>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July 11, 2020 Meeting @ 10AM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161</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4100062451"/>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00B050"/>
                </a:solidFill>
              </a:rPr>
              <a:t>1. Add meeting notes from July 3 to slides - Complete</a:t>
            </a:r>
          </a:p>
          <a:p>
            <a:pPr marL="0" indent="0">
              <a:buNone/>
            </a:pPr>
            <a:endParaRPr lang="en-US" sz="2000" dirty="0">
              <a:solidFill>
                <a:srgbClr val="00B050"/>
              </a:solidFill>
            </a:endParaRPr>
          </a:p>
          <a:p>
            <a:pPr marL="0" indent="0">
              <a:buNone/>
            </a:pPr>
            <a:r>
              <a:rPr lang="en-US" sz="2000" dirty="0">
                <a:solidFill>
                  <a:srgbClr val="00B050"/>
                </a:solidFill>
              </a:rPr>
              <a:t>2.1 Call SNVs for 5 samples</a:t>
            </a:r>
          </a:p>
          <a:p>
            <a:pPr marL="0" indent="0">
              <a:buNone/>
            </a:pPr>
            <a:r>
              <a:rPr lang="en-US" sz="2000" dirty="0">
                <a:solidFill>
                  <a:srgbClr val="00B050"/>
                </a:solidFill>
              </a:rPr>
              <a:t>2.2 Phase using </a:t>
            </a:r>
            <a:r>
              <a:rPr lang="en-US" sz="2000" dirty="0" err="1">
                <a:solidFill>
                  <a:srgbClr val="00B050"/>
                </a:solidFill>
              </a:rPr>
              <a:t>Whatshap</a:t>
            </a:r>
            <a:endParaRPr lang="en-US" sz="2000" dirty="0">
              <a:solidFill>
                <a:srgbClr val="00B050"/>
              </a:solidFill>
            </a:endParaRPr>
          </a:p>
          <a:p>
            <a:pPr marL="0" indent="0">
              <a:buNone/>
            </a:pPr>
            <a:r>
              <a:rPr lang="en-US" sz="2000" dirty="0">
                <a:solidFill>
                  <a:srgbClr val="00B050"/>
                </a:solidFill>
              </a:rPr>
              <a:t>2.3 Extract the 120 </a:t>
            </a:r>
            <a:r>
              <a:rPr lang="en-US" sz="2000" dirty="0" err="1">
                <a:solidFill>
                  <a:srgbClr val="00B050"/>
                </a:solidFill>
              </a:rPr>
              <a:t>positons</a:t>
            </a:r>
            <a:r>
              <a:rPr lang="en-US" sz="2000" dirty="0">
                <a:solidFill>
                  <a:srgbClr val="00B050"/>
                </a:solidFill>
              </a:rPr>
              <a:t> (pick 3) from </a:t>
            </a:r>
            <a:r>
              <a:rPr lang="en-US" sz="2000" dirty="0" err="1">
                <a:solidFill>
                  <a:srgbClr val="00B050"/>
                </a:solidFill>
              </a:rPr>
              <a:t>Whatshap</a:t>
            </a:r>
            <a:r>
              <a:rPr lang="en-US" sz="2000" dirty="0">
                <a:solidFill>
                  <a:srgbClr val="00B050"/>
                </a:solidFill>
              </a:rPr>
              <a:t> haplotypes</a:t>
            </a:r>
          </a:p>
          <a:p>
            <a:pPr marL="0" indent="0">
              <a:buNone/>
            </a:pPr>
            <a:r>
              <a:rPr lang="en-US" sz="2000" dirty="0">
                <a:solidFill>
                  <a:srgbClr val="00B050"/>
                </a:solidFill>
              </a:rPr>
              <a:t>5 samples phased using </a:t>
            </a:r>
            <a:r>
              <a:rPr lang="en-US" sz="2000" dirty="0" err="1">
                <a:solidFill>
                  <a:srgbClr val="00B050"/>
                </a:solidFill>
              </a:rPr>
              <a:t>Whatshap</a:t>
            </a:r>
            <a:r>
              <a:rPr lang="en-US" sz="2000" dirty="0">
                <a:solidFill>
                  <a:srgbClr val="00B050"/>
                </a:solidFill>
              </a:rPr>
              <a:t> and got haplotypes at 120 positions</a:t>
            </a:r>
          </a:p>
          <a:p>
            <a:pPr marL="0" indent="0">
              <a:buNone/>
            </a:pPr>
            <a:r>
              <a:rPr lang="en-US" sz="2000" dirty="0"/>
              <a:t>2.4 Prepare HapSeq2 input and phase haplotypes</a:t>
            </a:r>
          </a:p>
          <a:p>
            <a:pPr marL="0" indent="0">
              <a:buNone/>
            </a:pPr>
            <a:r>
              <a:rPr lang="en-US" sz="2000" dirty="0"/>
              <a:t>2.5 Prepare DBM input and phase haplotypes</a:t>
            </a:r>
          </a:p>
          <a:p>
            <a:pPr marL="0" indent="0">
              <a:buNone/>
            </a:pPr>
            <a:r>
              <a:rPr lang="en-US" sz="2000" dirty="0"/>
              <a:t>2.6 Phase and compare pairwise agreements of haplotypes (slide 106)</a:t>
            </a:r>
          </a:p>
          <a:p>
            <a:pPr marL="0" indent="0">
              <a:buNone/>
            </a:pPr>
            <a:endParaRPr lang="en-US" sz="2000" dirty="0"/>
          </a:p>
          <a:p>
            <a:pPr marL="0" indent="0">
              <a:buNone/>
            </a:pPr>
            <a:r>
              <a:rPr lang="en-US" sz="2000" dirty="0"/>
              <a:t>3. Summarize the steps preparing input and output for each package</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162</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809885869"/>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lgn="ctr">
              <a:buNone/>
            </a:pPr>
            <a:r>
              <a:rPr lang="en-US" sz="2000" dirty="0">
                <a:solidFill>
                  <a:srgbClr val="00B050"/>
                </a:solidFill>
              </a:rPr>
              <a:t>More findings</a:t>
            </a:r>
          </a:p>
          <a:p>
            <a:pPr marL="0" indent="0" algn="ctr">
              <a:buNone/>
            </a:pPr>
            <a:endParaRPr lang="en-US" sz="2000" dirty="0">
              <a:solidFill>
                <a:srgbClr val="00B050"/>
              </a:solidFill>
            </a:endParaRPr>
          </a:p>
          <a:p>
            <a:pPr marL="0" indent="0" algn="ctr">
              <a:buNone/>
            </a:pPr>
            <a:r>
              <a:rPr lang="en-US" sz="2000" dirty="0"/>
              <a:t>This Stanford lecture states </a:t>
            </a:r>
            <a:r>
              <a:rPr lang="en-US" sz="2000" dirty="0" err="1"/>
              <a:t>HapCut</a:t>
            </a:r>
            <a:r>
              <a:rPr lang="en-US" sz="2000" dirty="0"/>
              <a:t> and </a:t>
            </a:r>
            <a:r>
              <a:rPr lang="en-US" sz="2000" dirty="0" err="1"/>
              <a:t>HapCompass</a:t>
            </a:r>
            <a:r>
              <a:rPr lang="en-US" sz="2000" dirty="0"/>
              <a:t> are used in practice</a:t>
            </a:r>
            <a:endParaRPr lang="en-US" sz="2000" dirty="0">
              <a:solidFill>
                <a:srgbClr val="00B050"/>
              </a:solidFill>
            </a:endParaRPr>
          </a:p>
          <a:p>
            <a:pPr marL="0" indent="0" algn="ctr">
              <a:buNone/>
            </a:pPr>
            <a:r>
              <a:rPr lang="en-US" sz="1400" dirty="0">
                <a:hlinkClick r:id="rId2"/>
              </a:rPr>
              <a:t>https://data-science-sequencing.github.io/Win2018/lectures/lecture10/</a:t>
            </a:r>
            <a:endParaRPr lang="en-US" sz="1400" dirty="0"/>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lgn="ctr">
              <a:buNone/>
            </a:pPr>
            <a:r>
              <a:rPr lang="en-US" sz="2000" dirty="0"/>
              <a:t>Review Paper in 2018 (42 citations)</a:t>
            </a:r>
            <a:br>
              <a:rPr lang="en-US" sz="1400" dirty="0">
                <a:hlinkClick r:id="rId3"/>
              </a:rPr>
            </a:br>
            <a:r>
              <a:rPr lang="en-US" sz="1400" b="1" dirty="0">
                <a:hlinkClick r:id="rId3"/>
              </a:rPr>
              <a:t>Comparison of phasing strategies for whole human genomes.</a:t>
            </a:r>
            <a:endParaRPr lang="en-US" sz="2000" dirty="0"/>
          </a:p>
          <a:p>
            <a:pPr marL="0" indent="0" algn="ctr">
              <a:buNone/>
            </a:pPr>
            <a:endParaRPr lang="en-US" sz="2000" dirty="0"/>
          </a:p>
          <a:p>
            <a:pPr marL="0" indent="0" algn="ctr">
              <a:buNone/>
            </a:pPr>
            <a:r>
              <a:rPr lang="en-US" sz="2000" dirty="0"/>
              <a:t>Review Paper for many algorithms (2005)</a:t>
            </a:r>
            <a:br>
              <a:rPr lang="en-US" sz="1400" dirty="0">
                <a:hlinkClick r:id="rId4"/>
              </a:rPr>
            </a:br>
            <a:r>
              <a:rPr lang="en-US" sz="1400" b="1" dirty="0">
                <a:hlinkClick r:id="rId4"/>
              </a:rPr>
              <a:t>A Comprehensive Literature Review of Haplotyping Software.</a:t>
            </a:r>
            <a:endParaRPr lang="en-US" sz="20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163</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6" name="Picture 5">
            <a:extLst>
              <a:ext uri="{FF2B5EF4-FFF2-40B4-BE49-F238E27FC236}">
                <a16:creationId xmlns:a16="http://schemas.microsoft.com/office/drawing/2014/main" id="{453F0002-CCBC-4FD7-A0F1-FA106F1AE9A6}"/>
              </a:ext>
            </a:extLst>
          </p:cNvPr>
          <p:cNvPicPr>
            <a:picLocks noChangeAspect="1"/>
          </p:cNvPicPr>
          <p:nvPr/>
        </p:nvPicPr>
        <p:blipFill>
          <a:blip r:embed="rId5"/>
          <a:stretch>
            <a:fillRect/>
          </a:stretch>
        </p:blipFill>
        <p:spPr>
          <a:xfrm>
            <a:off x="481451" y="1828800"/>
            <a:ext cx="8122067" cy="1847945"/>
          </a:xfrm>
          <a:prstGeom prst="rect">
            <a:avLst/>
          </a:prstGeom>
        </p:spPr>
      </p:pic>
    </p:spTree>
    <p:extLst>
      <p:ext uri="{BB962C8B-B14F-4D97-AF65-F5344CB8AC3E}">
        <p14:creationId xmlns:p14="http://schemas.microsoft.com/office/powerpoint/2010/main" val="2775128498"/>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lgn="ctr">
              <a:buNone/>
            </a:pPr>
            <a:r>
              <a:rPr lang="en-US" sz="2000" dirty="0">
                <a:solidFill>
                  <a:srgbClr val="00B050"/>
                </a:solidFill>
              </a:rPr>
              <a:t>More findings</a:t>
            </a:r>
          </a:p>
          <a:p>
            <a:pPr marL="0" indent="0" algn="ctr">
              <a:buNone/>
            </a:pPr>
            <a:endParaRPr lang="en-US" sz="2000" dirty="0"/>
          </a:p>
          <a:p>
            <a:pPr marL="0" indent="0" algn="ctr">
              <a:buNone/>
            </a:pPr>
            <a:r>
              <a:rPr lang="en-US" sz="1400" dirty="0">
                <a:hlinkClick r:id="rId2"/>
              </a:rPr>
              <a:t>https://www.internationalgenome.org/faq/are-1000-genomes-variant-calls-phased/</a:t>
            </a:r>
            <a:endParaRPr lang="en-US" sz="20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5" name="Picture 4">
            <a:extLst>
              <a:ext uri="{FF2B5EF4-FFF2-40B4-BE49-F238E27FC236}">
                <a16:creationId xmlns:a16="http://schemas.microsoft.com/office/drawing/2014/main" id="{020747ED-095B-42F8-A3DA-8AF7792CC16F}"/>
              </a:ext>
            </a:extLst>
          </p:cNvPr>
          <p:cNvPicPr>
            <a:picLocks noChangeAspect="1"/>
          </p:cNvPicPr>
          <p:nvPr/>
        </p:nvPicPr>
        <p:blipFill>
          <a:blip r:embed="rId3"/>
          <a:stretch>
            <a:fillRect/>
          </a:stretch>
        </p:blipFill>
        <p:spPr>
          <a:xfrm>
            <a:off x="317281" y="1371600"/>
            <a:ext cx="8509437" cy="3168813"/>
          </a:xfrm>
          <a:prstGeom prst="rect">
            <a:avLst/>
          </a:prstGeom>
        </p:spPr>
      </p:pic>
    </p:spTree>
    <p:extLst>
      <p:ext uri="{BB962C8B-B14F-4D97-AF65-F5344CB8AC3E}">
        <p14:creationId xmlns:p14="http://schemas.microsoft.com/office/powerpoint/2010/main" val="595754668"/>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fontScale="92500" lnSpcReduction="20000"/>
          </a:bodyPr>
          <a:lstStyle/>
          <a:p>
            <a:pPr marL="0" indent="0" algn="ctr">
              <a:buNone/>
            </a:pPr>
            <a:r>
              <a:rPr lang="en-US" sz="2000" dirty="0">
                <a:solidFill>
                  <a:srgbClr val="00B050"/>
                </a:solidFill>
              </a:rPr>
              <a:t>Notes on phased NA12878 data (see slide p164)</a:t>
            </a:r>
          </a:p>
          <a:p>
            <a:pPr marL="0" indent="0">
              <a:buNone/>
            </a:pPr>
            <a:r>
              <a:rPr lang="en-US" sz="2000" b="1" dirty="0"/>
              <a:t>NA12878 Chr10 phased data by shapeit2</a:t>
            </a:r>
          </a:p>
          <a:p>
            <a:pPr marL="0" indent="0">
              <a:buNone/>
            </a:pPr>
            <a:r>
              <a:rPr lang="en-US" sz="2000" dirty="0"/>
              <a:t>https://www.internationalgenome.org/data-portal/sample/NA12878</a:t>
            </a:r>
          </a:p>
          <a:p>
            <a:pPr marL="0" indent="0">
              <a:buNone/>
            </a:pPr>
            <a:r>
              <a:rPr lang="en-US" sz="2000" b="1" dirty="0"/>
              <a:t>What does "integrated variant call" mean? </a:t>
            </a:r>
            <a:r>
              <a:rPr lang="en-US" sz="2000" dirty="0"/>
              <a:t>Does it mean they integrate with the parents sequencing data? Does it mean they integrate NA12878 sequencing runs that are conducted by different institutes and/or different sequencing technologies?</a:t>
            </a:r>
          </a:p>
          <a:p>
            <a:pPr marL="0" indent="0">
              <a:buNone/>
            </a:pPr>
            <a:r>
              <a:rPr lang="en-US" sz="2000" dirty="0"/>
              <a:t>Answer: https://www.internationalgenome.org/announcements/Variant-calls-from-1000-Genomes-Project-data-calling-against-GRCh38</a:t>
            </a:r>
          </a:p>
          <a:p>
            <a:pPr marL="0" indent="0">
              <a:buNone/>
            </a:pPr>
            <a:r>
              <a:rPr lang="en-US" sz="2000" dirty="0"/>
              <a:t>Variant calls from 1000 Genomes Project data calling against GRCh38</a:t>
            </a:r>
          </a:p>
          <a:p>
            <a:pPr marL="0" indent="0">
              <a:buNone/>
            </a:pPr>
            <a:r>
              <a:rPr lang="en-US" sz="2000" dirty="0"/>
              <a:t>An integrated and phased biallelic SNV call set, generated from alignments of the 1000 Genomes phase three low coverage and exome sequence data, is available on our FTP site. These calls were called directly against GRCh38. This data set combines call sets generated using GATK, </a:t>
            </a:r>
            <a:r>
              <a:rPr lang="en-US" sz="2000" dirty="0" err="1"/>
              <a:t>FreeBayes</a:t>
            </a:r>
            <a:r>
              <a:rPr lang="en-US" sz="2000" dirty="0"/>
              <a:t> and </a:t>
            </a:r>
            <a:r>
              <a:rPr lang="en-US" sz="2000" dirty="0" err="1"/>
              <a:t>BCFtools</a:t>
            </a:r>
            <a:r>
              <a:rPr lang="en-US" sz="2000" dirty="0"/>
              <a:t>, with subsequent imputation and phasing carried out using Beagle and SHAPEIT2. A recent poster describing the methods used in generating this data is available and a data note is in preparation. We are also in the process of submitting the data to EVA/</a:t>
            </a:r>
            <a:r>
              <a:rPr lang="en-US" sz="2000" dirty="0" err="1"/>
              <a:t>dbSNP</a:t>
            </a:r>
            <a:r>
              <a:rPr lang="en-US" sz="2000" dirty="0"/>
              <a:t>.</a:t>
            </a:r>
          </a:p>
          <a:p>
            <a:pPr marL="0" indent="0">
              <a:buNone/>
            </a:pPr>
            <a:r>
              <a:rPr lang="en-US" sz="2000" dirty="0"/>
              <a:t>The files include per chromosome files with genotypes for all samples, a genome wide sites file and genotype files for each of the supporting call sets. The main files contain only unrelated individuals, with details for related individuals available in a separate set of files.</a:t>
            </a:r>
          </a:p>
          <a:p>
            <a:pPr marL="0" indent="0">
              <a:buNone/>
            </a:pPr>
            <a:r>
              <a:rPr lang="en-US" sz="2000" b="1" dirty="0"/>
              <a:t>Data files are available at: </a:t>
            </a:r>
            <a:r>
              <a:rPr lang="en-US" sz="2000" dirty="0"/>
              <a:t>http://ftp.1000genomes.ebi.ac.uk/vol1/ftp/data_collections/1000_genomes_project/release/20181203_biallelic_SNV/</a:t>
            </a:r>
          </a:p>
          <a:p>
            <a:pPr marL="0" indent="0">
              <a:buNone/>
            </a:pPr>
            <a:endParaRPr lang="en-US" sz="20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165</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591265370"/>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July 18, 2020 Meeting @ 4PM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166</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63819100"/>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00B050"/>
                </a:solidFill>
              </a:rPr>
              <a:t>1. Add July 11 meeting notes to slide 165</a:t>
            </a:r>
          </a:p>
          <a:p>
            <a:pPr marL="0" indent="0">
              <a:buNone/>
            </a:pPr>
            <a:r>
              <a:rPr lang="en-US" sz="2000" dirty="0">
                <a:solidFill>
                  <a:srgbClr val="00B050"/>
                </a:solidFill>
              </a:rPr>
              <a:t>Complete see slide 165</a:t>
            </a:r>
          </a:p>
          <a:p>
            <a:pPr marL="0" indent="0">
              <a:buNone/>
            </a:pPr>
            <a:endParaRPr lang="en-US" sz="2000" dirty="0">
              <a:solidFill>
                <a:srgbClr val="00B050"/>
              </a:solidFill>
            </a:endParaRPr>
          </a:p>
          <a:p>
            <a:pPr marL="0" indent="0">
              <a:buNone/>
            </a:pPr>
            <a:r>
              <a:rPr lang="en-US" sz="2000" dirty="0">
                <a:solidFill>
                  <a:srgbClr val="00B050"/>
                </a:solidFill>
              </a:rPr>
              <a:t>For 120 positions:</a:t>
            </a:r>
          </a:p>
          <a:p>
            <a:pPr marL="0" indent="0">
              <a:buNone/>
            </a:pPr>
            <a:r>
              <a:rPr lang="en-US" sz="2000" dirty="0">
                <a:solidFill>
                  <a:srgbClr val="00B050"/>
                </a:solidFill>
              </a:rPr>
              <a:t>2.1 Find the old scripts and upload to Canvas</a:t>
            </a:r>
          </a:p>
          <a:p>
            <a:pPr marL="0" indent="0">
              <a:buNone/>
            </a:pPr>
            <a:r>
              <a:rPr lang="en-US" sz="2000" dirty="0">
                <a:solidFill>
                  <a:srgbClr val="00B050"/>
                </a:solidFill>
              </a:rPr>
              <a:t>2.2 Phase </a:t>
            </a:r>
            <a:r>
              <a:rPr lang="en-US" sz="2000" dirty="0" err="1">
                <a:solidFill>
                  <a:srgbClr val="00B050"/>
                </a:solidFill>
              </a:rPr>
              <a:t>Whatshap</a:t>
            </a:r>
            <a:r>
              <a:rPr lang="en-US" sz="2000" dirty="0">
                <a:solidFill>
                  <a:srgbClr val="00B050"/>
                </a:solidFill>
              </a:rPr>
              <a:t> and extract 120 positions</a:t>
            </a:r>
          </a:p>
          <a:p>
            <a:pPr marL="0" indent="0">
              <a:buNone/>
            </a:pPr>
            <a:r>
              <a:rPr lang="en-US" sz="2000" dirty="0">
                <a:solidFill>
                  <a:srgbClr val="00B050"/>
                </a:solidFill>
              </a:rPr>
              <a:t>2.3 Phase Hapseq2 and extract 120 positions</a:t>
            </a:r>
          </a:p>
          <a:p>
            <a:pPr marL="0" indent="0">
              <a:buNone/>
            </a:pPr>
            <a:r>
              <a:rPr lang="en-US" sz="2000" dirty="0">
                <a:solidFill>
                  <a:srgbClr val="00B050"/>
                </a:solidFill>
              </a:rPr>
              <a:t>2.4 Phase DBM and extract 120 positions</a:t>
            </a:r>
          </a:p>
          <a:p>
            <a:pPr marL="0" indent="0">
              <a:buNone/>
            </a:pPr>
            <a:r>
              <a:rPr lang="en-US" sz="2000" dirty="0">
                <a:solidFill>
                  <a:srgbClr val="00B050"/>
                </a:solidFill>
              </a:rPr>
              <a:t>2.5 Compare pairwise agreement of haplotypes with slide 106</a:t>
            </a:r>
          </a:p>
          <a:p>
            <a:pPr marL="0" indent="0">
              <a:buNone/>
            </a:pPr>
            <a:r>
              <a:rPr lang="en-US" sz="2000" dirty="0">
                <a:solidFill>
                  <a:srgbClr val="00B050"/>
                </a:solidFill>
              </a:rPr>
              <a:t>Complete, see slide 168. Slide 169 is a copy of slide 106.</a:t>
            </a:r>
          </a:p>
          <a:p>
            <a:pPr marL="0" indent="0">
              <a:buNone/>
            </a:pPr>
            <a:r>
              <a:rPr lang="en-US" sz="2000" dirty="0">
                <a:solidFill>
                  <a:srgbClr val="00B050"/>
                </a:solidFill>
              </a:rPr>
              <a:t>Significant improvement in agreements in genotype and haplotype with </a:t>
            </a:r>
            <a:r>
              <a:rPr lang="en-US" sz="2000" dirty="0" err="1">
                <a:solidFill>
                  <a:srgbClr val="00B050"/>
                </a:solidFill>
              </a:rPr>
              <a:t>dbm</a:t>
            </a:r>
            <a:r>
              <a:rPr lang="en-US" sz="2000" dirty="0">
                <a:solidFill>
                  <a:srgbClr val="00B050"/>
                </a:solidFill>
              </a:rPr>
              <a:t> </a:t>
            </a:r>
          </a:p>
          <a:p>
            <a:pPr marL="0" indent="0">
              <a:buNone/>
            </a:pPr>
            <a:endParaRPr lang="en-US" sz="2000" dirty="0"/>
          </a:p>
          <a:p>
            <a:pPr marL="0" indent="0">
              <a:buNone/>
            </a:pPr>
            <a:r>
              <a:rPr lang="en-US" sz="2000" dirty="0"/>
              <a:t>3. Create Perl code to extract “1/0” or “0/1” positions from VCF with minimum threshold. </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167</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985941750"/>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D7534E99-A14B-4D48-AB9D-25FD5B12ED52}"/>
              </a:ext>
            </a:extLst>
          </p:cNvPr>
          <p:cNvGraphicFramePr>
            <a:graphicFrameLocks/>
          </p:cNvGraphicFramePr>
          <p:nvPr>
            <p:extLst>
              <p:ext uri="{D42A27DB-BD31-4B8C-83A1-F6EECF244321}">
                <p14:modId xmlns:p14="http://schemas.microsoft.com/office/powerpoint/2010/main" val="2479888319"/>
              </p:ext>
            </p:extLst>
          </p:nvPr>
        </p:nvGraphicFramePr>
        <p:xfrm>
          <a:off x="508685" y="494768"/>
          <a:ext cx="7796544" cy="1483360"/>
        </p:xfrm>
        <a:graphic>
          <a:graphicData uri="http://schemas.openxmlformats.org/drawingml/2006/table">
            <a:tbl>
              <a:tblPr firstRow="1" bandRow="1">
                <a:tableStyleId>{5C22544A-7EE6-4342-B048-85BDC9FD1C3A}</a:tableStyleId>
              </a:tblPr>
              <a:tblGrid>
                <a:gridCol w="1299424">
                  <a:extLst>
                    <a:ext uri="{9D8B030D-6E8A-4147-A177-3AD203B41FA5}">
                      <a16:colId xmlns:a16="http://schemas.microsoft.com/office/drawing/2014/main" val="2561949726"/>
                    </a:ext>
                  </a:extLst>
                </a:gridCol>
                <a:gridCol w="1299424">
                  <a:extLst>
                    <a:ext uri="{9D8B030D-6E8A-4147-A177-3AD203B41FA5}">
                      <a16:colId xmlns:a16="http://schemas.microsoft.com/office/drawing/2014/main" val="2461927946"/>
                    </a:ext>
                  </a:extLst>
                </a:gridCol>
                <a:gridCol w="1299424">
                  <a:extLst>
                    <a:ext uri="{9D8B030D-6E8A-4147-A177-3AD203B41FA5}">
                      <a16:colId xmlns:a16="http://schemas.microsoft.com/office/drawing/2014/main" val="3929086859"/>
                    </a:ext>
                  </a:extLst>
                </a:gridCol>
                <a:gridCol w="1299424">
                  <a:extLst>
                    <a:ext uri="{9D8B030D-6E8A-4147-A177-3AD203B41FA5}">
                      <a16:colId xmlns:a16="http://schemas.microsoft.com/office/drawing/2014/main" val="2241096614"/>
                    </a:ext>
                  </a:extLst>
                </a:gridCol>
                <a:gridCol w="1299424">
                  <a:extLst>
                    <a:ext uri="{9D8B030D-6E8A-4147-A177-3AD203B41FA5}">
                      <a16:colId xmlns:a16="http://schemas.microsoft.com/office/drawing/2014/main" val="2392230099"/>
                    </a:ext>
                  </a:extLst>
                </a:gridCol>
                <a:gridCol w="1299424">
                  <a:extLst>
                    <a:ext uri="{9D8B030D-6E8A-4147-A177-3AD203B41FA5}">
                      <a16:colId xmlns:a16="http://schemas.microsoft.com/office/drawing/2014/main" val="617271376"/>
                    </a:ext>
                  </a:extLst>
                </a:gridCol>
              </a:tblGrid>
              <a:tr h="370840">
                <a:tc>
                  <a:txBody>
                    <a:bodyPr/>
                    <a:lstStyle/>
                    <a:p>
                      <a:r>
                        <a:rPr lang="en-US" dirty="0"/>
                        <a:t>Agreement</a:t>
                      </a:r>
                    </a:p>
                  </a:txBody>
                  <a:tcPr/>
                </a:tc>
                <a:tc>
                  <a:txBody>
                    <a:bodyPr/>
                    <a:lstStyle/>
                    <a:p>
                      <a:r>
                        <a:rPr lang="en-US" dirty="0"/>
                        <a:t>826</a:t>
                      </a:r>
                    </a:p>
                  </a:txBody>
                  <a:tcPr/>
                </a:tc>
                <a:tc>
                  <a:txBody>
                    <a:bodyPr/>
                    <a:lstStyle/>
                    <a:p>
                      <a:r>
                        <a:rPr lang="en-US" dirty="0"/>
                        <a:t>827</a:t>
                      </a:r>
                    </a:p>
                  </a:txBody>
                  <a:tcPr/>
                </a:tc>
                <a:tc>
                  <a:txBody>
                    <a:bodyPr/>
                    <a:lstStyle/>
                    <a:p>
                      <a:r>
                        <a:rPr lang="en-US" dirty="0"/>
                        <a:t>832</a:t>
                      </a:r>
                    </a:p>
                  </a:txBody>
                  <a:tcPr/>
                </a:tc>
                <a:tc>
                  <a:txBody>
                    <a:bodyPr/>
                    <a:lstStyle/>
                    <a:p>
                      <a:r>
                        <a:rPr lang="en-US" dirty="0"/>
                        <a:t>847</a:t>
                      </a:r>
                    </a:p>
                  </a:txBody>
                  <a:tcPr/>
                </a:tc>
                <a:tc>
                  <a:txBody>
                    <a:bodyPr/>
                    <a:lstStyle/>
                    <a:p>
                      <a:r>
                        <a:rPr lang="en-US" dirty="0"/>
                        <a:t>850</a:t>
                      </a:r>
                    </a:p>
                  </a:txBody>
                  <a:tcPr/>
                </a:tc>
                <a:extLst>
                  <a:ext uri="{0D108BD9-81ED-4DB2-BD59-A6C34878D82A}">
                    <a16:rowId xmlns:a16="http://schemas.microsoft.com/office/drawing/2014/main" val="2939071277"/>
                  </a:ext>
                </a:extLst>
              </a:tr>
              <a:tr h="370840">
                <a:tc>
                  <a:txBody>
                    <a:bodyPr/>
                    <a:lstStyle/>
                    <a:p>
                      <a:r>
                        <a:rPr lang="en-US" dirty="0"/>
                        <a:t>Strict</a:t>
                      </a:r>
                    </a:p>
                  </a:txBody>
                  <a:tcPr/>
                </a:tc>
                <a:tc>
                  <a:txBody>
                    <a:bodyPr/>
                    <a:lstStyle/>
                    <a:p>
                      <a:r>
                        <a:rPr lang="en-US" dirty="0">
                          <a:solidFill>
                            <a:schemeClr val="tx1"/>
                          </a:solidFill>
                        </a:rPr>
                        <a:t>95</a:t>
                      </a:r>
                    </a:p>
                  </a:txBody>
                  <a:tcPr/>
                </a:tc>
                <a:tc>
                  <a:txBody>
                    <a:bodyPr/>
                    <a:lstStyle/>
                    <a:p>
                      <a:r>
                        <a:rPr lang="en-US" dirty="0">
                          <a:solidFill>
                            <a:schemeClr val="tx1"/>
                          </a:solidFill>
                        </a:rPr>
                        <a:t>96</a:t>
                      </a:r>
                    </a:p>
                  </a:txBody>
                  <a:tcPr/>
                </a:tc>
                <a:tc>
                  <a:txBody>
                    <a:bodyPr/>
                    <a:lstStyle/>
                    <a:p>
                      <a:r>
                        <a:rPr lang="en-US" dirty="0">
                          <a:solidFill>
                            <a:schemeClr val="tx1"/>
                          </a:solidFill>
                        </a:rPr>
                        <a:t>101</a:t>
                      </a:r>
                    </a:p>
                  </a:txBody>
                  <a:tcPr/>
                </a:tc>
                <a:tc>
                  <a:txBody>
                    <a:bodyPr/>
                    <a:lstStyle/>
                    <a:p>
                      <a:r>
                        <a:rPr lang="en-US" dirty="0">
                          <a:solidFill>
                            <a:schemeClr val="tx1"/>
                          </a:solidFill>
                        </a:rPr>
                        <a:t>94</a:t>
                      </a:r>
                    </a:p>
                  </a:txBody>
                  <a:tcPr/>
                </a:tc>
                <a:tc>
                  <a:txBody>
                    <a:bodyPr/>
                    <a:lstStyle/>
                    <a:p>
                      <a:r>
                        <a:rPr lang="en-US" dirty="0">
                          <a:solidFill>
                            <a:schemeClr val="tx1"/>
                          </a:solidFill>
                        </a:rPr>
                        <a:t>100</a:t>
                      </a:r>
                    </a:p>
                  </a:txBody>
                  <a:tcPr/>
                </a:tc>
                <a:extLst>
                  <a:ext uri="{0D108BD9-81ED-4DB2-BD59-A6C34878D82A}">
                    <a16:rowId xmlns:a16="http://schemas.microsoft.com/office/drawing/2014/main" val="1593095287"/>
                  </a:ext>
                </a:extLst>
              </a:tr>
              <a:tr h="370840">
                <a:tc>
                  <a:txBody>
                    <a:bodyPr/>
                    <a:lstStyle/>
                    <a:p>
                      <a:r>
                        <a:rPr lang="en-US" dirty="0"/>
                        <a:t>Non-strict</a:t>
                      </a:r>
                    </a:p>
                  </a:txBody>
                  <a:tcPr/>
                </a:tc>
                <a:tc>
                  <a:txBody>
                    <a:bodyPr/>
                    <a:lstStyle/>
                    <a:p>
                      <a:r>
                        <a:rPr lang="en-US" dirty="0">
                          <a:solidFill>
                            <a:schemeClr val="tx1"/>
                          </a:solidFill>
                        </a:rPr>
                        <a:t>106</a:t>
                      </a:r>
                    </a:p>
                  </a:txBody>
                  <a:tcPr/>
                </a:tc>
                <a:tc>
                  <a:txBody>
                    <a:bodyPr/>
                    <a:lstStyle/>
                    <a:p>
                      <a:r>
                        <a:rPr lang="en-US" dirty="0">
                          <a:solidFill>
                            <a:schemeClr val="tx1"/>
                          </a:solidFill>
                        </a:rPr>
                        <a:t>104</a:t>
                      </a:r>
                    </a:p>
                  </a:txBody>
                  <a:tcPr/>
                </a:tc>
                <a:tc>
                  <a:txBody>
                    <a:bodyPr/>
                    <a:lstStyle/>
                    <a:p>
                      <a:r>
                        <a:rPr lang="en-US" dirty="0">
                          <a:solidFill>
                            <a:schemeClr val="tx1"/>
                          </a:solidFill>
                        </a:rPr>
                        <a:t>108.5</a:t>
                      </a:r>
                    </a:p>
                  </a:txBody>
                  <a:tcPr/>
                </a:tc>
                <a:tc>
                  <a:txBody>
                    <a:bodyPr/>
                    <a:lstStyle/>
                    <a:p>
                      <a:r>
                        <a:rPr lang="en-US" dirty="0">
                          <a:solidFill>
                            <a:schemeClr val="tx1"/>
                          </a:solidFill>
                        </a:rPr>
                        <a:t>105.5</a:t>
                      </a:r>
                    </a:p>
                  </a:txBody>
                  <a:tcPr/>
                </a:tc>
                <a:tc>
                  <a:txBody>
                    <a:bodyPr/>
                    <a:lstStyle/>
                    <a:p>
                      <a:r>
                        <a:rPr lang="en-US" dirty="0">
                          <a:solidFill>
                            <a:schemeClr val="tx1"/>
                          </a:solidFill>
                        </a:rPr>
                        <a:t>109.5</a:t>
                      </a:r>
                    </a:p>
                  </a:txBody>
                  <a:tcPr/>
                </a:tc>
                <a:extLst>
                  <a:ext uri="{0D108BD9-81ED-4DB2-BD59-A6C34878D82A}">
                    <a16:rowId xmlns:a16="http://schemas.microsoft.com/office/drawing/2014/main" val="2680184326"/>
                  </a:ext>
                </a:extLst>
              </a:tr>
              <a:tr h="370840">
                <a:tc>
                  <a:txBody>
                    <a:bodyPr/>
                    <a:lstStyle/>
                    <a:p>
                      <a:r>
                        <a:rPr lang="en-US" dirty="0">
                          <a:solidFill>
                            <a:schemeClr val="tx1"/>
                          </a:solidFill>
                        </a:rPr>
                        <a:t>haplotype</a:t>
                      </a:r>
                    </a:p>
                  </a:txBody>
                  <a:tcPr/>
                </a:tc>
                <a:tc>
                  <a:txBody>
                    <a:bodyPr/>
                    <a:lstStyle/>
                    <a:p>
                      <a:r>
                        <a:rPr lang="en-US" dirty="0">
                          <a:solidFill>
                            <a:schemeClr val="tx1"/>
                          </a:solidFill>
                        </a:rPr>
                        <a:t>82.5</a:t>
                      </a:r>
                    </a:p>
                  </a:txBody>
                  <a:tcPr/>
                </a:tc>
                <a:tc>
                  <a:txBody>
                    <a:bodyPr/>
                    <a:lstStyle/>
                    <a:p>
                      <a:r>
                        <a:rPr lang="en-US" dirty="0">
                          <a:solidFill>
                            <a:schemeClr val="tx1"/>
                          </a:solidFill>
                        </a:rPr>
                        <a:t>89.5</a:t>
                      </a:r>
                    </a:p>
                  </a:txBody>
                  <a:tcPr/>
                </a:tc>
                <a:tc>
                  <a:txBody>
                    <a:bodyPr/>
                    <a:lstStyle/>
                    <a:p>
                      <a:r>
                        <a:rPr lang="en-US" dirty="0">
                          <a:solidFill>
                            <a:schemeClr val="tx1"/>
                          </a:solidFill>
                        </a:rPr>
                        <a:t>81.5</a:t>
                      </a:r>
                    </a:p>
                  </a:txBody>
                  <a:tcPr/>
                </a:tc>
                <a:tc>
                  <a:txBody>
                    <a:bodyPr/>
                    <a:lstStyle/>
                    <a:p>
                      <a:r>
                        <a:rPr lang="en-US" dirty="0">
                          <a:solidFill>
                            <a:schemeClr val="tx1"/>
                          </a:solidFill>
                        </a:rPr>
                        <a:t>85</a:t>
                      </a:r>
                    </a:p>
                  </a:txBody>
                  <a:tcPr/>
                </a:tc>
                <a:tc>
                  <a:txBody>
                    <a:bodyPr/>
                    <a:lstStyle/>
                    <a:p>
                      <a:r>
                        <a:rPr lang="en-US" dirty="0">
                          <a:solidFill>
                            <a:schemeClr val="tx1"/>
                          </a:solidFill>
                        </a:rPr>
                        <a:t>86.5</a:t>
                      </a:r>
                    </a:p>
                  </a:txBody>
                  <a:tcPr/>
                </a:tc>
                <a:extLst>
                  <a:ext uri="{0D108BD9-81ED-4DB2-BD59-A6C34878D82A}">
                    <a16:rowId xmlns:a16="http://schemas.microsoft.com/office/drawing/2014/main" val="2631771280"/>
                  </a:ext>
                </a:extLst>
              </a:tr>
            </a:tbl>
          </a:graphicData>
        </a:graphic>
      </p:graphicFrame>
      <p:sp>
        <p:nvSpPr>
          <p:cNvPr id="5" name="TextBox 4">
            <a:extLst>
              <a:ext uri="{FF2B5EF4-FFF2-40B4-BE49-F238E27FC236}">
                <a16:creationId xmlns:a16="http://schemas.microsoft.com/office/drawing/2014/main" id="{FAE49C97-66BD-8743-A9D3-614D3E07DD3C}"/>
              </a:ext>
            </a:extLst>
          </p:cNvPr>
          <p:cNvSpPr txBox="1"/>
          <p:nvPr/>
        </p:nvSpPr>
        <p:spPr>
          <a:xfrm>
            <a:off x="508686" y="0"/>
            <a:ext cx="7886700" cy="584775"/>
          </a:xfrm>
          <a:prstGeom prst="rect">
            <a:avLst/>
          </a:prstGeom>
          <a:noFill/>
        </p:spPr>
        <p:txBody>
          <a:bodyPr wrap="square" rtlCol="0">
            <a:spAutoFit/>
          </a:bodyPr>
          <a:lstStyle/>
          <a:p>
            <a:pPr algn="ctr"/>
            <a:r>
              <a:rPr lang="en-US" sz="3200" dirty="0"/>
              <a:t>DBM and </a:t>
            </a:r>
            <a:r>
              <a:rPr lang="en-US" sz="3200" dirty="0" err="1"/>
              <a:t>WhatsHAP</a:t>
            </a:r>
            <a:r>
              <a:rPr lang="en-US" sz="3200" dirty="0"/>
              <a:t> Pairwise Comparison</a:t>
            </a:r>
          </a:p>
        </p:txBody>
      </p:sp>
      <p:graphicFrame>
        <p:nvGraphicFramePr>
          <p:cNvPr id="6" name="Table 3">
            <a:extLst>
              <a:ext uri="{FF2B5EF4-FFF2-40B4-BE49-F238E27FC236}">
                <a16:creationId xmlns:a16="http://schemas.microsoft.com/office/drawing/2014/main" id="{96FD486D-C3C9-1846-97BF-CEB339759498}"/>
              </a:ext>
            </a:extLst>
          </p:cNvPr>
          <p:cNvGraphicFramePr>
            <a:graphicFrameLocks/>
          </p:cNvGraphicFramePr>
          <p:nvPr>
            <p:extLst>
              <p:ext uri="{D42A27DB-BD31-4B8C-83A1-F6EECF244321}">
                <p14:modId xmlns:p14="http://schemas.microsoft.com/office/powerpoint/2010/main" val="1610701162"/>
              </p:ext>
            </p:extLst>
          </p:nvPr>
        </p:nvGraphicFramePr>
        <p:xfrm>
          <a:off x="483972" y="2541990"/>
          <a:ext cx="7886700" cy="1483360"/>
        </p:xfrm>
        <a:graphic>
          <a:graphicData uri="http://schemas.openxmlformats.org/drawingml/2006/table">
            <a:tbl>
              <a:tblPr firstRow="1" bandRow="1">
                <a:tableStyleId>{5C22544A-7EE6-4342-B048-85BDC9FD1C3A}</a:tableStyleId>
              </a:tblPr>
              <a:tblGrid>
                <a:gridCol w="1314450">
                  <a:extLst>
                    <a:ext uri="{9D8B030D-6E8A-4147-A177-3AD203B41FA5}">
                      <a16:colId xmlns:a16="http://schemas.microsoft.com/office/drawing/2014/main" val="2561949726"/>
                    </a:ext>
                  </a:extLst>
                </a:gridCol>
                <a:gridCol w="1097178">
                  <a:extLst>
                    <a:ext uri="{9D8B030D-6E8A-4147-A177-3AD203B41FA5}">
                      <a16:colId xmlns:a16="http://schemas.microsoft.com/office/drawing/2014/main" val="2461927946"/>
                    </a:ext>
                  </a:extLst>
                </a:gridCol>
                <a:gridCol w="1531722">
                  <a:extLst>
                    <a:ext uri="{9D8B030D-6E8A-4147-A177-3AD203B41FA5}">
                      <a16:colId xmlns:a16="http://schemas.microsoft.com/office/drawing/2014/main" val="3929086859"/>
                    </a:ext>
                  </a:extLst>
                </a:gridCol>
                <a:gridCol w="1314450">
                  <a:extLst>
                    <a:ext uri="{9D8B030D-6E8A-4147-A177-3AD203B41FA5}">
                      <a16:colId xmlns:a16="http://schemas.microsoft.com/office/drawing/2014/main" val="2241096614"/>
                    </a:ext>
                  </a:extLst>
                </a:gridCol>
                <a:gridCol w="1314450">
                  <a:extLst>
                    <a:ext uri="{9D8B030D-6E8A-4147-A177-3AD203B41FA5}">
                      <a16:colId xmlns:a16="http://schemas.microsoft.com/office/drawing/2014/main" val="2392230099"/>
                    </a:ext>
                  </a:extLst>
                </a:gridCol>
                <a:gridCol w="1314450">
                  <a:extLst>
                    <a:ext uri="{9D8B030D-6E8A-4147-A177-3AD203B41FA5}">
                      <a16:colId xmlns:a16="http://schemas.microsoft.com/office/drawing/2014/main" val="617271376"/>
                    </a:ext>
                  </a:extLst>
                </a:gridCol>
              </a:tblGrid>
              <a:tr h="370840">
                <a:tc>
                  <a:txBody>
                    <a:bodyPr/>
                    <a:lstStyle/>
                    <a:p>
                      <a:r>
                        <a:rPr lang="en-US" dirty="0"/>
                        <a:t>Agreement</a:t>
                      </a:r>
                    </a:p>
                  </a:txBody>
                  <a:tcPr/>
                </a:tc>
                <a:tc>
                  <a:txBody>
                    <a:bodyPr/>
                    <a:lstStyle/>
                    <a:p>
                      <a:r>
                        <a:rPr lang="en-US" dirty="0"/>
                        <a:t>826</a:t>
                      </a:r>
                    </a:p>
                  </a:txBody>
                  <a:tcPr/>
                </a:tc>
                <a:tc>
                  <a:txBody>
                    <a:bodyPr/>
                    <a:lstStyle/>
                    <a:p>
                      <a:r>
                        <a:rPr lang="en-US" dirty="0"/>
                        <a:t>827</a:t>
                      </a:r>
                    </a:p>
                  </a:txBody>
                  <a:tcPr/>
                </a:tc>
                <a:tc>
                  <a:txBody>
                    <a:bodyPr/>
                    <a:lstStyle/>
                    <a:p>
                      <a:r>
                        <a:rPr lang="en-US" dirty="0"/>
                        <a:t>832</a:t>
                      </a:r>
                    </a:p>
                  </a:txBody>
                  <a:tcPr/>
                </a:tc>
                <a:tc>
                  <a:txBody>
                    <a:bodyPr/>
                    <a:lstStyle/>
                    <a:p>
                      <a:r>
                        <a:rPr lang="en-US" dirty="0"/>
                        <a:t>847</a:t>
                      </a:r>
                    </a:p>
                  </a:txBody>
                  <a:tcPr/>
                </a:tc>
                <a:tc>
                  <a:txBody>
                    <a:bodyPr/>
                    <a:lstStyle/>
                    <a:p>
                      <a:r>
                        <a:rPr lang="en-US" dirty="0"/>
                        <a:t>850</a:t>
                      </a:r>
                    </a:p>
                  </a:txBody>
                  <a:tcPr/>
                </a:tc>
                <a:extLst>
                  <a:ext uri="{0D108BD9-81ED-4DB2-BD59-A6C34878D82A}">
                    <a16:rowId xmlns:a16="http://schemas.microsoft.com/office/drawing/2014/main" val="2939071277"/>
                  </a:ext>
                </a:extLst>
              </a:tr>
              <a:tr h="370840">
                <a:tc>
                  <a:txBody>
                    <a:bodyPr/>
                    <a:lstStyle/>
                    <a:p>
                      <a:r>
                        <a:rPr lang="en-US" dirty="0"/>
                        <a:t>Strict</a:t>
                      </a:r>
                    </a:p>
                  </a:txBody>
                  <a:tcPr/>
                </a:tc>
                <a:tc>
                  <a:txBody>
                    <a:bodyPr/>
                    <a:lstStyle/>
                    <a:p>
                      <a:r>
                        <a:rPr lang="en-US" dirty="0">
                          <a:solidFill>
                            <a:schemeClr val="tx1"/>
                          </a:solidFill>
                        </a:rPr>
                        <a:t>111</a:t>
                      </a:r>
                    </a:p>
                  </a:txBody>
                  <a:tcPr/>
                </a:tc>
                <a:tc>
                  <a:txBody>
                    <a:bodyPr/>
                    <a:lstStyle/>
                    <a:p>
                      <a:r>
                        <a:rPr lang="en-US" dirty="0">
                          <a:solidFill>
                            <a:schemeClr val="tx1"/>
                          </a:solidFill>
                        </a:rPr>
                        <a:t>107</a:t>
                      </a:r>
                    </a:p>
                  </a:txBody>
                  <a:tcPr/>
                </a:tc>
                <a:tc>
                  <a:txBody>
                    <a:bodyPr/>
                    <a:lstStyle/>
                    <a:p>
                      <a:r>
                        <a:rPr lang="en-US" dirty="0">
                          <a:solidFill>
                            <a:schemeClr val="tx1"/>
                          </a:solidFill>
                        </a:rPr>
                        <a:t>116</a:t>
                      </a:r>
                    </a:p>
                  </a:txBody>
                  <a:tcPr/>
                </a:tc>
                <a:tc>
                  <a:txBody>
                    <a:bodyPr/>
                    <a:lstStyle/>
                    <a:p>
                      <a:r>
                        <a:rPr lang="en-US" dirty="0">
                          <a:solidFill>
                            <a:schemeClr val="tx1"/>
                          </a:solidFill>
                        </a:rPr>
                        <a:t>110</a:t>
                      </a:r>
                    </a:p>
                  </a:txBody>
                  <a:tcPr/>
                </a:tc>
                <a:tc>
                  <a:txBody>
                    <a:bodyPr/>
                    <a:lstStyle/>
                    <a:p>
                      <a:r>
                        <a:rPr lang="en-US" dirty="0">
                          <a:solidFill>
                            <a:schemeClr val="tx1"/>
                          </a:solidFill>
                        </a:rPr>
                        <a:t>113</a:t>
                      </a:r>
                    </a:p>
                  </a:txBody>
                  <a:tcPr/>
                </a:tc>
                <a:extLst>
                  <a:ext uri="{0D108BD9-81ED-4DB2-BD59-A6C34878D82A}">
                    <a16:rowId xmlns:a16="http://schemas.microsoft.com/office/drawing/2014/main" val="1593095287"/>
                  </a:ext>
                </a:extLst>
              </a:tr>
              <a:tr h="370840">
                <a:tc>
                  <a:txBody>
                    <a:bodyPr/>
                    <a:lstStyle/>
                    <a:p>
                      <a:r>
                        <a:rPr lang="en-US" dirty="0"/>
                        <a:t>Non-strict</a:t>
                      </a:r>
                    </a:p>
                  </a:txBody>
                  <a:tcPr/>
                </a:tc>
                <a:tc>
                  <a:txBody>
                    <a:bodyPr/>
                    <a:lstStyle/>
                    <a:p>
                      <a:r>
                        <a:rPr lang="en-US" dirty="0">
                          <a:solidFill>
                            <a:schemeClr val="tx1"/>
                          </a:solidFill>
                        </a:rPr>
                        <a:t>115.5</a:t>
                      </a:r>
                    </a:p>
                  </a:txBody>
                  <a:tcPr/>
                </a:tc>
                <a:tc>
                  <a:txBody>
                    <a:bodyPr/>
                    <a:lstStyle/>
                    <a:p>
                      <a:r>
                        <a:rPr lang="en-US" dirty="0">
                          <a:solidFill>
                            <a:schemeClr val="tx1"/>
                          </a:solidFill>
                        </a:rPr>
                        <a:t>113.5</a:t>
                      </a:r>
                    </a:p>
                  </a:txBody>
                  <a:tcPr/>
                </a:tc>
                <a:tc>
                  <a:txBody>
                    <a:bodyPr/>
                    <a:lstStyle/>
                    <a:p>
                      <a:r>
                        <a:rPr lang="en-US" dirty="0">
                          <a:solidFill>
                            <a:schemeClr val="tx1"/>
                          </a:solidFill>
                        </a:rPr>
                        <a:t>118</a:t>
                      </a:r>
                    </a:p>
                  </a:txBody>
                  <a:tcPr/>
                </a:tc>
                <a:tc>
                  <a:txBody>
                    <a:bodyPr/>
                    <a:lstStyle/>
                    <a:p>
                      <a:r>
                        <a:rPr lang="en-US" dirty="0">
                          <a:solidFill>
                            <a:schemeClr val="tx1"/>
                          </a:solidFill>
                        </a:rPr>
                        <a:t>115</a:t>
                      </a:r>
                    </a:p>
                  </a:txBody>
                  <a:tcPr/>
                </a:tc>
                <a:tc>
                  <a:txBody>
                    <a:bodyPr/>
                    <a:lstStyle/>
                    <a:p>
                      <a:r>
                        <a:rPr lang="en-US" dirty="0">
                          <a:solidFill>
                            <a:schemeClr val="tx1"/>
                          </a:solidFill>
                        </a:rPr>
                        <a:t>116.5</a:t>
                      </a:r>
                    </a:p>
                  </a:txBody>
                  <a:tcPr/>
                </a:tc>
                <a:extLst>
                  <a:ext uri="{0D108BD9-81ED-4DB2-BD59-A6C34878D82A}">
                    <a16:rowId xmlns:a16="http://schemas.microsoft.com/office/drawing/2014/main" val="2680184326"/>
                  </a:ext>
                </a:extLst>
              </a:tr>
              <a:tr h="370840">
                <a:tc>
                  <a:txBody>
                    <a:bodyPr/>
                    <a:lstStyle/>
                    <a:p>
                      <a:r>
                        <a:rPr lang="en-US" dirty="0">
                          <a:solidFill>
                            <a:schemeClr val="tx1"/>
                          </a:solidFill>
                        </a:rPr>
                        <a:t>haplotype</a:t>
                      </a:r>
                    </a:p>
                  </a:txBody>
                  <a:tcPr/>
                </a:tc>
                <a:tc>
                  <a:txBody>
                    <a:bodyPr/>
                    <a:lstStyle/>
                    <a:p>
                      <a:r>
                        <a:rPr lang="en-US" dirty="0">
                          <a:solidFill>
                            <a:schemeClr val="tx1"/>
                          </a:solidFill>
                        </a:rPr>
                        <a:t>87.5</a:t>
                      </a:r>
                    </a:p>
                  </a:txBody>
                  <a:tcPr/>
                </a:tc>
                <a:tc>
                  <a:txBody>
                    <a:bodyPr/>
                    <a:lstStyle/>
                    <a:p>
                      <a:r>
                        <a:rPr lang="en-US" dirty="0">
                          <a:solidFill>
                            <a:schemeClr val="tx1"/>
                          </a:solidFill>
                        </a:rPr>
                        <a:t>96</a:t>
                      </a:r>
                    </a:p>
                  </a:txBody>
                  <a:tcPr/>
                </a:tc>
                <a:tc>
                  <a:txBody>
                    <a:bodyPr/>
                    <a:lstStyle/>
                    <a:p>
                      <a:r>
                        <a:rPr lang="en-US" dirty="0">
                          <a:solidFill>
                            <a:schemeClr val="tx1"/>
                          </a:solidFill>
                        </a:rPr>
                        <a:t>84.5</a:t>
                      </a:r>
                    </a:p>
                  </a:txBody>
                  <a:tcPr/>
                </a:tc>
                <a:tc>
                  <a:txBody>
                    <a:bodyPr/>
                    <a:lstStyle/>
                    <a:p>
                      <a:r>
                        <a:rPr lang="en-US" dirty="0">
                          <a:solidFill>
                            <a:schemeClr val="tx1"/>
                          </a:solidFill>
                        </a:rPr>
                        <a:t>89</a:t>
                      </a:r>
                    </a:p>
                  </a:txBody>
                  <a:tcPr/>
                </a:tc>
                <a:tc>
                  <a:txBody>
                    <a:bodyPr/>
                    <a:lstStyle/>
                    <a:p>
                      <a:r>
                        <a:rPr lang="en-US" dirty="0">
                          <a:solidFill>
                            <a:schemeClr val="tx1"/>
                          </a:solidFill>
                        </a:rPr>
                        <a:t>91.5</a:t>
                      </a:r>
                    </a:p>
                  </a:txBody>
                  <a:tcPr/>
                </a:tc>
                <a:extLst>
                  <a:ext uri="{0D108BD9-81ED-4DB2-BD59-A6C34878D82A}">
                    <a16:rowId xmlns:a16="http://schemas.microsoft.com/office/drawing/2014/main" val="2631771280"/>
                  </a:ext>
                </a:extLst>
              </a:tr>
            </a:tbl>
          </a:graphicData>
        </a:graphic>
      </p:graphicFrame>
      <p:sp>
        <p:nvSpPr>
          <p:cNvPr id="7" name="TextBox 6">
            <a:extLst>
              <a:ext uri="{FF2B5EF4-FFF2-40B4-BE49-F238E27FC236}">
                <a16:creationId xmlns:a16="http://schemas.microsoft.com/office/drawing/2014/main" id="{D2349496-84D1-1D48-A3F9-6DBCEA8BA0F1}"/>
              </a:ext>
            </a:extLst>
          </p:cNvPr>
          <p:cNvSpPr txBox="1"/>
          <p:nvPr/>
        </p:nvSpPr>
        <p:spPr>
          <a:xfrm>
            <a:off x="628650" y="1980477"/>
            <a:ext cx="7886700" cy="584775"/>
          </a:xfrm>
          <a:prstGeom prst="rect">
            <a:avLst/>
          </a:prstGeom>
          <a:noFill/>
        </p:spPr>
        <p:txBody>
          <a:bodyPr wrap="square" rtlCol="0">
            <a:spAutoFit/>
          </a:bodyPr>
          <a:lstStyle/>
          <a:p>
            <a:pPr algn="ctr"/>
            <a:r>
              <a:rPr lang="en-US" sz="3200" dirty="0"/>
              <a:t>HapSeq2 and </a:t>
            </a:r>
            <a:r>
              <a:rPr lang="en-US" sz="3200" dirty="0" err="1"/>
              <a:t>WhatsHAP</a:t>
            </a:r>
            <a:r>
              <a:rPr lang="en-US" sz="3200" dirty="0"/>
              <a:t> Pairwise Comparison</a:t>
            </a:r>
          </a:p>
        </p:txBody>
      </p:sp>
      <p:graphicFrame>
        <p:nvGraphicFramePr>
          <p:cNvPr id="8" name="Table 3">
            <a:extLst>
              <a:ext uri="{FF2B5EF4-FFF2-40B4-BE49-F238E27FC236}">
                <a16:creationId xmlns:a16="http://schemas.microsoft.com/office/drawing/2014/main" id="{33F0DCD5-8202-824D-8D88-17F867EA0380}"/>
              </a:ext>
            </a:extLst>
          </p:cNvPr>
          <p:cNvGraphicFramePr>
            <a:graphicFrameLocks/>
          </p:cNvGraphicFramePr>
          <p:nvPr>
            <p:extLst>
              <p:ext uri="{D42A27DB-BD31-4B8C-83A1-F6EECF244321}">
                <p14:modId xmlns:p14="http://schemas.microsoft.com/office/powerpoint/2010/main" val="3079585627"/>
              </p:ext>
            </p:extLst>
          </p:nvPr>
        </p:nvGraphicFramePr>
        <p:xfrm>
          <a:off x="418531" y="4483303"/>
          <a:ext cx="7886700" cy="1483360"/>
        </p:xfrm>
        <a:graphic>
          <a:graphicData uri="http://schemas.openxmlformats.org/drawingml/2006/table">
            <a:tbl>
              <a:tblPr firstRow="1" bandRow="1">
                <a:tableStyleId>{5C22544A-7EE6-4342-B048-85BDC9FD1C3A}</a:tableStyleId>
              </a:tblPr>
              <a:tblGrid>
                <a:gridCol w="1314450">
                  <a:extLst>
                    <a:ext uri="{9D8B030D-6E8A-4147-A177-3AD203B41FA5}">
                      <a16:colId xmlns:a16="http://schemas.microsoft.com/office/drawing/2014/main" val="2561949726"/>
                    </a:ext>
                  </a:extLst>
                </a:gridCol>
                <a:gridCol w="1314450">
                  <a:extLst>
                    <a:ext uri="{9D8B030D-6E8A-4147-A177-3AD203B41FA5}">
                      <a16:colId xmlns:a16="http://schemas.microsoft.com/office/drawing/2014/main" val="2461927946"/>
                    </a:ext>
                  </a:extLst>
                </a:gridCol>
                <a:gridCol w="1314450">
                  <a:extLst>
                    <a:ext uri="{9D8B030D-6E8A-4147-A177-3AD203B41FA5}">
                      <a16:colId xmlns:a16="http://schemas.microsoft.com/office/drawing/2014/main" val="3929086859"/>
                    </a:ext>
                  </a:extLst>
                </a:gridCol>
                <a:gridCol w="1314450">
                  <a:extLst>
                    <a:ext uri="{9D8B030D-6E8A-4147-A177-3AD203B41FA5}">
                      <a16:colId xmlns:a16="http://schemas.microsoft.com/office/drawing/2014/main" val="2241096614"/>
                    </a:ext>
                  </a:extLst>
                </a:gridCol>
                <a:gridCol w="1314450">
                  <a:extLst>
                    <a:ext uri="{9D8B030D-6E8A-4147-A177-3AD203B41FA5}">
                      <a16:colId xmlns:a16="http://schemas.microsoft.com/office/drawing/2014/main" val="2392230099"/>
                    </a:ext>
                  </a:extLst>
                </a:gridCol>
                <a:gridCol w="1314450">
                  <a:extLst>
                    <a:ext uri="{9D8B030D-6E8A-4147-A177-3AD203B41FA5}">
                      <a16:colId xmlns:a16="http://schemas.microsoft.com/office/drawing/2014/main" val="617271376"/>
                    </a:ext>
                  </a:extLst>
                </a:gridCol>
              </a:tblGrid>
              <a:tr h="370840">
                <a:tc>
                  <a:txBody>
                    <a:bodyPr/>
                    <a:lstStyle/>
                    <a:p>
                      <a:r>
                        <a:rPr lang="en-US" dirty="0"/>
                        <a:t>Agreement</a:t>
                      </a:r>
                    </a:p>
                  </a:txBody>
                  <a:tcPr/>
                </a:tc>
                <a:tc>
                  <a:txBody>
                    <a:bodyPr/>
                    <a:lstStyle/>
                    <a:p>
                      <a:r>
                        <a:rPr lang="en-US" dirty="0"/>
                        <a:t>826</a:t>
                      </a:r>
                    </a:p>
                  </a:txBody>
                  <a:tcPr/>
                </a:tc>
                <a:tc>
                  <a:txBody>
                    <a:bodyPr/>
                    <a:lstStyle/>
                    <a:p>
                      <a:r>
                        <a:rPr lang="en-US" dirty="0"/>
                        <a:t>827</a:t>
                      </a:r>
                    </a:p>
                  </a:txBody>
                  <a:tcPr/>
                </a:tc>
                <a:tc>
                  <a:txBody>
                    <a:bodyPr/>
                    <a:lstStyle/>
                    <a:p>
                      <a:r>
                        <a:rPr lang="en-US" dirty="0"/>
                        <a:t>832</a:t>
                      </a:r>
                    </a:p>
                  </a:txBody>
                  <a:tcPr/>
                </a:tc>
                <a:tc>
                  <a:txBody>
                    <a:bodyPr/>
                    <a:lstStyle/>
                    <a:p>
                      <a:r>
                        <a:rPr lang="en-US" dirty="0"/>
                        <a:t>847</a:t>
                      </a:r>
                    </a:p>
                  </a:txBody>
                  <a:tcPr/>
                </a:tc>
                <a:tc>
                  <a:txBody>
                    <a:bodyPr/>
                    <a:lstStyle/>
                    <a:p>
                      <a:r>
                        <a:rPr lang="en-US" dirty="0"/>
                        <a:t>850</a:t>
                      </a:r>
                    </a:p>
                  </a:txBody>
                  <a:tcPr/>
                </a:tc>
                <a:extLst>
                  <a:ext uri="{0D108BD9-81ED-4DB2-BD59-A6C34878D82A}">
                    <a16:rowId xmlns:a16="http://schemas.microsoft.com/office/drawing/2014/main" val="2939071277"/>
                  </a:ext>
                </a:extLst>
              </a:tr>
              <a:tr h="370840">
                <a:tc>
                  <a:txBody>
                    <a:bodyPr/>
                    <a:lstStyle/>
                    <a:p>
                      <a:r>
                        <a:rPr lang="en-US" dirty="0"/>
                        <a:t>Strict</a:t>
                      </a:r>
                    </a:p>
                  </a:txBody>
                  <a:tcPr/>
                </a:tc>
                <a:tc>
                  <a:txBody>
                    <a:bodyPr/>
                    <a:lstStyle/>
                    <a:p>
                      <a:r>
                        <a:rPr lang="en-US" dirty="0"/>
                        <a:t>92</a:t>
                      </a:r>
                    </a:p>
                  </a:txBody>
                  <a:tcPr/>
                </a:tc>
                <a:tc>
                  <a:txBody>
                    <a:bodyPr/>
                    <a:lstStyle/>
                    <a:p>
                      <a:r>
                        <a:rPr lang="en-US" dirty="0"/>
                        <a:t>92</a:t>
                      </a:r>
                    </a:p>
                  </a:txBody>
                  <a:tcPr/>
                </a:tc>
                <a:tc>
                  <a:txBody>
                    <a:bodyPr/>
                    <a:lstStyle/>
                    <a:p>
                      <a:r>
                        <a:rPr lang="en-US" dirty="0"/>
                        <a:t>97</a:t>
                      </a:r>
                    </a:p>
                  </a:txBody>
                  <a:tcPr/>
                </a:tc>
                <a:tc>
                  <a:txBody>
                    <a:bodyPr/>
                    <a:lstStyle/>
                    <a:p>
                      <a:r>
                        <a:rPr lang="en-US" dirty="0"/>
                        <a:t>92</a:t>
                      </a:r>
                    </a:p>
                  </a:txBody>
                  <a:tcPr/>
                </a:tc>
                <a:tc>
                  <a:txBody>
                    <a:bodyPr/>
                    <a:lstStyle/>
                    <a:p>
                      <a:r>
                        <a:rPr lang="en-US" dirty="0"/>
                        <a:t>96</a:t>
                      </a:r>
                    </a:p>
                  </a:txBody>
                  <a:tcPr/>
                </a:tc>
                <a:extLst>
                  <a:ext uri="{0D108BD9-81ED-4DB2-BD59-A6C34878D82A}">
                    <a16:rowId xmlns:a16="http://schemas.microsoft.com/office/drawing/2014/main" val="1593095287"/>
                  </a:ext>
                </a:extLst>
              </a:tr>
              <a:tr h="370840">
                <a:tc>
                  <a:txBody>
                    <a:bodyPr/>
                    <a:lstStyle/>
                    <a:p>
                      <a:r>
                        <a:rPr lang="en-US" dirty="0"/>
                        <a:t>Non-strict</a:t>
                      </a:r>
                    </a:p>
                  </a:txBody>
                  <a:tcPr/>
                </a:tc>
                <a:tc>
                  <a:txBody>
                    <a:bodyPr/>
                    <a:lstStyle/>
                    <a:p>
                      <a:r>
                        <a:rPr lang="en-US" dirty="0"/>
                        <a:t>104.5</a:t>
                      </a:r>
                    </a:p>
                  </a:txBody>
                  <a:tcPr/>
                </a:tc>
                <a:tc>
                  <a:txBody>
                    <a:bodyPr/>
                    <a:lstStyle/>
                    <a:p>
                      <a:r>
                        <a:rPr lang="en-US" dirty="0"/>
                        <a:t>101.5</a:t>
                      </a:r>
                    </a:p>
                  </a:txBody>
                  <a:tcPr/>
                </a:tc>
                <a:tc>
                  <a:txBody>
                    <a:bodyPr/>
                    <a:lstStyle/>
                    <a:p>
                      <a:r>
                        <a:rPr lang="en-US" dirty="0"/>
                        <a:t>106.5</a:t>
                      </a:r>
                    </a:p>
                  </a:txBody>
                  <a:tcPr/>
                </a:tc>
                <a:tc>
                  <a:txBody>
                    <a:bodyPr/>
                    <a:lstStyle/>
                    <a:p>
                      <a:r>
                        <a:rPr lang="en-US" dirty="0"/>
                        <a:t>104.5</a:t>
                      </a:r>
                    </a:p>
                  </a:txBody>
                  <a:tcPr/>
                </a:tc>
                <a:tc>
                  <a:txBody>
                    <a:bodyPr/>
                    <a:lstStyle/>
                    <a:p>
                      <a:r>
                        <a:rPr lang="en-US" dirty="0"/>
                        <a:t>108</a:t>
                      </a:r>
                    </a:p>
                  </a:txBody>
                  <a:tcPr/>
                </a:tc>
                <a:extLst>
                  <a:ext uri="{0D108BD9-81ED-4DB2-BD59-A6C34878D82A}">
                    <a16:rowId xmlns:a16="http://schemas.microsoft.com/office/drawing/2014/main" val="2680184326"/>
                  </a:ext>
                </a:extLst>
              </a:tr>
              <a:tr h="370840">
                <a:tc>
                  <a:txBody>
                    <a:bodyPr/>
                    <a:lstStyle/>
                    <a:p>
                      <a:r>
                        <a:rPr lang="en-US" dirty="0"/>
                        <a:t>haplotype</a:t>
                      </a:r>
                    </a:p>
                  </a:txBody>
                  <a:tcPr/>
                </a:tc>
                <a:tc>
                  <a:txBody>
                    <a:bodyPr/>
                    <a:lstStyle/>
                    <a:p>
                      <a:r>
                        <a:rPr lang="en-US" dirty="0"/>
                        <a:t>94.5</a:t>
                      </a:r>
                    </a:p>
                  </a:txBody>
                  <a:tcPr/>
                </a:tc>
                <a:tc>
                  <a:txBody>
                    <a:bodyPr/>
                    <a:lstStyle/>
                    <a:p>
                      <a:r>
                        <a:rPr lang="en-US" dirty="0"/>
                        <a:t>94.5</a:t>
                      </a:r>
                    </a:p>
                  </a:txBody>
                  <a:tcPr/>
                </a:tc>
                <a:tc>
                  <a:txBody>
                    <a:bodyPr/>
                    <a:lstStyle/>
                    <a:p>
                      <a:r>
                        <a:rPr lang="en-US" dirty="0"/>
                        <a:t>90.5</a:t>
                      </a:r>
                    </a:p>
                  </a:txBody>
                  <a:tcPr/>
                </a:tc>
                <a:tc>
                  <a:txBody>
                    <a:bodyPr/>
                    <a:lstStyle/>
                    <a:p>
                      <a:r>
                        <a:rPr lang="en-US" b="0" dirty="0"/>
                        <a:t>94.5</a:t>
                      </a:r>
                    </a:p>
                  </a:txBody>
                  <a:tcPr/>
                </a:tc>
                <a:tc>
                  <a:txBody>
                    <a:bodyPr/>
                    <a:lstStyle/>
                    <a:p>
                      <a:r>
                        <a:rPr lang="en-US" dirty="0"/>
                        <a:t>96</a:t>
                      </a:r>
                    </a:p>
                  </a:txBody>
                  <a:tcPr/>
                </a:tc>
                <a:extLst>
                  <a:ext uri="{0D108BD9-81ED-4DB2-BD59-A6C34878D82A}">
                    <a16:rowId xmlns:a16="http://schemas.microsoft.com/office/drawing/2014/main" val="2631771280"/>
                  </a:ext>
                </a:extLst>
              </a:tr>
            </a:tbl>
          </a:graphicData>
        </a:graphic>
      </p:graphicFrame>
      <p:sp>
        <p:nvSpPr>
          <p:cNvPr id="9" name="TextBox 8">
            <a:extLst>
              <a:ext uri="{FF2B5EF4-FFF2-40B4-BE49-F238E27FC236}">
                <a16:creationId xmlns:a16="http://schemas.microsoft.com/office/drawing/2014/main" id="{5845F1D7-55DA-0B41-A739-F7C72C9FF60A}"/>
              </a:ext>
            </a:extLst>
          </p:cNvPr>
          <p:cNvSpPr txBox="1"/>
          <p:nvPr/>
        </p:nvSpPr>
        <p:spPr>
          <a:xfrm>
            <a:off x="494731" y="4006800"/>
            <a:ext cx="8686800" cy="584775"/>
          </a:xfrm>
          <a:prstGeom prst="rect">
            <a:avLst/>
          </a:prstGeom>
          <a:noFill/>
        </p:spPr>
        <p:txBody>
          <a:bodyPr wrap="square" rtlCol="0">
            <a:spAutoFit/>
          </a:bodyPr>
          <a:lstStyle/>
          <a:p>
            <a:r>
              <a:rPr lang="en-US" sz="3200" dirty="0"/>
              <a:t>HapSeq2 and DBM Pairwise Comparison</a:t>
            </a:r>
          </a:p>
        </p:txBody>
      </p:sp>
      <p:sp>
        <p:nvSpPr>
          <p:cNvPr id="10" name="TextBox 9">
            <a:extLst>
              <a:ext uri="{FF2B5EF4-FFF2-40B4-BE49-F238E27FC236}">
                <a16:creationId xmlns:a16="http://schemas.microsoft.com/office/drawing/2014/main" id="{AF380A65-768D-48F3-947F-7F40A71B2E49}"/>
              </a:ext>
            </a:extLst>
          </p:cNvPr>
          <p:cNvSpPr txBox="1"/>
          <p:nvPr/>
        </p:nvSpPr>
        <p:spPr>
          <a:xfrm>
            <a:off x="494731" y="5966663"/>
            <a:ext cx="7886700" cy="584775"/>
          </a:xfrm>
          <a:prstGeom prst="rect">
            <a:avLst/>
          </a:prstGeom>
          <a:noFill/>
        </p:spPr>
        <p:txBody>
          <a:bodyPr wrap="square" rtlCol="0">
            <a:spAutoFit/>
          </a:bodyPr>
          <a:lstStyle/>
          <a:p>
            <a:r>
              <a:rPr lang="en-US" sz="1600" dirty="0"/>
              <a:t>120 total positions</a:t>
            </a:r>
          </a:p>
          <a:p>
            <a:r>
              <a:rPr lang="en-US" sz="1600" dirty="0"/>
              <a:t>Script: Pick3PhasingWhatshapHapseqDBM.2020.July.10.txt</a:t>
            </a:r>
            <a:endParaRPr lang="en-US" sz="1600" dirty="0">
              <a:highlight>
                <a:srgbClr val="00FF00"/>
              </a:highlight>
            </a:endParaRPr>
          </a:p>
        </p:txBody>
      </p:sp>
    </p:spTree>
    <p:extLst>
      <p:ext uri="{BB962C8B-B14F-4D97-AF65-F5344CB8AC3E}">
        <p14:creationId xmlns:p14="http://schemas.microsoft.com/office/powerpoint/2010/main" val="1465120252"/>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D7534E99-A14B-4D48-AB9D-25FD5B12ED52}"/>
              </a:ext>
            </a:extLst>
          </p:cNvPr>
          <p:cNvGraphicFramePr>
            <a:graphicFrameLocks/>
          </p:cNvGraphicFramePr>
          <p:nvPr/>
        </p:nvGraphicFramePr>
        <p:xfrm>
          <a:off x="533400" y="1265617"/>
          <a:ext cx="7886700" cy="1483360"/>
        </p:xfrm>
        <a:graphic>
          <a:graphicData uri="http://schemas.openxmlformats.org/drawingml/2006/table">
            <a:tbl>
              <a:tblPr firstRow="1" bandRow="1">
                <a:tableStyleId>{5C22544A-7EE6-4342-B048-85BDC9FD1C3A}</a:tableStyleId>
              </a:tblPr>
              <a:tblGrid>
                <a:gridCol w="1314450">
                  <a:extLst>
                    <a:ext uri="{9D8B030D-6E8A-4147-A177-3AD203B41FA5}">
                      <a16:colId xmlns:a16="http://schemas.microsoft.com/office/drawing/2014/main" val="2561949726"/>
                    </a:ext>
                  </a:extLst>
                </a:gridCol>
                <a:gridCol w="1314450">
                  <a:extLst>
                    <a:ext uri="{9D8B030D-6E8A-4147-A177-3AD203B41FA5}">
                      <a16:colId xmlns:a16="http://schemas.microsoft.com/office/drawing/2014/main" val="2461927946"/>
                    </a:ext>
                  </a:extLst>
                </a:gridCol>
                <a:gridCol w="1314450">
                  <a:extLst>
                    <a:ext uri="{9D8B030D-6E8A-4147-A177-3AD203B41FA5}">
                      <a16:colId xmlns:a16="http://schemas.microsoft.com/office/drawing/2014/main" val="3929086859"/>
                    </a:ext>
                  </a:extLst>
                </a:gridCol>
                <a:gridCol w="1314450">
                  <a:extLst>
                    <a:ext uri="{9D8B030D-6E8A-4147-A177-3AD203B41FA5}">
                      <a16:colId xmlns:a16="http://schemas.microsoft.com/office/drawing/2014/main" val="2241096614"/>
                    </a:ext>
                  </a:extLst>
                </a:gridCol>
                <a:gridCol w="1314450">
                  <a:extLst>
                    <a:ext uri="{9D8B030D-6E8A-4147-A177-3AD203B41FA5}">
                      <a16:colId xmlns:a16="http://schemas.microsoft.com/office/drawing/2014/main" val="2392230099"/>
                    </a:ext>
                  </a:extLst>
                </a:gridCol>
                <a:gridCol w="1314450">
                  <a:extLst>
                    <a:ext uri="{9D8B030D-6E8A-4147-A177-3AD203B41FA5}">
                      <a16:colId xmlns:a16="http://schemas.microsoft.com/office/drawing/2014/main" val="617271376"/>
                    </a:ext>
                  </a:extLst>
                </a:gridCol>
              </a:tblGrid>
              <a:tr h="370840">
                <a:tc>
                  <a:txBody>
                    <a:bodyPr/>
                    <a:lstStyle/>
                    <a:p>
                      <a:r>
                        <a:rPr lang="en-US" dirty="0"/>
                        <a:t>Agreement</a:t>
                      </a:r>
                    </a:p>
                  </a:txBody>
                  <a:tcPr/>
                </a:tc>
                <a:tc>
                  <a:txBody>
                    <a:bodyPr/>
                    <a:lstStyle/>
                    <a:p>
                      <a:r>
                        <a:rPr lang="en-US" dirty="0"/>
                        <a:t>826</a:t>
                      </a:r>
                    </a:p>
                  </a:txBody>
                  <a:tcPr/>
                </a:tc>
                <a:tc>
                  <a:txBody>
                    <a:bodyPr/>
                    <a:lstStyle/>
                    <a:p>
                      <a:r>
                        <a:rPr lang="en-US" dirty="0"/>
                        <a:t>827</a:t>
                      </a:r>
                    </a:p>
                  </a:txBody>
                  <a:tcPr/>
                </a:tc>
                <a:tc>
                  <a:txBody>
                    <a:bodyPr/>
                    <a:lstStyle/>
                    <a:p>
                      <a:r>
                        <a:rPr lang="en-US" dirty="0"/>
                        <a:t>832</a:t>
                      </a:r>
                    </a:p>
                  </a:txBody>
                  <a:tcPr/>
                </a:tc>
                <a:tc>
                  <a:txBody>
                    <a:bodyPr/>
                    <a:lstStyle/>
                    <a:p>
                      <a:r>
                        <a:rPr lang="en-US" dirty="0"/>
                        <a:t>847</a:t>
                      </a:r>
                    </a:p>
                  </a:txBody>
                  <a:tcPr/>
                </a:tc>
                <a:tc>
                  <a:txBody>
                    <a:bodyPr/>
                    <a:lstStyle/>
                    <a:p>
                      <a:r>
                        <a:rPr lang="en-US" dirty="0"/>
                        <a:t>850</a:t>
                      </a:r>
                    </a:p>
                  </a:txBody>
                  <a:tcPr/>
                </a:tc>
                <a:extLst>
                  <a:ext uri="{0D108BD9-81ED-4DB2-BD59-A6C34878D82A}">
                    <a16:rowId xmlns:a16="http://schemas.microsoft.com/office/drawing/2014/main" val="2939071277"/>
                  </a:ext>
                </a:extLst>
              </a:tr>
              <a:tr h="370840">
                <a:tc>
                  <a:txBody>
                    <a:bodyPr/>
                    <a:lstStyle/>
                    <a:p>
                      <a:r>
                        <a:rPr lang="en-US" dirty="0"/>
                        <a:t>Strict</a:t>
                      </a:r>
                    </a:p>
                  </a:txBody>
                  <a:tcPr/>
                </a:tc>
                <a:tc>
                  <a:txBody>
                    <a:bodyPr/>
                    <a:lstStyle/>
                    <a:p>
                      <a:r>
                        <a:rPr lang="en-US" dirty="0"/>
                        <a:t>50</a:t>
                      </a:r>
                    </a:p>
                  </a:txBody>
                  <a:tcPr/>
                </a:tc>
                <a:tc>
                  <a:txBody>
                    <a:bodyPr/>
                    <a:lstStyle/>
                    <a:p>
                      <a:r>
                        <a:rPr lang="en-US" dirty="0"/>
                        <a:t>48</a:t>
                      </a:r>
                    </a:p>
                  </a:txBody>
                  <a:tcPr/>
                </a:tc>
                <a:tc>
                  <a:txBody>
                    <a:bodyPr/>
                    <a:lstStyle/>
                    <a:p>
                      <a:r>
                        <a:rPr lang="en-US" dirty="0"/>
                        <a:t>60</a:t>
                      </a:r>
                    </a:p>
                  </a:txBody>
                  <a:tcPr/>
                </a:tc>
                <a:tc>
                  <a:txBody>
                    <a:bodyPr/>
                    <a:lstStyle/>
                    <a:p>
                      <a:r>
                        <a:rPr lang="en-US" dirty="0"/>
                        <a:t>46</a:t>
                      </a:r>
                    </a:p>
                  </a:txBody>
                  <a:tcPr/>
                </a:tc>
                <a:tc>
                  <a:txBody>
                    <a:bodyPr/>
                    <a:lstStyle/>
                    <a:p>
                      <a:r>
                        <a:rPr lang="en-US" dirty="0"/>
                        <a:t>60</a:t>
                      </a:r>
                    </a:p>
                  </a:txBody>
                  <a:tcPr/>
                </a:tc>
                <a:extLst>
                  <a:ext uri="{0D108BD9-81ED-4DB2-BD59-A6C34878D82A}">
                    <a16:rowId xmlns:a16="http://schemas.microsoft.com/office/drawing/2014/main" val="1593095287"/>
                  </a:ext>
                </a:extLst>
              </a:tr>
              <a:tr h="370840">
                <a:tc>
                  <a:txBody>
                    <a:bodyPr/>
                    <a:lstStyle/>
                    <a:p>
                      <a:r>
                        <a:rPr lang="en-US" dirty="0"/>
                        <a:t>Non-strict</a:t>
                      </a:r>
                    </a:p>
                  </a:txBody>
                  <a:tcPr/>
                </a:tc>
                <a:tc>
                  <a:txBody>
                    <a:bodyPr/>
                    <a:lstStyle/>
                    <a:p>
                      <a:r>
                        <a:rPr lang="en-US" dirty="0"/>
                        <a:t>83.5</a:t>
                      </a:r>
                    </a:p>
                  </a:txBody>
                  <a:tcPr/>
                </a:tc>
                <a:tc>
                  <a:txBody>
                    <a:bodyPr/>
                    <a:lstStyle/>
                    <a:p>
                      <a:r>
                        <a:rPr lang="en-US" dirty="0"/>
                        <a:t>81</a:t>
                      </a:r>
                    </a:p>
                  </a:txBody>
                  <a:tcPr/>
                </a:tc>
                <a:tc>
                  <a:txBody>
                    <a:bodyPr/>
                    <a:lstStyle/>
                    <a:p>
                      <a:r>
                        <a:rPr lang="en-US" dirty="0"/>
                        <a:t>88.5</a:t>
                      </a:r>
                    </a:p>
                  </a:txBody>
                  <a:tcPr/>
                </a:tc>
                <a:tc>
                  <a:txBody>
                    <a:bodyPr/>
                    <a:lstStyle/>
                    <a:p>
                      <a:r>
                        <a:rPr lang="en-US" dirty="0"/>
                        <a:t>79</a:t>
                      </a:r>
                    </a:p>
                  </a:txBody>
                  <a:tcPr/>
                </a:tc>
                <a:tc>
                  <a:txBody>
                    <a:bodyPr/>
                    <a:lstStyle/>
                    <a:p>
                      <a:r>
                        <a:rPr lang="en-US" dirty="0"/>
                        <a:t>86</a:t>
                      </a:r>
                    </a:p>
                  </a:txBody>
                  <a:tcPr/>
                </a:tc>
                <a:extLst>
                  <a:ext uri="{0D108BD9-81ED-4DB2-BD59-A6C34878D82A}">
                    <a16:rowId xmlns:a16="http://schemas.microsoft.com/office/drawing/2014/main" val="2680184326"/>
                  </a:ext>
                </a:extLst>
              </a:tr>
              <a:tr h="370840">
                <a:tc>
                  <a:txBody>
                    <a:bodyPr/>
                    <a:lstStyle/>
                    <a:p>
                      <a:r>
                        <a:rPr lang="en-US" dirty="0"/>
                        <a:t>haplotype</a:t>
                      </a:r>
                    </a:p>
                  </a:txBody>
                  <a:tcPr/>
                </a:tc>
                <a:tc>
                  <a:txBody>
                    <a:bodyPr/>
                    <a:lstStyle/>
                    <a:p>
                      <a:r>
                        <a:rPr lang="en-US" dirty="0"/>
                        <a:t>59.5</a:t>
                      </a:r>
                    </a:p>
                  </a:txBody>
                  <a:tcPr/>
                </a:tc>
                <a:tc>
                  <a:txBody>
                    <a:bodyPr/>
                    <a:lstStyle/>
                    <a:p>
                      <a:r>
                        <a:rPr lang="en-US" dirty="0"/>
                        <a:t>63.5</a:t>
                      </a:r>
                    </a:p>
                  </a:txBody>
                  <a:tcPr/>
                </a:tc>
                <a:tc>
                  <a:txBody>
                    <a:bodyPr/>
                    <a:lstStyle/>
                    <a:p>
                      <a:r>
                        <a:rPr lang="en-US" dirty="0"/>
                        <a:t>61.5</a:t>
                      </a:r>
                    </a:p>
                  </a:txBody>
                  <a:tcPr/>
                </a:tc>
                <a:tc>
                  <a:txBody>
                    <a:bodyPr/>
                    <a:lstStyle/>
                    <a:p>
                      <a:r>
                        <a:rPr lang="en-US" dirty="0"/>
                        <a:t>58</a:t>
                      </a:r>
                    </a:p>
                  </a:txBody>
                  <a:tcPr/>
                </a:tc>
                <a:tc>
                  <a:txBody>
                    <a:bodyPr/>
                    <a:lstStyle/>
                    <a:p>
                      <a:r>
                        <a:rPr lang="en-US" dirty="0"/>
                        <a:t>65.5</a:t>
                      </a:r>
                    </a:p>
                  </a:txBody>
                  <a:tcPr/>
                </a:tc>
                <a:extLst>
                  <a:ext uri="{0D108BD9-81ED-4DB2-BD59-A6C34878D82A}">
                    <a16:rowId xmlns:a16="http://schemas.microsoft.com/office/drawing/2014/main" val="2631771280"/>
                  </a:ext>
                </a:extLst>
              </a:tr>
            </a:tbl>
          </a:graphicData>
        </a:graphic>
      </p:graphicFrame>
      <p:sp>
        <p:nvSpPr>
          <p:cNvPr id="5" name="TextBox 4">
            <a:extLst>
              <a:ext uri="{FF2B5EF4-FFF2-40B4-BE49-F238E27FC236}">
                <a16:creationId xmlns:a16="http://schemas.microsoft.com/office/drawing/2014/main" id="{FAE49C97-66BD-8743-A9D3-614D3E07DD3C}"/>
              </a:ext>
            </a:extLst>
          </p:cNvPr>
          <p:cNvSpPr txBox="1"/>
          <p:nvPr/>
        </p:nvSpPr>
        <p:spPr>
          <a:xfrm>
            <a:off x="533400" y="770849"/>
            <a:ext cx="7886700" cy="584775"/>
          </a:xfrm>
          <a:prstGeom prst="rect">
            <a:avLst/>
          </a:prstGeom>
          <a:noFill/>
        </p:spPr>
        <p:txBody>
          <a:bodyPr wrap="square" rtlCol="0">
            <a:spAutoFit/>
          </a:bodyPr>
          <a:lstStyle/>
          <a:p>
            <a:pPr algn="ctr"/>
            <a:r>
              <a:rPr lang="en-US" sz="3200" dirty="0"/>
              <a:t>DBM and </a:t>
            </a:r>
            <a:r>
              <a:rPr lang="en-US" sz="3200" dirty="0" err="1"/>
              <a:t>WhatsHAP</a:t>
            </a:r>
            <a:r>
              <a:rPr lang="en-US" sz="3200" dirty="0"/>
              <a:t> Pairwise Comparison</a:t>
            </a:r>
          </a:p>
        </p:txBody>
      </p:sp>
      <p:graphicFrame>
        <p:nvGraphicFramePr>
          <p:cNvPr id="6" name="Table 3">
            <a:extLst>
              <a:ext uri="{FF2B5EF4-FFF2-40B4-BE49-F238E27FC236}">
                <a16:creationId xmlns:a16="http://schemas.microsoft.com/office/drawing/2014/main" id="{96FD486D-C3C9-1846-97BF-CEB339759498}"/>
              </a:ext>
            </a:extLst>
          </p:cNvPr>
          <p:cNvGraphicFramePr>
            <a:graphicFrameLocks/>
          </p:cNvGraphicFramePr>
          <p:nvPr/>
        </p:nvGraphicFramePr>
        <p:xfrm>
          <a:off x="508686" y="3261351"/>
          <a:ext cx="7886700" cy="1483360"/>
        </p:xfrm>
        <a:graphic>
          <a:graphicData uri="http://schemas.openxmlformats.org/drawingml/2006/table">
            <a:tbl>
              <a:tblPr firstRow="1" bandRow="1">
                <a:tableStyleId>{5C22544A-7EE6-4342-B048-85BDC9FD1C3A}</a:tableStyleId>
              </a:tblPr>
              <a:tblGrid>
                <a:gridCol w="1314450">
                  <a:extLst>
                    <a:ext uri="{9D8B030D-6E8A-4147-A177-3AD203B41FA5}">
                      <a16:colId xmlns:a16="http://schemas.microsoft.com/office/drawing/2014/main" val="2561949726"/>
                    </a:ext>
                  </a:extLst>
                </a:gridCol>
                <a:gridCol w="1314450">
                  <a:extLst>
                    <a:ext uri="{9D8B030D-6E8A-4147-A177-3AD203B41FA5}">
                      <a16:colId xmlns:a16="http://schemas.microsoft.com/office/drawing/2014/main" val="2461927946"/>
                    </a:ext>
                  </a:extLst>
                </a:gridCol>
                <a:gridCol w="1314450">
                  <a:extLst>
                    <a:ext uri="{9D8B030D-6E8A-4147-A177-3AD203B41FA5}">
                      <a16:colId xmlns:a16="http://schemas.microsoft.com/office/drawing/2014/main" val="3929086859"/>
                    </a:ext>
                  </a:extLst>
                </a:gridCol>
                <a:gridCol w="1314450">
                  <a:extLst>
                    <a:ext uri="{9D8B030D-6E8A-4147-A177-3AD203B41FA5}">
                      <a16:colId xmlns:a16="http://schemas.microsoft.com/office/drawing/2014/main" val="2241096614"/>
                    </a:ext>
                  </a:extLst>
                </a:gridCol>
                <a:gridCol w="1314450">
                  <a:extLst>
                    <a:ext uri="{9D8B030D-6E8A-4147-A177-3AD203B41FA5}">
                      <a16:colId xmlns:a16="http://schemas.microsoft.com/office/drawing/2014/main" val="2392230099"/>
                    </a:ext>
                  </a:extLst>
                </a:gridCol>
                <a:gridCol w="1314450">
                  <a:extLst>
                    <a:ext uri="{9D8B030D-6E8A-4147-A177-3AD203B41FA5}">
                      <a16:colId xmlns:a16="http://schemas.microsoft.com/office/drawing/2014/main" val="617271376"/>
                    </a:ext>
                  </a:extLst>
                </a:gridCol>
              </a:tblGrid>
              <a:tr h="370840">
                <a:tc>
                  <a:txBody>
                    <a:bodyPr/>
                    <a:lstStyle/>
                    <a:p>
                      <a:r>
                        <a:rPr lang="en-US" dirty="0"/>
                        <a:t>Agreement</a:t>
                      </a:r>
                    </a:p>
                  </a:txBody>
                  <a:tcPr/>
                </a:tc>
                <a:tc>
                  <a:txBody>
                    <a:bodyPr/>
                    <a:lstStyle/>
                    <a:p>
                      <a:r>
                        <a:rPr lang="en-US" dirty="0"/>
                        <a:t>826</a:t>
                      </a:r>
                    </a:p>
                  </a:txBody>
                  <a:tcPr/>
                </a:tc>
                <a:tc>
                  <a:txBody>
                    <a:bodyPr/>
                    <a:lstStyle/>
                    <a:p>
                      <a:r>
                        <a:rPr lang="en-US" dirty="0"/>
                        <a:t>827</a:t>
                      </a:r>
                    </a:p>
                  </a:txBody>
                  <a:tcPr/>
                </a:tc>
                <a:tc>
                  <a:txBody>
                    <a:bodyPr/>
                    <a:lstStyle/>
                    <a:p>
                      <a:r>
                        <a:rPr lang="en-US" dirty="0"/>
                        <a:t>832</a:t>
                      </a:r>
                    </a:p>
                  </a:txBody>
                  <a:tcPr/>
                </a:tc>
                <a:tc>
                  <a:txBody>
                    <a:bodyPr/>
                    <a:lstStyle/>
                    <a:p>
                      <a:r>
                        <a:rPr lang="en-US" dirty="0"/>
                        <a:t>847</a:t>
                      </a:r>
                    </a:p>
                  </a:txBody>
                  <a:tcPr/>
                </a:tc>
                <a:tc>
                  <a:txBody>
                    <a:bodyPr/>
                    <a:lstStyle/>
                    <a:p>
                      <a:r>
                        <a:rPr lang="en-US" dirty="0"/>
                        <a:t>850</a:t>
                      </a:r>
                    </a:p>
                  </a:txBody>
                  <a:tcPr/>
                </a:tc>
                <a:extLst>
                  <a:ext uri="{0D108BD9-81ED-4DB2-BD59-A6C34878D82A}">
                    <a16:rowId xmlns:a16="http://schemas.microsoft.com/office/drawing/2014/main" val="2939071277"/>
                  </a:ext>
                </a:extLst>
              </a:tr>
              <a:tr h="370840">
                <a:tc>
                  <a:txBody>
                    <a:bodyPr/>
                    <a:lstStyle/>
                    <a:p>
                      <a:r>
                        <a:rPr lang="en-US" dirty="0"/>
                        <a:t>Strict</a:t>
                      </a:r>
                    </a:p>
                  </a:txBody>
                  <a:tcPr/>
                </a:tc>
                <a:tc>
                  <a:txBody>
                    <a:bodyPr/>
                    <a:lstStyle/>
                    <a:p>
                      <a:r>
                        <a:rPr lang="en-US" dirty="0"/>
                        <a:t>109</a:t>
                      </a:r>
                    </a:p>
                  </a:txBody>
                  <a:tcPr/>
                </a:tc>
                <a:tc>
                  <a:txBody>
                    <a:bodyPr/>
                    <a:lstStyle/>
                    <a:p>
                      <a:r>
                        <a:rPr lang="en-US" dirty="0"/>
                        <a:t>110</a:t>
                      </a:r>
                    </a:p>
                  </a:txBody>
                  <a:tcPr/>
                </a:tc>
                <a:tc>
                  <a:txBody>
                    <a:bodyPr/>
                    <a:lstStyle/>
                    <a:p>
                      <a:r>
                        <a:rPr lang="en-US" dirty="0"/>
                        <a:t>116</a:t>
                      </a:r>
                    </a:p>
                  </a:txBody>
                  <a:tcPr/>
                </a:tc>
                <a:tc>
                  <a:txBody>
                    <a:bodyPr/>
                    <a:lstStyle/>
                    <a:p>
                      <a:r>
                        <a:rPr lang="en-US" dirty="0"/>
                        <a:t>110</a:t>
                      </a:r>
                    </a:p>
                  </a:txBody>
                  <a:tcPr/>
                </a:tc>
                <a:tc>
                  <a:txBody>
                    <a:bodyPr/>
                    <a:lstStyle/>
                    <a:p>
                      <a:r>
                        <a:rPr lang="en-US" dirty="0"/>
                        <a:t>113</a:t>
                      </a:r>
                    </a:p>
                  </a:txBody>
                  <a:tcPr/>
                </a:tc>
                <a:extLst>
                  <a:ext uri="{0D108BD9-81ED-4DB2-BD59-A6C34878D82A}">
                    <a16:rowId xmlns:a16="http://schemas.microsoft.com/office/drawing/2014/main" val="1593095287"/>
                  </a:ext>
                </a:extLst>
              </a:tr>
              <a:tr h="370840">
                <a:tc>
                  <a:txBody>
                    <a:bodyPr/>
                    <a:lstStyle/>
                    <a:p>
                      <a:r>
                        <a:rPr lang="en-US" dirty="0"/>
                        <a:t>Non-strict</a:t>
                      </a:r>
                    </a:p>
                  </a:txBody>
                  <a:tcPr/>
                </a:tc>
                <a:tc>
                  <a:txBody>
                    <a:bodyPr/>
                    <a:lstStyle/>
                    <a:p>
                      <a:r>
                        <a:rPr lang="en-US" dirty="0"/>
                        <a:t>114.5</a:t>
                      </a:r>
                    </a:p>
                  </a:txBody>
                  <a:tcPr/>
                </a:tc>
                <a:tc>
                  <a:txBody>
                    <a:bodyPr/>
                    <a:lstStyle/>
                    <a:p>
                      <a:r>
                        <a:rPr lang="en-US" dirty="0"/>
                        <a:t>114.5</a:t>
                      </a:r>
                    </a:p>
                  </a:txBody>
                  <a:tcPr/>
                </a:tc>
                <a:tc>
                  <a:txBody>
                    <a:bodyPr/>
                    <a:lstStyle/>
                    <a:p>
                      <a:r>
                        <a:rPr lang="en-US" dirty="0"/>
                        <a:t>118</a:t>
                      </a:r>
                    </a:p>
                  </a:txBody>
                  <a:tcPr/>
                </a:tc>
                <a:tc>
                  <a:txBody>
                    <a:bodyPr/>
                    <a:lstStyle/>
                    <a:p>
                      <a:r>
                        <a:rPr lang="en-US" dirty="0"/>
                        <a:t>115</a:t>
                      </a:r>
                    </a:p>
                  </a:txBody>
                  <a:tcPr/>
                </a:tc>
                <a:tc>
                  <a:txBody>
                    <a:bodyPr/>
                    <a:lstStyle/>
                    <a:p>
                      <a:r>
                        <a:rPr lang="en-US" dirty="0"/>
                        <a:t>116.5</a:t>
                      </a:r>
                    </a:p>
                  </a:txBody>
                  <a:tcPr/>
                </a:tc>
                <a:extLst>
                  <a:ext uri="{0D108BD9-81ED-4DB2-BD59-A6C34878D82A}">
                    <a16:rowId xmlns:a16="http://schemas.microsoft.com/office/drawing/2014/main" val="2680184326"/>
                  </a:ext>
                </a:extLst>
              </a:tr>
              <a:tr h="370840">
                <a:tc>
                  <a:txBody>
                    <a:bodyPr/>
                    <a:lstStyle/>
                    <a:p>
                      <a:r>
                        <a:rPr lang="en-US" dirty="0"/>
                        <a:t>haplotype</a:t>
                      </a:r>
                    </a:p>
                  </a:txBody>
                  <a:tcPr/>
                </a:tc>
                <a:tc>
                  <a:txBody>
                    <a:bodyPr/>
                    <a:lstStyle/>
                    <a:p>
                      <a:r>
                        <a:rPr lang="en-US" dirty="0"/>
                        <a:t>87</a:t>
                      </a:r>
                    </a:p>
                  </a:txBody>
                  <a:tcPr/>
                </a:tc>
                <a:tc>
                  <a:txBody>
                    <a:bodyPr/>
                    <a:lstStyle/>
                    <a:p>
                      <a:r>
                        <a:rPr lang="en-US" dirty="0"/>
                        <a:t>94.5</a:t>
                      </a:r>
                    </a:p>
                  </a:txBody>
                  <a:tcPr/>
                </a:tc>
                <a:tc>
                  <a:txBody>
                    <a:bodyPr/>
                    <a:lstStyle/>
                    <a:p>
                      <a:r>
                        <a:rPr lang="en-US" dirty="0"/>
                        <a:t>87.5</a:t>
                      </a:r>
                    </a:p>
                  </a:txBody>
                  <a:tcPr/>
                </a:tc>
                <a:tc>
                  <a:txBody>
                    <a:bodyPr/>
                    <a:lstStyle/>
                    <a:p>
                      <a:r>
                        <a:rPr lang="en-US" dirty="0"/>
                        <a:t>89.5</a:t>
                      </a:r>
                    </a:p>
                  </a:txBody>
                  <a:tcPr/>
                </a:tc>
                <a:tc>
                  <a:txBody>
                    <a:bodyPr/>
                    <a:lstStyle/>
                    <a:p>
                      <a:r>
                        <a:rPr lang="en-US" dirty="0"/>
                        <a:t>90</a:t>
                      </a:r>
                    </a:p>
                  </a:txBody>
                  <a:tcPr/>
                </a:tc>
                <a:extLst>
                  <a:ext uri="{0D108BD9-81ED-4DB2-BD59-A6C34878D82A}">
                    <a16:rowId xmlns:a16="http://schemas.microsoft.com/office/drawing/2014/main" val="2631771280"/>
                  </a:ext>
                </a:extLst>
              </a:tr>
            </a:tbl>
          </a:graphicData>
        </a:graphic>
      </p:graphicFrame>
      <p:sp>
        <p:nvSpPr>
          <p:cNvPr id="7" name="TextBox 6">
            <a:extLst>
              <a:ext uri="{FF2B5EF4-FFF2-40B4-BE49-F238E27FC236}">
                <a16:creationId xmlns:a16="http://schemas.microsoft.com/office/drawing/2014/main" id="{D2349496-84D1-1D48-A3F9-6DBCEA8BA0F1}"/>
              </a:ext>
            </a:extLst>
          </p:cNvPr>
          <p:cNvSpPr txBox="1"/>
          <p:nvPr/>
        </p:nvSpPr>
        <p:spPr>
          <a:xfrm>
            <a:off x="508686" y="2730712"/>
            <a:ext cx="7886700" cy="584775"/>
          </a:xfrm>
          <a:prstGeom prst="rect">
            <a:avLst/>
          </a:prstGeom>
          <a:noFill/>
        </p:spPr>
        <p:txBody>
          <a:bodyPr wrap="square" rtlCol="0">
            <a:spAutoFit/>
          </a:bodyPr>
          <a:lstStyle/>
          <a:p>
            <a:pPr algn="ctr"/>
            <a:r>
              <a:rPr lang="en-US" sz="3200" dirty="0"/>
              <a:t>HapSeq2 and </a:t>
            </a:r>
            <a:r>
              <a:rPr lang="en-US" sz="3200" dirty="0" err="1"/>
              <a:t>WhatsHAP</a:t>
            </a:r>
            <a:r>
              <a:rPr lang="en-US" sz="3200" dirty="0"/>
              <a:t> Pairwise Comparison</a:t>
            </a:r>
          </a:p>
        </p:txBody>
      </p:sp>
      <p:graphicFrame>
        <p:nvGraphicFramePr>
          <p:cNvPr id="8" name="Table 3">
            <a:extLst>
              <a:ext uri="{FF2B5EF4-FFF2-40B4-BE49-F238E27FC236}">
                <a16:creationId xmlns:a16="http://schemas.microsoft.com/office/drawing/2014/main" id="{33F0DCD5-8202-824D-8D88-17F867EA0380}"/>
              </a:ext>
            </a:extLst>
          </p:cNvPr>
          <p:cNvGraphicFramePr>
            <a:graphicFrameLocks/>
          </p:cNvGraphicFramePr>
          <p:nvPr/>
        </p:nvGraphicFramePr>
        <p:xfrm>
          <a:off x="381000" y="5254152"/>
          <a:ext cx="7886700" cy="1483360"/>
        </p:xfrm>
        <a:graphic>
          <a:graphicData uri="http://schemas.openxmlformats.org/drawingml/2006/table">
            <a:tbl>
              <a:tblPr firstRow="1" bandRow="1">
                <a:tableStyleId>{5C22544A-7EE6-4342-B048-85BDC9FD1C3A}</a:tableStyleId>
              </a:tblPr>
              <a:tblGrid>
                <a:gridCol w="1314450">
                  <a:extLst>
                    <a:ext uri="{9D8B030D-6E8A-4147-A177-3AD203B41FA5}">
                      <a16:colId xmlns:a16="http://schemas.microsoft.com/office/drawing/2014/main" val="2561949726"/>
                    </a:ext>
                  </a:extLst>
                </a:gridCol>
                <a:gridCol w="1314450">
                  <a:extLst>
                    <a:ext uri="{9D8B030D-6E8A-4147-A177-3AD203B41FA5}">
                      <a16:colId xmlns:a16="http://schemas.microsoft.com/office/drawing/2014/main" val="2461927946"/>
                    </a:ext>
                  </a:extLst>
                </a:gridCol>
                <a:gridCol w="1314450">
                  <a:extLst>
                    <a:ext uri="{9D8B030D-6E8A-4147-A177-3AD203B41FA5}">
                      <a16:colId xmlns:a16="http://schemas.microsoft.com/office/drawing/2014/main" val="3929086859"/>
                    </a:ext>
                  </a:extLst>
                </a:gridCol>
                <a:gridCol w="1314450">
                  <a:extLst>
                    <a:ext uri="{9D8B030D-6E8A-4147-A177-3AD203B41FA5}">
                      <a16:colId xmlns:a16="http://schemas.microsoft.com/office/drawing/2014/main" val="2241096614"/>
                    </a:ext>
                  </a:extLst>
                </a:gridCol>
                <a:gridCol w="1314450">
                  <a:extLst>
                    <a:ext uri="{9D8B030D-6E8A-4147-A177-3AD203B41FA5}">
                      <a16:colId xmlns:a16="http://schemas.microsoft.com/office/drawing/2014/main" val="2392230099"/>
                    </a:ext>
                  </a:extLst>
                </a:gridCol>
                <a:gridCol w="1314450">
                  <a:extLst>
                    <a:ext uri="{9D8B030D-6E8A-4147-A177-3AD203B41FA5}">
                      <a16:colId xmlns:a16="http://schemas.microsoft.com/office/drawing/2014/main" val="617271376"/>
                    </a:ext>
                  </a:extLst>
                </a:gridCol>
              </a:tblGrid>
              <a:tr h="370840">
                <a:tc>
                  <a:txBody>
                    <a:bodyPr/>
                    <a:lstStyle/>
                    <a:p>
                      <a:r>
                        <a:rPr lang="en-US" dirty="0"/>
                        <a:t>Agreement</a:t>
                      </a:r>
                    </a:p>
                  </a:txBody>
                  <a:tcPr/>
                </a:tc>
                <a:tc>
                  <a:txBody>
                    <a:bodyPr/>
                    <a:lstStyle/>
                    <a:p>
                      <a:r>
                        <a:rPr lang="en-US" dirty="0"/>
                        <a:t>826</a:t>
                      </a:r>
                    </a:p>
                  </a:txBody>
                  <a:tcPr/>
                </a:tc>
                <a:tc>
                  <a:txBody>
                    <a:bodyPr/>
                    <a:lstStyle/>
                    <a:p>
                      <a:r>
                        <a:rPr lang="en-US" dirty="0"/>
                        <a:t>827</a:t>
                      </a:r>
                    </a:p>
                  </a:txBody>
                  <a:tcPr/>
                </a:tc>
                <a:tc>
                  <a:txBody>
                    <a:bodyPr/>
                    <a:lstStyle/>
                    <a:p>
                      <a:r>
                        <a:rPr lang="en-US" dirty="0"/>
                        <a:t>832</a:t>
                      </a:r>
                    </a:p>
                  </a:txBody>
                  <a:tcPr/>
                </a:tc>
                <a:tc>
                  <a:txBody>
                    <a:bodyPr/>
                    <a:lstStyle/>
                    <a:p>
                      <a:r>
                        <a:rPr lang="en-US" dirty="0"/>
                        <a:t>847</a:t>
                      </a:r>
                    </a:p>
                  </a:txBody>
                  <a:tcPr/>
                </a:tc>
                <a:tc>
                  <a:txBody>
                    <a:bodyPr/>
                    <a:lstStyle/>
                    <a:p>
                      <a:r>
                        <a:rPr lang="en-US" dirty="0"/>
                        <a:t>850</a:t>
                      </a:r>
                    </a:p>
                  </a:txBody>
                  <a:tcPr/>
                </a:tc>
                <a:extLst>
                  <a:ext uri="{0D108BD9-81ED-4DB2-BD59-A6C34878D82A}">
                    <a16:rowId xmlns:a16="http://schemas.microsoft.com/office/drawing/2014/main" val="2939071277"/>
                  </a:ext>
                </a:extLst>
              </a:tr>
              <a:tr h="370840">
                <a:tc>
                  <a:txBody>
                    <a:bodyPr/>
                    <a:lstStyle/>
                    <a:p>
                      <a:r>
                        <a:rPr lang="en-US" dirty="0"/>
                        <a:t>Strict</a:t>
                      </a:r>
                    </a:p>
                  </a:txBody>
                  <a:tcPr/>
                </a:tc>
                <a:tc>
                  <a:txBody>
                    <a:bodyPr/>
                    <a:lstStyle/>
                    <a:p>
                      <a:r>
                        <a:rPr lang="en-US" dirty="0"/>
                        <a:t>49</a:t>
                      </a:r>
                    </a:p>
                  </a:txBody>
                  <a:tcPr/>
                </a:tc>
                <a:tc>
                  <a:txBody>
                    <a:bodyPr/>
                    <a:lstStyle/>
                    <a:p>
                      <a:r>
                        <a:rPr lang="en-US" dirty="0"/>
                        <a:t>48</a:t>
                      </a:r>
                    </a:p>
                  </a:txBody>
                  <a:tcPr/>
                </a:tc>
                <a:tc>
                  <a:txBody>
                    <a:bodyPr/>
                    <a:lstStyle/>
                    <a:p>
                      <a:r>
                        <a:rPr lang="en-US" dirty="0"/>
                        <a:t>60</a:t>
                      </a:r>
                    </a:p>
                  </a:txBody>
                  <a:tcPr/>
                </a:tc>
                <a:tc>
                  <a:txBody>
                    <a:bodyPr/>
                    <a:lstStyle/>
                    <a:p>
                      <a:r>
                        <a:rPr lang="en-US" dirty="0"/>
                        <a:t>45</a:t>
                      </a:r>
                    </a:p>
                  </a:txBody>
                  <a:tcPr/>
                </a:tc>
                <a:tc>
                  <a:txBody>
                    <a:bodyPr/>
                    <a:lstStyle/>
                    <a:p>
                      <a:r>
                        <a:rPr lang="en-US" dirty="0"/>
                        <a:t>62</a:t>
                      </a:r>
                    </a:p>
                  </a:txBody>
                  <a:tcPr/>
                </a:tc>
                <a:extLst>
                  <a:ext uri="{0D108BD9-81ED-4DB2-BD59-A6C34878D82A}">
                    <a16:rowId xmlns:a16="http://schemas.microsoft.com/office/drawing/2014/main" val="1593095287"/>
                  </a:ext>
                </a:extLst>
              </a:tr>
              <a:tr h="370840">
                <a:tc>
                  <a:txBody>
                    <a:bodyPr/>
                    <a:lstStyle/>
                    <a:p>
                      <a:r>
                        <a:rPr lang="en-US" dirty="0"/>
                        <a:t>Non-strict</a:t>
                      </a:r>
                    </a:p>
                  </a:txBody>
                  <a:tcPr/>
                </a:tc>
                <a:tc>
                  <a:txBody>
                    <a:bodyPr/>
                    <a:lstStyle/>
                    <a:p>
                      <a:r>
                        <a:rPr lang="en-US" dirty="0"/>
                        <a:t>83.5</a:t>
                      </a:r>
                    </a:p>
                  </a:txBody>
                  <a:tcPr/>
                </a:tc>
                <a:tc>
                  <a:txBody>
                    <a:bodyPr/>
                    <a:lstStyle/>
                    <a:p>
                      <a:r>
                        <a:rPr lang="en-US" dirty="0"/>
                        <a:t>81.5</a:t>
                      </a:r>
                    </a:p>
                  </a:txBody>
                  <a:tcPr/>
                </a:tc>
                <a:tc>
                  <a:txBody>
                    <a:bodyPr/>
                    <a:lstStyle/>
                    <a:p>
                      <a:r>
                        <a:rPr lang="en-US" dirty="0"/>
                        <a:t>88.5</a:t>
                      </a:r>
                    </a:p>
                  </a:txBody>
                  <a:tcPr/>
                </a:tc>
                <a:tc>
                  <a:txBody>
                    <a:bodyPr/>
                    <a:lstStyle/>
                    <a:p>
                      <a:r>
                        <a:rPr lang="en-US" dirty="0"/>
                        <a:t>78</a:t>
                      </a:r>
                    </a:p>
                  </a:txBody>
                  <a:tcPr/>
                </a:tc>
                <a:tc>
                  <a:txBody>
                    <a:bodyPr/>
                    <a:lstStyle/>
                    <a:p>
                      <a:r>
                        <a:rPr lang="en-US" dirty="0"/>
                        <a:t>87.5</a:t>
                      </a:r>
                    </a:p>
                  </a:txBody>
                  <a:tcPr/>
                </a:tc>
                <a:extLst>
                  <a:ext uri="{0D108BD9-81ED-4DB2-BD59-A6C34878D82A}">
                    <a16:rowId xmlns:a16="http://schemas.microsoft.com/office/drawing/2014/main" val="2680184326"/>
                  </a:ext>
                </a:extLst>
              </a:tr>
              <a:tr h="370840">
                <a:tc>
                  <a:txBody>
                    <a:bodyPr/>
                    <a:lstStyle/>
                    <a:p>
                      <a:r>
                        <a:rPr lang="en-US" dirty="0"/>
                        <a:t>haplotype</a:t>
                      </a:r>
                    </a:p>
                  </a:txBody>
                  <a:tcPr/>
                </a:tc>
                <a:tc>
                  <a:txBody>
                    <a:bodyPr/>
                    <a:lstStyle/>
                    <a:p>
                      <a:r>
                        <a:rPr lang="en-US" dirty="0"/>
                        <a:t>76.5</a:t>
                      </a:r>
                    </a:p>
                  </a:txBody>
                  <a:tcPr/>
                </a:tc>
                <a:tc>
                  <a:txBody>
                    <a:bodyPr/>
                    <a:lstStyle/>
                    <a:p>
                      <a:r>
                        <a:rPr lang="en-US" dirty="0"/>
                        <a:t>71.5</a:t>
                      </a:r>
                    </a:p>
                  </a:txBody>
                  <a:tcPr/>
                </a:tc>
                <a:tc>
                  <a:txBody>
                    <a:bodyPr/>
                    <a:lstStyle/>
                    <a:p>
                      <a:r>
                        <a:rPr lang="en-US" dirty="0"/>
                        <a:t>75.5</a:t>
                      </a:r>
                    </a:p>
                  </a:txBody>
                  <a:tcPr/>
                </a:tc>
                <a:tc>
                  <a:txBody>
                    <a:bodyPr/>
                    <a:lstStyle/>
                    <a:p>
                      <a:r>
                        <a:rPr lang="en-US" b="1" dirty="0"/>
                        <a:t>70</a:t>
                      </a:r>
                    </a:p>
                  </a:txBody>
                  <a:tcPr/>
                </a:tc>
                <a:tc>
                  <a:txBody>
                    <a:bodyPr/>
                    <a:lstStyle/>
                    <a:p>
                      <a:r>
                        <a:rPr lang="en-US" dirty="0"/>
                        <a:t>76.5</a:t>
                      </a:r>
                    </a:p>
                  </a:txBody>
                  <a:tcPr/>
                </a:tc>
                <a:extLst>
                  <a:ext uri="{0D108BD9-81ED-4DB2-BD59-A6C34878D82A}">
                    <a16:rowId xmlns:a16="http://schemas.microsoft.com/office/drawing/2014/main" val="2631771280"/>
                  </a:ext>
                </a:extLst>
              </a:tr>
            </a:tbl>
          </a:graphicData>
        </a:graphic>
      </p:graphicFrame>
      <p:sp>
        <p:nvSpPr>
          <p:cNvPr id="9" name="TextBox 8">
            <a:extLst>
              <a:ext uri="{FF2B5EF4-FFF2-40B4-BE49-F238E27FC236}">
                <a16:creationId xmlns:a16="http://schemas.microsoft.com/office/drawing/2014/main" id="{5845F1D7-55DA-0B41-A739-F7C72C9FF60A}"/>
              </a:ext>
            </a:extLst>
          </p:cNvPr>
          <p:cNvSpPr txBox="1"/>
          <p:nvPr/>
        </p:nvSpPr>
        <p:spPr>
          <a:xfrm>
            <a:off x="457200" y="4777649"/>
            <a:ext cx="8686800" cy="584775"/>
          </a:xfrm>
          <a:prstGeom prst="rect">
            <a:avLst/>
          </a:prstGeom>
          <a:noFill/>
        </p:spPr>
        <p:txBody>
          <a:bodyPr wrap="square" rtlCol="0">
            <a:spAutoFit/>
          </a:bodyPr>
          <a:lstStyle/>
          <a:p>
            <a:pPr algn="ctr"/>
            <a:r>
              <a:rPr lang="en-US" sz="3200" dirty="0"/>
              <a:t>ASHG: HapSeq2 and DBM Pairwise Comparison</a:t>
            </a:r>
          </a:p>
        </p:txBody>
      </p:sp>
      <p:sp>
        <p:nvSpPr>
          <p:cNvPr id="2" name="Slide Number Placeholder 1">
            <a:extLst>
              <a:ext uri="{FF2B5EF4-FFF2-40B4-BE49-F238E27FC236}">
                <a16:creationId xmlns:a16="http://schemas.microsoft.com/office/drawing/2014/main" id="{9EF0B017-FBF6-43A1-A1B6-7D07433A7B04}"/>
              </a:ext>
            </a:extLst>
          </p:cNvPr>
          <p:cNvSpPr>
            <a:spLocks noGrp="1"/>
          </p:cNvSpPr>
          <p:nvPr>
            <p:ph type="sldNum" sz="quarter" idx="12"/>
          </p:nvPr>
        </p:nvSpPr>
        <p:spPr/>
        <p:txBody>
          <a:bodyPr/>
          <a:lstStyle/>
          <a:p>
            <a:fld id="{79EB0BAA-089B-F446-9CF3-DE954596BEEC}" type="slidenum">
              <a:rPr lang="en-US" smtClean="0"/>
              <a:t>169</a:t>
            </a:fld>
            <a:endParaRPr lang="en-US"/>
          </a:p>
        </p:txBody>
      </p:sp>
      <p:sp>
        <p:nvSpPr>
          <p:cNvPr id="12" name="TextBox 11">
            <a:extLst>
              <a:ext uri="{FF2B5EF4-FFF2-40B4-BE49-F238E27FC236}">
                <a16:creationId xmlns:a16="http://schemas.microsoft.com/office/drawing/2014/main" id="{DF4CC4C2-A3DC-461D-BA55-E3BBF7C63F58}"/>
              </a:ext>
            </a:extLst>
          </p:cNvPr>
          <p:cNvSpPr txBox="1"/>
          <p:nvPr/>
        </p:nvSpPr>
        <p:spPr>
          <a:xfrm>
            <a:off x="381000" y="113850"/>
            <a:ext cx="8382000" cy="584775"/>
          </a:xfrm>
          <a:prstGeom prst="rect">
            <a:avLst/>
          </a:prstGeom>
          <a:noFill/>
        </p:spPr>
        <p:txBody>
          <a:bodyPr wrap="square" rtlCol="0">
            <a:spAutoFit/>
          </a:bodyPr>
          <a:lstStyle/>
          <a:p>
            <a:pPr algn="ctr"/>
            <a:r>
              <a:rPr lang="en-US" sz="3200" b="1" dirty="0">
                <a:solidFill>
                  <a:srgbClr val="00B050"/>
                </a:solidFill>
              </a:rPr>
              <a:t>This is a copy of slide 106 </a:t>
            </a:r>
            <a:r>
              <a:rPr lang="en-US" sz="3200" b="1" dirty="0">
                <a:solidFill>
                  <a:srgbClr val="FF0000"/>
                </a:solidFill>
              </a:rPr>
              <a:t>(Wrong input 847,850)</a:t>
            </a:r>
          </a:p>
        </p:txBody>
      </p:sp>
    </p:spTree>
    <p:extLst>
      <p:ext uri="{BB962C8B-B14F-4D97-AF65-F5344CB8AC3E}">
        <p14:creationId xmlns:p14="http://schemas.microsoft.com/office/powerpoint/2010/main" val="17258986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August 30, 2019 Meeting</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6360E5CA-B806-47DD-9E8D-587236FFD0E1}"/>
              </a:ext>
            </a:extLst>
          </p:cNvPr>
          <p:cNvSpPr>
            <a:spLocks noGrp="1"/>
          </p:cNvSpPr>
          <p:nvPr>
            <p:ph type="sldNum" sz="quarter" idx="12"/>
          </p:nvPr>
        </p:nvSpPr>
        <p:spPr/>
        <p:txBody>
          <a:bodyPr/>
          <a:lstStyle/>
          <a:p>
            <a:fld id="{79EB0BAA-089B-F446-9CF3-DE954596BEEC}" type="slidenum">
              <a:rPr lang="en-US" smtClean="0"/>
              <a:t>17</a:t>
            </a:fld>
            <a:endParaRPr lang="en-US"/>
          </a:p>
        </p:txBody>
      </p:sp>
    </p:spTree>
    <p:extLst>
      <p:ext uri="{BB962C8B-B14F-4D97-AF65-F5344CB8AC3E}">
        <p14:creationId xmlns:p14="http://schemas.microsoft.com/office/powerpoint/2010/main" val="2725753023"/>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July 25, 2020 Meeting @ 4PM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170</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526418352"/>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00B050"/>
                </a:solidFill>
              </a:rPr>
              <a:t>1. Upload the old scripts used to phase haplotypes in slide 106 and slide 126 to Canvas - Complete, uploaded as 53.18.July.2020-1.zip</a:t>
            </a:r>
          </a:p>
          <a:p>
            <a:pPr marL="0" indent="0">
              <a:buNone/>
            </a:pPr>
            <a:r>
              <a:rPr lang="en-US" sz="2000" dirty="0">
                <a:solidFill>
                  <a:srgbClr val="00B050"/>
                </a:solidFill>
              </a:rPr>
              <a:t>The script used to phase 120 positions (DBM) are as far back as September 2019 </a:t>
            </a:r>
          </a:p>
          <a:p>
            <a:pPr marL="0" indent="0">
              <a:buNone/>
            </a:pPr>
            <a:endParaRPr lang="en-US" sz="2000" dirty="0">
              <a:solidFill>
                <a:srgbClr val="00B050"/>
              </a:solidFill>
            </a:endParaRPr>
          </a:p>
          <a:p>
            <a:pPr marL="0" indent="0">
              <a:buNone/>
            </a:pPr>
            <a:r>
              <a:rPr lang="en-US" sz="2000" dirty="0">
                <a:solidFill>
                  <a:srgbClr val="00B050"/>
                </a:solidFill>
              </a:rPr>
              <a:t>2. Get the allele counts for 120 positions phased by DBM in September 2019:</a:t>
            </a:r>
          </a:p>
          <a:p>
            <a:pPr marL="0" indent="0">
              <a:buNone/>
            </a:pPr>
            <a:r>
              <a:rPr lang="en-US" sz="2000" dirty="0">
                <a:solidFill>
                  <a:srgbClr val="00B050"/>
                </a:solidFill>
              </a:rPr>
              <a:t>/home/s_m774/data/</a:t>
            </a:r>
            <a:r>
              <a:rPr lang="en-US" sz="2000" dirty="0" err="1">
                <a:solidFill>
                  <a:srgbClr val="00B050"/>
                </a:solidFill>
              </a:rPr>
              <a:t>dbm</a:t>
            </a:r>
            <a:r>
              <a:rPr lang="en-US" sz="2000" dirty="0">
                <a:solidFill>
                  <a:srgbClr val="00B050"/>
                </a:solidFill>
              </a:rPr>
              <a:t>/pair.2depth.5sample/5sampleDBM.9.28/</a:t>
            </a:r>
            <a:r>
              <a:rPr lang="en-US" sz="2000" dirty="0" err="1">
                <a:solidFill>
                  <a:srgbClr val="00B050"/>
                </a:solidFill>
              </a:rPr>
              <a:t>sample.counts</a:t>
            </a:r>
            <a:endParaRPr lang="en-US" sz="2000" dirty="0">
              <a:solidFill>
                <a:srgbClr val="00B050"/>
              </a:solidFill>
            </a:endParaRPr>
          </a:p>
          <a:p>
            <a:pPr marL="0" indent="0">
              <a:buNone/>
            </a:pPr>
            <a:endParaRPr lang="en-US" sz="2000" dirty="0">
              <a:solidFill>
                <a:srgbClr val="00B050"/>
              </a:solidFill>
            </a:endParaRPr>
          </a:p>
          <a:p>
            <a:pPr marL="0" indent="0">
              <a:buNone/>
            </a:pPr>
            <a:r>
              <a:rPr lang="en-US" sz="2000" dirty="0"/>
              <a:t>3. Compare the above file to DBMs input in July 2020:</a:t>
            </a:r>
          </a:p>
          <a:p>
            <a:pPr marL="0" indent="0">
              <a:buNone/>
            </a:pPr>
            <a:endParaRPr lang="en-US" sz="2000" dirty="0"/>
          </a:p>
          <a:p>
            <a:pPr marL="0" indent="0">
              <a:buNone/>
            </a:pPr>
            <a:r>
              <a:rPr lang="en-US" sz="2000" dirty="0"/>
              <a:t>4. Create Perl code to extract positions from VCF by counting heterozygous  samples (0/1 or 1/0) with minimum threshold. Use this script check how many positions have &gt;=2 and  &gt;=3 samples </a:t>
            </a:r>
          </a:p>
          <a:p>
            <a:pPr marL="0" indent="0">
              <a:buNone/>
            </a:pPr>
            <a:r>
              <a:rPr lang="en-US" sz="2000" dirty="0"/>
              <a:t>Q: Why do we want heterozygous positions?</a:t>
            </a:r>
          </a:p>
          <a:p>
            <a:pPr marL="0" indent="0">
              <a:buNone/>
            </a:pPr>
            <a:r>
              <a:rPr lang="en-US" sz="2000" dirty="0"/>
              <a:t>Only heterozygous positions are inferred to haplotype.</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171</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967462785"/>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lgn="ctr">
              <a:buNone/>
            </a:pPr>
            <a:r>
              <a:rPr lang="en-US" sz="2000" dirty="0">
                <a:solidFill>
                  <a:srgbClr val="00B050"/>
                </a:solidFill>
              </a:rPr>
              <a:t>July 25 Meeting notes:</a:t>
            </a:r>
          </a:p>
          <a:p>
            <a:pPr marL="0" indent="0" algn="l">
              <a:buNone/>
            </a:pPr>
            <a:endParaRPr lang="en-US" sz="2000" dirty="0"/>
          </a:p>
          <a:p>
            <a:pPr marL="0" indent="0" algn="l">
              <a:buNone/>
            </a:pPr>
            <a:r>
              <a:rPr lang="en-US" sz="2000" dirty="0"/>
              <a:t>(1) We checked if </a:t>
            </a:r>
            <a:r>
              <a:rPr lang="en-US" sz="2000" dirty="0" err="1"/>
              <a:t>whatshap</a:t>
            </a:r>
            <a:r>
              <a:rPr lang="en-US" sz="2000" dirty="0"/>
              <a:t> infers haplotype blocks when we do haplotype assembly for multiple individuals? The answer is yes, see /home/s_m774/data/new.MIHA.June2020/</a:t>
            </a:r>
            <a:r>
              <a:rPr lang="en-US" sz="2000" dirty="0" err="1"/>
              <a:t>whatshap</a:t>
            </a:r>
            <a:r>
              <a:rPr lang="en-US" sz="2000" dirty="0"/>
              <a:t>/results/Whatshap.phased.5sample.vcf</a:t>
            </a:r>
          </a:p>
          <a:p>
            <a:pPr marL="0" indent="0" algn="l">
              <a:buNone/>
            </a:pPr>
            <a:endParaRPr lang="en-US" sz="2000" dirty="0"/>
          </a:p>
          <a:p>
            <a:pPr marL="0" indent="0" algn="l">
              <a:buNone/>
            </a:pPr>
            <a:r>
              <a:rPr lang="en-US" sz="2000" dirty="0"/>
              <a:t>(2) DBM and Hapseq2 output do not have the phase identifier or haplotype block IDs.</a:t>
            </a:r>
          </a:p>
          <a:p>
            <a:pPr marL="0" indent="0" algn="l">
              <a:buNone/>
            </a:pPr>
            <a:endParaRPr lang="en-US" sz="2000" dirty="0"/>
          </a:p>
          <a:p>
            <a:pPr marL="0" indent="0" algn="l">
              <a:buNone/>
            </a:pPr>
            <a:r>
              <a:rPr lang="en-US" sz="2000" dirty="0"/>
              <a:t>(3) Our haplotype block definition discussion, see "July25.2010.Hap.Block.Defintion.docx“</a:t>
            </a:r>
          </a:p>
          <a:p>
            <a:pPr marL="0" indent="0" algn="l">
              <a:buNone/>
            </a:pPr>
            <a:endParaRPr lang="en-US" sz="2000" dirty="0"/>
          </a:p>
          <a:p>
            <a:pPr marL="0" indent="0" algn="l">
              <a:buNone/>
            </a:pPr>
            <a:endParaRPr lang="en-US" sz="20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172</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098366463"/>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fontScale="90000"/>
          </a:bodyPr>
          <a:lstStyle/>
          <a:p>
            <a:r>
              <a:rPr lang="en-US" sz="4800" b="1" dirty="0">
                <a:solidFill>
                  <a:schemeClr val="bg1"/>
                </a:solidFill>
              </a:rPr>
              <a:t>August 8, 2020 Meeting @ 10AM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173</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4294041447"/>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00B050"/>
                </a:solidFill>
              </a:rPr>
              <a:t>1. Upload each old script used to phase haplotypes in slide 106 to Canvas: </a:t>
            </a:r>
          </a:p>
          <a:p>
            <a:pPr marL="0" indent="0">
              <a:buNone/>
            </a:pPr>
            <a:r>
              <a:rPr lang="en-US" sz="2000" dirty="0">
                <a:solidFill>
                  <a:srgbClr val="00B050"/>
                </a:solidFill>
              </a:rPr>
              <a:t>See the included folder-DBM haplotype results are used in October 2019 script. </a:t>
            </a:r>
            <a:r>
              <a:rPr lang="en-US" sz="2000" u="sng" dirty="0">
                <a:solidFill>
                  <a:srgbClr val="00B050"/>
                </a:solidFill>
              </a:rPr>
              <a:t>DBM phasing was not scripted</a:t>
            </a:r>
            <a:r>
              <a:rPr lang="en-US" sz="2000" dirty="0">
                <a:solidFill>
                  <a:srgbClr val="00B050"/>
                </a:solidFill>
              </a:rPr>
              <a:t> after a comprehensive search.</a:t>
            </a:r>
          </a:p>
          <a:p>
            <a:pPr marL="0" indent="0">
              <a:buNone/>
            </a:pPr>
            <a:endParaRPr lang="en-US" sz="2000" dirty="0">
              <a:solidFill>
                <a:srgbClr val="00B050"/>
              </a:solidFill>
            </a:endParaRPr>
          </a:p>
          <a:p>
            <a:pPr marL="0" indent="0">
              <a:buNone/>
            </a:pPr>
            <a:r>
              <a:rPr lang="en-US" sz="2000" dirty="0">
                <a:solidFill>
                  <a:srgbClr val="00B050"/>
                </a:solidFill>
              </a:rPr>
              <a:t>2. Compare DBMs input in the old and new script:</a:t>
            </a:r>
          </a:p>
          <a:p>
            <a:pPr marL="0" indent="0">
              <a:buNone/>
            </a:pPr>
            <a:r>
              <a:rPr lang="en-US" sz="1600" dirty="0">
                <a:solidFill>
                  <a:srgbClr val="00B050"/>
                </a:solidFill>
              </a:rPr>
              <a:t>2019-9: /home/s_m774/data/</a:t>
            </a:r>
            <a:r>
              <a:rPr lang="en-US" sz="1600" dirty="0" err="1">
                <a:solidFill>
                  <a:srgbClr val="00B050"/>
                </a:solidFill>
              </a:rPr>
              <a:t>dbm</a:t>
            </a:r>
            <a:r>
              <a:rPr lang="en-US" sz="1600" dirty="0">
                <a:solidFill>
                  <a:srgbClr val="00B050"/>
                </a:solidFill>
              </a:rPr>
              <a:t>/pair.2depth.5sample/5sampleDBM.9.28/</a:t>
            </a:r>
            <a:r>
              <a:rPr lang="en-US" sz="1600" dirty="0" err="1">
                <a:solidFill>
                  <a:srgbClr val="00B050"/>
                </a:solidFill>
              </a:rPr>
              <a:t>sample.counts</a:t>
            </a:r>
            <a:endParaRPr lang="en-US" sz="1600" dirty="0">
              <a:solidFill>
                <a:srgbClr val="00B050"/>
              </a:solidFill>
            </a:endParaRPr>
          </a:p>
          <a:p>
            <a:pPr marL="0" indent="0">
              <a:buNone/>
            </a:pPr>
            <a:r>
              <a:rPr lang="en-US" sz="1600" dirty="0">
                <a:solidFill>
                  <a:srgbClr val="00B050"/>
                </a:solidFill>
              </a:rPr>
              <a:t>2020-6: /home/s_m774/data/new.MIHA.June2020/</a:t>
            </a:r>
            <a:r>
              <a:rPr lang="en-US" sz="1600" dirty="0" err="1">
                <a:solidFill>
                  <a:srgbClr val="00B050"/>
                </a:solidFill>
              </a:rPr>
              <a:t>dbm</a:t>
            </a:r>
            <a:r>
              <a:rPr lang="en-US" sz="1600" dirty="0">
                <a:solidFill>
                  <a:srgbClr val="00B050"/>
                </a:solidFill>
              </a:rPr>
              <a:t>/chr10.5sample.counts</a:t>
            </a:r>
          </a:p>
          <a:p>
            <a:pPr marL="0" indent="0">
              <a:buNone/>
            </a:pPr>
            <a:r>
              <a:rPr lang="en-US" sz="2000" b="1" dirty="0">
                <a:solidFill>
                  <a:srgbClr val="00B050"/>
                </a:solidFill>
              </a:rPr>
              <a:t>See slide 175</a:t>
            </a:r>
          </a:p>
          <a:p>
            <a:pPr marL="0" indent="0">
              <a:buNone/>
            </a:pPr>
            <a:endParaRPr lang="en-US" sz="2000" dirty="0"/>
          </a:p>
          <a:p>
            <a:pPr marL="0" indent="0">
              <a:buNone/>
            </a:pPr>
            <a:r>
              <a:rPr lang="en-US" sz="2000" dirty="0"/>
              <a:t>3. Create Perl code to extract positions from VCF by counting heterozygous  samples (0/1 or 1/0) with minimum threshold. Use this script check how many positions have &gt;=2 and  &gt;=3 samples</a:t>
            </a:r>
          </a:p>
          <a:p>
            <a:pPr marL="0" indent="0">
              <a:buNone/>
            </a:pPr>
            <a:endParaRPr lang="en-US" sz="2000" dirty="0"/>
          </a:p>
          <a:p>
            <a:pPr marL="0" indent="0">
              <a:buNone/>
            </a:pPr>
            <a:endParaRPr lang="en-US" sz="20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4200771582"/>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1800" dirty="0"/>
              <a:t>wc -l /home/s_m774/data/</a:t>
            </a:r>
            <a:r>
              <a:rPr lang="en-US" sz="1800" dirty="0" err="1"/>
              <a:t>dbm</a:t>
            </a:r>
            <a:r>
              <a:rPr lang="en-US" sz="1800" dirty="0"/>
              <a:t>/pair.2depth.5sample/5sampleDBM.9.28/</a:t>
            </a:r>
            <a:r>
              <a:rPr lang="en-US" sz="1800" dirty="0" err="1"/>
              <a:t>sample.counts</a:t>
            </a:r>
            <a:endParaRPr lang="en-US" sz="1800" dirty="0"/>
          </a:p>
          <a:p>
            <a:pPr marL="0" indent="0">
              <a:buNone/>
            </a:pPr>
            <a:r>
              <a:rPr lang="en-US" sz="1800" dirty="0"/>
              <a:t>3125 </a:t>
            </a:r>
          </a:p>
          <a:p>
            <a:pPr marL="0" indent="0">
              <a:buNone/>
            </a:pPr>
            <a:r>
              <a:rPr lang="en-US" sz="1800" dirty="0"/>
              <a:t>wc -l /home/s_m774/data/new.MIHA.June2020/</a:t>
            </a:r>
            <a:r>
              <a:rPr lang="en-US" sz="1800" dirty="0" err="1"/>
              <a:t>dbm</a:t>
            </a:r>
            <a:r>
              <a:rPr lang="en-US" sz="1800" dirty="0"/>
              <a:t>/chr10.5sample.counts</a:t>
            </a:r>
          </a:p>
          <a:p>
            <a:pPr marL="0" indent="0">
              <a:buNone/>
            </a:pPr>
            <a:r>
              <a:rPr lang="en-US" sz="1800" dirty="0"/>
              <a:t>629</a:t>
            </a:r>
          </a:p>
          <a:p>
            <a:pPr marL="0" indent="0">
              <a:buNone/>
            </a:pPr>
            <a:endParaRPr lang="en-US" sz="2000" dirty="0"/>
          </a:p>
          <a:p>
            <a:pPr marL="0" indent="0">
              <a:buNone/>
            </a:pPr>
            <a:r>
              <a:rPr lang="en-US" sz="2000" dirty="0">
                <a:solidFill>
                  <a:srgbClr val="00B050"/>
                </a:solidFill>
              </a:rPr>
              <a:t>DBM’s input files </a:t>
            </a:r>
            <a:r>
              <a:rPr lang="en-US" sz="2000" dirty="0" err="1">
                <a:solidFill>
                  <a:srgbClr val="00B050"/>
                </a:solidFill>
              </a:rPr>
              <a:t>sample.snps</a:t>
            </a:r>
            <a:r>
              <a:rPr lang="en-US" sz="2000" dirty="0">
                <a:solidFill>
                  <a:srgbClr val="00B050"/>
                </a:solidFill>
              </a:rPr>
              <a:t> and </a:t>
            </a:r>
            <a:r>
              <a:rPr lang="en-US" sz="2000" dirty="0" err="1">
                <a:solidFill>
                  <a:srgbClr val="00B050"/>
                </a:solidFill>
              </a:rPr>
              <a:t>sample.counts</a:t>
            </a:r>
            <a:r>
              <a:rPr lang="en-US" sz="2000" dirty="0">
                <a:solidFill>
                  <a:srgbClr val="00B050"/>
                </a:solidFill>
              </a:rPr>
              <a:t> should have the same positions. </a:t>
            </a:r>
            <a:r>
              <a:rPr lang="en-US" sz="2000" b="1" dirty="0">
                <a:solidFill>
                  <a:srgbClr val="00B050"/>
                </a:solidFill>
              </a:rPr>
              <a:t>The September 2019 run was prepared incorrectly.</a:t>
            </a:r>
          </a:p>
          <a:p>
            <a:pPr marL="0" indent="0">
              <a:buNone/>
            </a:pPr>
            <a:r>
              <a:rPr lang="en-US" sz="2000" dirty="0"/>
              <a:t>wc –l /home/s_m774/data/</a:t>
            </a:r>
            <a:r>
              <a:rPr lang="en-US" sz="2000" dirty="0" err="1"/>
              <a:t>dbm</a:t>
            </a:r>
            <a:r>
              <a:rPr lang="en-US" sz="2000" dirty="0"/>
              <a:t>/pair.2depth.5sample/5sampleDBM.9.28/</a:t>
            </a:r>
          </a:p>
          <a:p>
            <a:pPr marL="0" indent="0">
              <a:buNone/>
            </a:pPr>
            <a:r>
              <a:rPr lang="en-US" sz="2000" dirty="0"/>
              <a:t>3125 </a:t>
            </a:r>
            <a:r>
              <a:rPr lang="en-US" sz="2000" dirty="0" err="1"/>
              <a:t>sample.counts</a:t>
            </a:r>
            <a:endParaRPr lang="en-US" sz="2000" dirty="0"/>
          </a:p>
          <a:p>
            <a:pPr marL="0" indent="0">
              <a:buNone/>
            </a:pPr>
            <a:r>
              <a:rPr lang="en-US" sz="2000" dirty="0"/>
              <a:t>121 </a:t>
            </a:r>
            <a:r>
              <a:rPr lang="en-US" sz="2000" dirty="0" err="1"/>
              <a:t>sample.g</a:t>
            </a:r>
            <a:endParaRPr lang="en-US" sz="2000" dirty="0"/>
          </a:p>
          <a:p>
            <a:pPr marL="0" indent="0">
              <a:buNone/>
            </a:pPr>
            <a:r>
              <a:rPr lang="en-US" sz="2000" dirty="0"/>
              <a:t>120 </a:t>
            </a:r>
            <a:r>
              <a:rPr lang="en-US" sz="2000" dirty="0" err="1"/>
              <a:t>sample.snps</a:t>
            </a:r>
            <a:endParaRPr lang="en-US" sz="2000" dirty="0"/>
          </a:p>
          <a:p>
            <a:pPr marL="0" indent="0">
              <a:buNone/>
            </a:pPr>
            <a:endParaRPr lang="en-US" sz="20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175</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785520476"/>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fontScale="70000" lnSpcReduction="20000"/>
          </a:bodyPr>
          <a:lstStyle/>
          <a:p>
            <a:pPr marL="0" indent="0">
              <a:buNone/>
            </a:pPr>
            <a:r>
              <a:rPr lang="en-US" sz="2000" dirty="0"/>
              <a:t># 120 SNV:  Old run of DBM (with on script available any more) -- slide 106</a:t>
            </a:r>
          </a:p>
          <a:p>
            <a:pPr marL="0" indent="0">
              <a:buNone/>
            </a:pPr>
            <a:r>
              <a:rPr lang="en-US" sz="2000" dirty="0"/>
              <a:t>/home/s_m774/data/</a:t>
            </a:r>
            <a:r>
              <a:rPr lang="en-US" sz="2000" dirty="0" err="1"/>
              <a:t>dbm</a:t>
            </a:r>
            <a:r>
              <a:rPr lang="en-US" sz="2000" dirty="0"/>
              <a:t>/pair.2depth.5sample/5sampleDBM.9.28</a:t>
            </a:r>
          </a:p>
          <a:p>
            <a:pPr marL="0" indent="0">
              <a:buNone/>
            </a:pPr>
            <a:endParaRPr lang="en-US" sz="2000" dirty="0"/>
          </a:p>
          <a:p>
            <a:pPr marL="0" indent="0">
              <a:buNone/>
            </a:pPr>
            <a:r>
              <a:rPr lang="en-US" sz="2000" dirty="0"/>
              <a:t># New run of DBM (with scripts available)</a:t>
            </a:r>
          </a:p>
          <a:p>
            <a:pPr marL="0" indent="0">
              <a:buNone/>
            </a:pPr>
            <a:r>
              <a:rPr lang="en-US" sz="2000" dirty="0"/>
              <a:t>/home/s_m774/data/july2020.MIHA/</a:t>
            </a:r>
            <a:r>
              <a:rPr lang="en-US" sz="2000" dirty="0" err="1"/>
              <a:t>dbm</a:t>
            </a:r>
            <a:endParaRPr lang="en-US" sz="2000" dirty="0"/>
          </a:p>
          <a:p>
            <a:pPr marL="0" indent="0">
              <a:buNone/>
            </a:pPr>
            <a:endParaRPr lang="en-US" sz="2000" dirty="0"/>
          </a:p>
          <a:p>
            <a:pPr marL="0" indent="0">
              <a:buNone/>
            </a:pPr>
            <a:r>
              <a:rPr lang="en-US" sz="2000" dirty="0"/>
              <a:t>628 SNV: /home/s_m774/data/july2020.MIHA/</a:t>
            </a:r>
            <a:r>
              <a:rPr lang="en-US" sz="2000" dirty="0" err="1"/>
              <a:t>dbm</a:t>
            </a:r>
            <a:r>
              <a:rPr lang="en-US" sz="2000" dirty="0"/>
              <a:t> </a:t>
            </a:r>
          </a:p>
          <a:p>
            <a:pPr marL="0" indent="0">
              <a:buNone/>
            </a:pPr>
            <a:r>
              <a:rPr lang="en-US" sz="2000" dirty="0"/>
              <a:t># NEW run (June 2020) 628 SNV DBM</a:t>
            </a:r>
          </a:p>
          <a:p>
            <a:pPr marL="0" indent="0">
              <a:buNone/>
            </a:pPr>
            <a:r>
              <a:rPr lang="en-US" sz="2000" dirty="0"/>
              <a:t>/home/s_m774/data/new.MIHA.June2020/</a:t>
            </a:r>
            <a:r>
              <a:rPr lang="en-US" sz="2000" dirty="0" err="1"/>
              <a:t>dbm</a:t>
            </a:r>
            <a:endParaRPr lang="en-US" sz="2000" dirty="0"/>
          </a:p>
          <a:p>
            <a:pPr marL="0" indent="0">
              <a:buNone/>
            </a:pPr>
            <a:r>
              <a:rPr lang="en-US" sz="2000" dirty="0"/>
              <a:t># This run is done by first filtering out those 628 SNVs, and then do the phasing</a:t>
            </a:r>
          </a:p>
          <a:p>
            <a:pPr marL="0" indent="0">
              <a:buNone/>
            </a:pPr>
            <a:endParaRPr lang="en-US" sz="2000" dirty="0"/>
          </a:p>
          <a:p>
            <a:pPr marL="0" indent="0">
              <a:buNone/>
            </a:pPr>
            <a:r>
              <a:rPr lang="en-US" sz="2000" dirty="0"/>
              <a:t>Old 628 directory: /home/s_m774/data/</a:t>
            </a:r>
            <a:r>
              <a:rPr lang="en-US" sz="2000" dirty="0" err="1"/>
              <a:t>miha</a:t>
            </a:r>
            <a:r>
              <a:rPr lang="en-US" sz="2000" dirty="0"/>
              <a:t>/</a:t>
            </a:r>
          </a:p>
          <a:p>
            <a:pPr marL="0" indent="0">
              <a:buNone/>
            </a:pPr>
            <a:r>
              <a:rPr lang="en-US" sz="2000" dirty="0"/>
              <a:t>/home/s_m774/data/</a:t>
            </a:r>
            <a:r>
              <a:rPr lang="en-US" sz="2000" dirty="0" err="1"/>
              <a:t>miha</a:t>
            </a:r>
            <a:r>
              <a:rPr lang="en-US" sz="2000" dirty="0"/>
              <a:t>/dbm.2020.mar20</a:t>
            </a:r>
          </a:p>
          <a:p>
            <a:pPr marL="0" indent="0">
              <a:buNone/>
            </a:pPr>
            <a:r>
              <a:rPr lang="en-US" sz="2000" dirty="0"/>
              <a:t># The DBM is done on the whole datasets with ALL SNVs and then extract the 628 positions.</a:t>
            </a:r>
          </a:p>
          <a:p>
            <a:pPr marL="0" indent="0">
              <a:buNone/>
            </a:pPr>
            <a:endParaRPr lang="en-US" sz="2000" dirty="0"/>
          </a:p>
          <a:p>
            <a:pPr marL="0" indent="0">
              <a:buNone/>
            </a:pPr>
            <a:r>
              <a:rPr lang="en-US" sz="2000" dirty="0"/>
              <a:t>1. For the Sept 28, 2019 run of DBM, no scripts or detailed record can be found, the most relevant one is</a:t>
            </a:r>
          </a:p>
          <a:p>
            <a:pPr marL="0" indent="0">
              <a:buNone/>
            </a:pPr>
            <a:r>
              <a:rPr lang="en-US" sz="2000" dirty="0"/>
              <a:t>"August13.2019.PairEndDBM.txt" and it is incorrect.</a:t>
            </a:r>
          </a:p>
          <a:p>
            <a:pPr marL="0" indent="0">
              <a:buNone/>
            </a:pPr>
            <a:endParaRPr lang="en-US" sz="2000" dirty="0"/>
          </a:p>
          <a:p>
            <a:pPr marL="0" indent="0">
              <a:buNone/>
            </a:pPr>
            <a:r>
              <a:rPr lang="en-US" sz="2000" dirty="0"/>
              <a:t>2. In addition, we found the two DBM input files "</a:t>
            </a:r>
            <a:r>
              <a:rPr lang="en-US" sz="2000" dirty="0" err="1"/>
              <a:t>sample.counts</a:t>
            </a:r>
            <a:r>
              <a:rPr lang="en-US" sz="2000" dirty="0"/>
              <a:t>" and "</a:t>
            </a:r>
            <a:r>
              <a:rPr lang="en-US" sz="2000" dirty="0" err="1"/>
              <a:t>sample.snps</a:t>
            </a:r>
            <a:r>
              <a:rPr lang="en-US" sz="2000" dirty="0"/>
              <a:t>" do have same number of SNVs,</a:t>
            </a:r>
          </a:p>
          <a:p>
            <a:pPr marL="0" indent="0">
              <a:buNone/>
            </a:pPr>
            <a:r>
              <a:rPr lang="en-US" sz="2000" dirty="0"/>
              <a:t>as shown below: For the old Sept 28, 2019, these two file show different number of SNVs.</a:t>
            </a:r>
          </a:p>
          <a:p>
            <a:pPr marL="0" indent="0">
              <a:buNone/>
            </a:pPr>
            <a:r>
              <a:rPr lang="en-US" sz="2000" dirty="0"/>
              <a:t>But in the July2020 run, they have the same 120 SNVs.</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176</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4210260782"/>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fontScale="85000" lnSpcReduction="20000"/>
          </a:bodyPr>
          <a:lstStyle/>
          <a:p>
            <a:pPr marL="0" indent="0">
              <a:buNone/>
            </a:pPr>
            <a:r>
              <a:rPr lang="en-US" sz="2000" dirty="0"/>
              <a:t># Old run of DBM (with on script available any more) -- slide 106</a:t>
            </a:r>
          </a:p>
          <a:p>
            <a:pPr marL="0" indent="0">
              <a:buNone/>
            </a:pPr>
            <a:r>
              <a:rPr lang="en-US" sz="2000" dirty="0"/>
              <a:t>/home/s_m774/data/</a:t>
            </a:r>
            <a:r>
              <a:rPr lang="en-US" sz="2000" dirty="0" err="1"/>
              <a:t>dbm</a:t>
            </a:r>
            <a:r>
              <a:rPr lang="en-US" sz="2000" dirty="0"/>
              <a:t>/pair.2depth.5sample/5sampleDBM.9.28</a:t>
            </a:r>
          </a:p>
          <a:p>
            <a:pPr marL="0" indent="0">
              <a:buNone/>
            </a:pPr>
            <a:endParaRPr lang="en-US" sz="2000" dirty="0"/>
          </a:p>
          <a:p>
            <a:pPr marL="0" indent="0">
              <a:buNone/>
            </a:pPr>
            <a:r>
              <a:rPr lang="en-US" sz="2000" dirty="0"/>
              <a:t># New run of DBM (with scripts available)</a:t>
            </a:r>
          </a:p>
          <a:p>
            <a:pPr marL="0" indent="0">
              <a:buNone/>
            </a:pPr>
            <a:r>
              <a:rPr lang="en-US" sz="2000" dirty="0"/>
              <a:t>/home/s_m774/data/july2020.MIHA/</a:t>
            </a:r>
            <a:r>
              <a:rPr lang="en-US" sz="2000" dirty="0" err="1"/>
              <a:t>dbm</a:t>
            </a:r>
            <a:endParaRPr lang="en-US" sz="2000" dirty="0"/>
          </a:p>
          <a:p>
            <a:pPr marL="0" indent="0">
              <a:buNone/>
            </a:pPr>
            <a:endParaRPr lang="en-US" sz="2000" dirty="0"/>
          </a:p>
          <a:p>
            <a:pPr marL="0" indent="0">
              <a:buNone/>
            </a:pPr>
            <a:endParaRPr lang="en-US" sz="2000" dirty="0"/>
          </a:p>
          <a:p>
            <a:pPr marL="0" indent="0">
              <a:buNone/>
            </a:pPr>
            <a:r>
              <a:rPr lang="en-US" sz="2000" dirty="0"/>
              <a:t>/home/s_m774/data/</a:t>
            </a:r>
            <a:r>
              <a:rPr lang="en-US" sz="2000" dirty="0" err="1"/>
              <a:t>dbm</a:t>
            </a:r>
            <a:r>
              <a:rPr lang="en-US" sz="2000" dirty="0"/>
              <a:t>/pair.2depth.5sample/5sampleDBM.9.28</a:t>
            </a:r>
          </a:p>
          <a:p>
            <a:pPr marL="0" indent="0">
              <a:buNone/>
            </a:pPr>
            <a:endParaRPr lang="en-US" sz="2000" dirty="0"/>
          </a:p>
          <a:p>
            <a:pPr marL="0" indent="0">
              <a:buNone/>
            </a:pPr>
            <a:r>
              <a:rPr lang="en-US" sz="2000" dirty="0" err="1"/>
              <a:t>wc</a:t>
            </a:r>
            <a:r>
              <a:rPr lang="en-US" sz="2000" dirty="0"/>
              <a:t> -l *</a:t>
            </a:r>
          </a:p>
          <a:p>
            <a:pPr marL="0" indent="0">
              <a:buNone/>
            </a:pPr>
            <a:r>
              <a:rPr lang="en-US" sz="2000" dirty="0" err="1"/>
              <a:t>wc</a:t>
            </a:r>
            <a:r>
              <a:rPr lang="en-US" sz="2000" dirty="0"/>
              <a:t>: counts: Is a directory</a:t>
            </a:r>
          </a:p>
          <a:p>
            <a:pPr marL="0" indent="0">
              <a:buNone/>
            </a:pPr>
            <a:r>
              <a:rPr lang="en-US" sz="2000" dirty="0"/>
              <a:t>0 counts</a:t>
            </a:r>
          </a:p>
          <a:p>
            <a:pPr marL="0" indent="0">
              <a:buNone/>
            </a:pPr>
            <a:r>
              <a:rPr lang="en-US" sz="2000" dirty="0"/>
              <a:t>3125 </a:t>
            </a:r>
            <a:r>
              <a:rPr lang="en-US" sz="2000" dirty="0" err="1"/>
              <a:t>sample.counts</a:t>
            </a:r>
            <a:endParaRPr lang="en-US" sz="2000" dirty="0"/>
          </a:p>
          <a:p>
            <a:pPr marL="0" indent="0">
              <a:buNone/>
            </a:pPr>
            <a:r>
              <a:rPr lang="en-US" sz="2000" dirty="0"/>
              <a:t>121 </a:t>
            </a:r>
            <a:r>
              <a:rPr lang="en-US" sz="2000" dirty="0" err="1"/>
              <a:t>sample.g</a:t>
            </a:r>
            <a:endParaRPr lang="en-US" sz="2000" dirty="0"/>
          </a:p>
          <a:p>
            <a:pPr marL="0" indent="0">
              <a:buNone/>
            </a:pPr>
            <a:r>
              <a:rPr lang="en-US" sz="2000" dirty="0"/>
              <a:t>10 </a:t>
            </a:r>
            <a:r>
              <a:rPr lang="en-US" sz="2000" dirty="0" err="1"/>
              <a:t>sample.pop</a:t>
            </a:r>
            <a:endParaRPr lang="en-US" sz="2000" dirty="0"/>
          </a:p>
          <a:p>
            <a:pPr marL="0" indent="0">
              <a:buNone/>
            </a:pPr>
            <a:r>
              <a:rPr lang="en-US" sz="2000" dirty="0"/>
              <a:t>120 </a:t>
            </a:r>
            <a:r>
              <a:rPr lang="en-US" sz="2000" dirty="0" err="1"/>
              <a:t>sample.popr</a:t>
            </a:r>
            <a:endParaRPr lang="en-US" sz="2000" dirty="0"/>
          </a:p>
          <a:p>
            <a:pPr marL="0" indent="0">
              <a:buNone/>
            </a:pPr>
            <a:r>
              <a:rPr lang="en-US" sz="2000" dirty="0"/>
              <a:t>500 </a:t>
            </a:r>
            <a:r>
              <a:rPr lang="en-US" sz="2000" dirty="0" err="1"/>
              <a:t>sample.pops</a:t>
            </a:r>
            <a:endParaRPr lang="en-US" sz="2000" dirty="0"/>
          </a:p>
          <a:p>
            <a:pPr marL="0" indent="0">
              <a:buNone/>
            </a:pPr>
            <a:r>
              <a:rPr lang="en-US" sz="2000" dirty="0"/>
              <a:t>120 </a:t>
            </a:r>
            <a:r>
              <a:rPr lang="en-US" sz="2000" dirty="0" err="1"/>
              <a:t>sample.snps</a:t>
            </a:r>
            <a:endParaRPr lang="en-US" sz="2000" dirty="0"/>
          </a:p>
          <a:p>
            <a:pPr marL="0" indent="0">
              <a:buNone/>
            </a:pPr>
            <a:r>
              <a:rPr lang="en-US" sz="2000" dirty="0"/>
              <a:t>3996 total</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177</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82615793"/>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t>/home/s_m774/data/july2020.MIHA/</a:t>
            </a:r>
            <a:r>
              <a:rPr lang="en-US" sz="2000" dirty="0" err="1"/>
              <a:t>dbm</a:t>
            </a:r>
            <a:endParaRPr lang="en-US" sz="2000" dirty="0"/>
          </a:p>
          <a:p>
            <a:pPr marL="0" indent="0">
              <a:buNone/>
            </a:pPr>
            <a:endParaRPr lang="en-US" sz="2000" dirty="0"/>
          </a:p>
          <a:p>
            <a:pPr marL="0" indent="0">
              <a:buNone/>
            </a:pPr>
            <a:r>
              <a:rPr lang="en-US" sz="2000" dirty="0"/>
              <a:t>(base) [s_s355@login1 </a:t>
            </a:r>
            <a:r>
              <a:rPr lang="en-US" sz="2000" dirty="0" err="1"/>
              <a:t>dbm</a:t>
            </a:r>
            <a:r>
              <a:rPr lang="en-US" sz="2000" dirty="0"/>
              <a:t>]$ </a:t>
            </a:r>
            <a:r>
              <a:rPr lang="en-US" sz="2000" dirty="0" err="1"/>
              <a:t>wc</a:t>
            </a:r>
            <a:r>
              <a:rPr lang="en-US" sz="2000" dirty="0"/>
              <a:t> -l *</a:t>
            </a:r>
          </a:p>
          <a:p>
            <a:pPr marL="0" indent="0">
              <a:buNone/>
            </a:pPr>
            <a:r>
              <a:rPr lang="en-US" sz="2000" dirty="0"/>
              <a:t>14044 5sample.chr10.vcf</a:t>
            </a:r>
          </a:p>
          <a:p>
            <a:pPr marL="0" indent="0">
              <a:buNone/>
            </a:pPr>
            <a:r>
              <a:rPr lang="en-US" sz="2000" dirty="0"/>
              <a:t>120 chr10.5sample.counts</a:t>
            </a:r>
          </a:p>
          <a:p>
            <a:pPr marL="0" indent="0">
              <a:buNone/>
            </a:pPr>
            <a:r>
              <a:rPr lang="en-US" sz="2000" dirty="0"/>
              <a:t>121 chr10.5sample.g</a:t>
            </a:r>
          </a:p>
          <a:p>
            <a:pPr marL="0" indent="0">
              <a:buNone/>
            </a:pPr>
            <a:r>
              <a:rPr lang="en-US" sz="2000" dirty="0"/>
              <a:t>10 chr10.5sample.pop</a:t>
            </a:r>
          </a:p>
          <a:p>
            <a:pPr marL="0" indent="0">
              <a:buNone/>
            </a:pPr>
            <a:r>
              <a:rPr lang="en-US" sz="2000" dirty="0"/>
              <a:t>120 chr10.5sample.popr</a:t>
            </a:r>
          </a:p>
          <a:p>
            <a:pPr marL="0" indent="0">
              <a:buNone/>
            </a:pPr>
            <a:r>
              <a:rPr lang="en-US" sz="2000" dirty="0"/>
              <a:t>500 chr10.5sample.pops</a:t>
            </a:r>
          </a:p>
          <a:p>
            <a:pPr marL="0" indent="0">
              <a:buNone/>
            </a:pPr>
            <a:r>
              <a:rPr lang="en-US" sz="2000" dirty="0"/>
              <a:t>120 chr10.5sample.snps</a:t>
            </a:r>
          </a:p>
          <a:p>
            <a:pPr marL="0" indent="0">
              <a:buNone/>
            </a:pPr>
            <a:r>
              <a:rPr lang="en-US" sz="2000" dirty="0"/>
              <a:t>120 chr10.826.count</a:t>
            </a:r>
          </a:p>
          <a:p>
            <a:pPr marL="0" indent="0">
              <a:buNone/>
            </a:pPr>
            <a:r>
              <a:rPr lang="en-US" sz="2000" dirty="0"/>
              <a:t>120 chr10.827.count</a:t>
            </a:r>
          </a:p>
          <a:p>
            <a:pPr marL="0" indent="0">
              <a:buNone/>
            </a:pPr>
            <a:r>
              <a:rPr lang="en-US" sz="2000" dirty="0"/>
              <a:t>120 chr10.832.count</a:t>
            </a:r>
          </a:p>
          <a:p>
            <a:pPr marL="0" indent="0">
              <a:buNone/>
            </a:pPr>
            <a:r>
              <a:rPr lang="en-US" sz="2000" dirty="0"/>
              <a:t>120 chr10.847.count</a:t>
            </a:r>
          </a:p>
          <a:p>
            <a:pPr marL="0" indent="0">
              <a:buNone/>
            </a:pPr>
            <a:r>
              <a:rPr lang="en-US" sz="2000" dirty="0"/>
              <a:t>120 chr10.850.count</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178</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648864228"/>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fontScale="55000" lnSpcReduction="20000"/>
          </a:bodyPr>
          <a:lstStyle/>
          <a:p>
            <a:pPr marL="0" indent="0">
              <a:buNone/>
            </a:pPr>
            <a:r>
              <a:rPr lang="en-US" sz="2000" dirty="0"/>
              <a:t>/home/s_m774/data/new.MIHA.June2020/</a:t>
            </a:r>
            <a:r>
              <a:rPr lang="en-US" sz="2000" dirty="0" err="1"/>
              <a:t>dbm</a:t>
            </a:r>
            <a:endParaRPr lang="en-US" sz="2000" dirty="0"/>
          </a:p>
          <a:p>
            <a:pPr marL="0" indent="0">
              <a:buNone/>
            </a:pPr>
            <a:r>
              <a:rPr lang="en-US" sz="2000" dirty="0"/>
              <a:t>/home/s_m774/data/july2020.MIHA/</a:t>
            </a:r>
            <a:r>
              <a:rPr lang="en-US" sz="2000" dirty="0" err="1"/>
              <a:t>dbm</a:t>
            </a:r>
            <a:r>
              <a:rPr lang="en-US" sz="2000" dirty="0"/>
              <a:t> </a:t>
            </a:r>
          </a:p>
          <a:p>
            <a:pPr marL="0" indent="0">
              <a:buNone/>
            </a:pPr>
            <a:r>
              <a:rPr lang="en-US" sz="2000" dirty="0"/>
              <a:t># NEW run (June 2020) 628 SNV DBM</a:t>
            </a:r>
          </a:p>
          <a:p>
            <a:pPr marL="0" indent="0">
              <a:buNone/>
            </a:pPr>
            <a:r>
              <a:rPr lang="en-US" sz="2000" dirty="0"/>
              <a:t>/home/s_m774/data/new.MIHA.June2020/</a:t>
            </a:r>
            <a:r>
              <a:rPr lang="en-US" sz="2000" dirty="0" err="1"/>
              <a:t>dbm</a:t>
            </a:r>
            <a:endParaRPr lang="en-US" sz="2000" dirty="0"/>
          </a:p>
          <a:p>
            <a:pPr marL="0" indent="0">
              <a:buNone/>
            </a:pPr>
            <a:r>
              <a:rPr lang="en-US" sz="2000" dirty="0"/>
              <a:t># This run is done by first filtering out those 628 SNVs, and then do the phasing</a:t>
            </a:r>
          </a:p>
          <a:p>
            <a:pPr marL="0" indent="0">
              <a:buNone/>
            </a:pPr>
            <a:endParaRPr lang="en-US" sz="2000" dirty="0"/>
          </a:p>
          <a:p>
            <a:pPr marL="0" indent="0">
              <a:buNone/>
            </a:pPr>
            <a:r>
              <a:rPr lang="en-US" sz="2000" dirty="0"/>
              <a:t>Old 628 directory: /home/s_m774/data/</a:t>
            </a:r>
            <a:r>
              <a:rPr lang="en-US" sz="2000" dirty="0" err="1"/>
              <a:t>miha</a:t>
            </a:r>
            <a:r>
              <a:rPr lang="en-US" sz="2000" dirty="0"/>
              <a:t>/</a:t>
            </a:r>
          </a:p>
          <a:p>
            <a:pPr marL="0" indent="0">
              <a:buNone/>
            </a:pPr>
            <a:r>
              <a:rPr lang="en-US" sz="2000" dirty="0"/>
              <a:t>/home/s_m774/data/</a:t>
            </a:r>
            <a:r>
              <a:rPr lang="en-US" sz="2000" dirty="0" err="1"/>
              <a:t>miha</a:t>
            </a:r>
            <a:r>
              <a:rPr lang="en-US" sz="2000" dirty="0"/>
              <a:t>/dbm.2020.mar20</a:t>
            </a:r>
          </a:p>
          <a:p>
            <a:pPr marL="0" indent="0">
              <a:buNone/>
            </a:pPr>
            <a:r>
              <a:rPr lang="en-US" sz="2000" dirty="0"/>
              <a:t># The DBM is done on the whole datasets with ALL SNVs and then extract the 628 positions.</a:t>
            </a:r>
          </a:p>
          <a:p>
            <a:pPr marL="0" indent="0">
              <a:buNone/>
            </a:pPr>
            <a:endParaRPr lang="en-US" sz="2000" dirty="0"/>
          </a:p>
          <a:p>
            <a:pPr marL="0" indent="0">
              <a:buNone/>
            </a:pPr>
            <a:r>
              <a:rPr lang="en-US" sz="2000" dirty="0"/>
              <a:t>/home/s_m774/data/new.MIHA.June2020/</a:t>
            </a:r>
            <a:r>
              <a:rPr lang="en-US" sz="2000" dirty="0" err="1"/>
              <a:t>dbm</a:t>
            </a:r>
            <a:endParaRPr lang="en-US" sz="2000" dirty="0"/>
          </a:p>
          <a:p>
            <a:pPr marL="0" indent="0">
              <a:buNone/>
            </a:pPr>
            <a:r>
              <a:rPr lang="en-US" sz="2000" dirty="0" err="1"/>
              <a:t>wc</a:t>
            </a:r>
            <a:r>
              <a:rPr lang="en-US" sz="2000" dirty="0"/>
              <a:t> -l *</a:t>
            </a:r>
          </a:p>
          <a:p>
            <a:pPr marL="0" indent="0">
              <a:buNone/>
            </a:pPr>
            <a:r>
              <a:rPr lang="en-US" sz="2000" dirty="0"/>
              <a:t>1117 5sample.chr10.vcf</a:t>
            </a:r>
          </a:p>
          <a:p>
            <a:pPr marL="0" indent="0">
              <a:buNone/>
            </a:pPr>
            <a:r>
              <a:rPr lang="en-US" sz="2000" dirty="0"/>
              <a:t>629 chr10.5sample.counts</a:t>
            </a:r>
          </a:p>
          <a:p>
            <a:pPr marL="0" indent="0">
              <a:buNone/>
            </a:pPr>
            <a:r>
              <a:rPr lang="en-US" sz="2000" dirty="0"/>
              <a:t>629 chr10.5sample.g</a:t>
            </a:r>
          </a:p>
          <a:p>
            <a:pPr marL="0" indent="0">
              <a:buNone/>
            </a:pPr>
            <a:r>
              <a:rPr lang="en-US" sz="2000" dirty="0"/>
              <a:t>10 chr10.5sample.pop</a:t>
            </a:r>
          </a:p>
          <a:p>
            <a:pPr marL="0" indent="0">
              <a:buNone/>
            </a:pPr>
            <a:r>
              <a:rPr lang="en-US" sz="2000" dirty="0"/>
              <a:t>628 chr10.5sample.popr</a:t>
            </a:r>
          </a:p>
          <a:p>
            <a:pPr marL="0" indent="0">
              <a:buNone/>
            </a:pPr>
            <a:r>
              <a:rPr lang="en-US" sz="2000" dirty="0"/>
              <a:t>500 chr10.5sample.pops</a:t>
            </a:r>
          </a:p>
          <a:p>
            <a:pPr marL="0" indent="0">
              <a:buNone/>
            </a:pPr>
            <a:r>
              <a:rPr lang="en-US" sz="2000" dirty="0"/>
              <a:t>628 chr10.5sample.snps</a:t>
            </a:r>
          </a:p>
          <a:p>
            <a:pPr marL="0" indent="0">
              <a:buNone/>
            </a:pPr>
            <a:r>
              <a:rPr lang="en-US" sz="2000" dirty="0"/>
              <a:t>628 chr10.826.count</a:t>
            </a:r>
          </a:p>
          <a:p>
            <a:pPr marL="0" indent="0">
              <a:buNone/>
            </a:pPr>
            <a:r>
              <a:rPr lang="en-US" sz="2000" dirty="0"/>
              <a:t>628 chr10.827.count</a:t>
            </a:r>
          </a:p>
          <a:p>
            <a:pPr marL="0" indent="0">
              <a:buNone/>
            </a:pPr>
            <a:r>
              <a:rPr lang="en-US" sz="2000" dirty="0"/>
              <a:t>628 chr10.832.count</a:t>
            </a:r>
          </a:p>
          <a:p>
            <a:pPr marL="0" indent="0">
              <a:buNone/>
            </a:pPr>
            <a:r>
              <a:rPr lang="en-US" sz="2000" dirty="0"/>
              <a:t>628 chr10.847.count</a:t>
            </a:r>
          </a:p>
          <a:p>
            <a:pPr marL="0" indent="0">
              <a:buNone/>
            </a:pPr>
            <a:r>
              <a:rPr lang="en-US" sz="2000" dirty="0"/>
              <a:t>628 chr10.850.count</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179</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7797184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23183-DBB9-654C-9444-E7A29524203E}"/>
              </a:ext>
            </a:extLst>
          </p:cNvPr>
          <p:cNvSpPr>
            <a:spLocks noGrp="1"/>
          </p:cNvSpPr>
          <p:nvPr>
            <p:ph type="title"/>
          </p:nvPr>
        </p:nvSpPr>
        <p:spPr>
          <a:xfrm>
            <a:off x="443120" y="73579"/>
            <a:ext cx="7886700" cy="701673"/>
          </a:xfrm>
        </p:spPr>
        <p:txBody>
          <a:bodyPr>
            <a:normAutofit/>
          </a:bodyPr>
          <a:lstStyle/>
          <a:p>
            <a:r>
              <a:rPr lang="en-US" sz="4000" b="1" dirty="0">
                <a:solidFill>
                  <a:srgbClr val="1F0DFF"/>
                </a:solidFill>
              </a:rPr>
              <a:t>August 30, 2019 Meeting To-Do </a:t>
            </a:r>
          </a:p>
        </p:txBody>
      </p:sp>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884719"/>
            <a:ext cx="8326243" cy="5768842"/>
          </a:xfrm>
        </p:spPr>
        <p:txBody>
          <a:bodyPr>
            <a:normAutofit fontScale="92500" lnSpcReduction="20000"/>
          </a:bodyPr>
          <a:lstStyle/>
          <a:p>
            <a:pPr marL="0" indent="0">
              <a:buNone/>
            </a:pPr>
            <a:r>
              <a:rPr lang="en-US" sz="2000" dirty="0"/>
              <a:t>1. Choose the larger alternative allele count in samples with the same SNP and different alternative alleles</a:t>
            </a:r>
          </a:p>
          <a:p>
            <a:pPr marL="0" indent="0">
              <a:buNone/>
            </a:pPr>
            <a:r>
              <a:rPr lang="en-US" sz="2000" dirty="0"/>
              <a:t>	</a:t>
            </a:r>
            <a:r>
              <a:rPr lang="en-US" sz="2000" dirty="0">
                <a:solidFill>
                  <a:srgbClr val="00B050"/>
                </a:solidFill>
              </a:rPr>
              <a:t>Complete</a:t>
            </a:r>
            <a:r>
              <a:rPr lang="en-US" sz="2000" dirty="0"/>
              <a:t>, see August30.2019.AllelesDBM.txt</a:t>
            </a:r>
          </a:p>
          <a:p>
            <a:pPr marL="0" indent="0">
              <a:buNone/>
            </a:pPr>
            <a:r>
              <a:rPr lang="en-US" sz="2000" dirty="0"/>
              <a:t>2. Calculate average quality score of multiple samples</a:t>
            </a:r>
          </a:p>
          <a:p>
            <a:pPr marL="0" indent="0">
              <a:buNone/>
            </a:pPr>
            <a:r>
              <a:rPr lang="en-US" sz="2000" dirty="0"/>
              <a:t>	</a:t>
            </a:r>
            <a:r>
              <a:rPr lang="en-US" sz="2000" dirty="0">
                <a:solidFill>
                  <a:srgbClr val="00B050"/>
                </a:solidFill>
              </a:rPr>
              <a:t>Complete</a:t>
            </a:r>
            <a:r>
              <a:rPr lang="en-US" sz="2000" dirty="0"/>
              <a:t>, see August30.2019.QualityScoreDBM.txt</a:t>
            </a:r>
            <a:r>
              <a:rPr lang="zh-CN" altLang="en-US" sz="2000" dirty="0"/>
              <a:t> </a:t>
            </a:r>
            <a:r>
              <a:rPr lang="en-US" altLang="zh-CN" sz="2000" dirty="0"/>
              <a:t>(</a:t>
            </a:r>
            <a:r>
              <a:rPr lang="en-US" altLang="zh-CN" sz="2000" dirty="0">
                <a:solidFill>
                  <a:srgbClr val="FF0000"/>
                </a:solidFill>
              </a:rPr>
              <a:t>to</a:t>
            </a:r>
            <a:r>
              <a:rPr lang="zh-CN" altLang="en-US" sz="2000" dirty="0">
                <a:solidFill>
                  <a:srgbClr val="FF0000"/>
                </a:solidFill>
              </a:rPr>
              <a:t> </a:t>
            </a:r>
            <a:r>
              <a:rPr lang="zh-CN" altLang="zh-CN" sz="2000" dirty="0">
                <a:solidFill>
                  <a:srgbClr val="FF0000"/>
                </a:solidFill>
              </a:rPr>
              <a:t>b</a:t>
            </a:r>
            <a:r>
              <a:rPr lang="en-US" altLang="zh-CN" sz="2000" dirty="0">
                <a:solidFill>
                  <a:srgbClr val="FF0000"/>
                </a:solidFill>
              </a:rPr>
              <a:t>e</a:t>
            </a:r>
            <a:r>
              <a:rPr lang="zh-CN" altLang="en-US" sz="2000" dirty="0">
                <a:solidFill>
                  <a:srgbClr val="FF0000"/>
                </a:solidFill>
              </a:rPr>
              <a:t> </a:t>
            </a:r>
            <a:r>
              <a:rPr lang="en-US" altLang="zh-CN" sz="2000" dirty="0">
                <a:solidFill>
                  <a:srgbClr val="FF0000"/>
                </a:solidFill>
              </a:rPr>
              <a:t>revised</a:t>
            </a:r>
            <a:r>
              <a:rPr lang="en-US" altLang="zh-CN" sz="2000" dirty="0"/>
              <a:t>)</a:t>
            </a:r>
            <a:r>
              <a:rPr lang="zh-CN" altLang="en-US" sz="2000" dirty="0"/>
              <a:t> </a:t>
            </a:r>
            <a:endParaRPr lang="en-US" sz="2000" dirty="0"/>
          </a:p>
          <a:p>
            <a:pPr marL="0" indent="0">
              <a:buNone/>
            </a:pPr>
            <a:r>
              <a:rPr lang="en-US" altLang="zh-CN" sz="2000" dirty="0">
                <a:solidFill>
                  <a:srgbClr val="0000FF"/>
                </a:solidFill>
              </a:rPr>
              <a:t>Aug</a:t>
            </a:r>
            <a:r>
              <a:rPr lang="zh-CN" altLang="en-US" sz="2000" dirty="0">
                <a:solidFill>
                  <a:srgbClr val="0000FF"/>
                </a:solidFill>
              </a:rPr>
              <a:t> </a:t>
            </a:r>
            <a:r>
              <a:rPr lang="en-US" altLang="zh-CN" sz="2000" dirty="0">
                <a:solidFill>
                  <a:srgbClr val="0000FF"/>
                </a:solidFill>
              </a:rPr>
              <a:t>30,</a:t>
            </a:r>
            <a:r>
              <a:rPr lang="zh-CN" altLang="en-US" sz="2000" dirty="0">
                <a:solidFill>
                  <a:srgbClr val="0000FF"/>
                </a:solidFill>
              </a:rPr>
              <a:t> </a:t>
            </a:r>
            <a:r>
              <a:rPr lang="en-US" altLang="zh-CN" sz="2000" dirty="0">
                <a:solidFill>
                  <a:srgbClr val="0000FF"/>
                </a:solidFill>
              </a:rPr>
              <a:t>2019</a:t>
            </a:r>
            <a:r>
              <a:rPr lang="zh-CN" altLang="en-US" sz="2000" dirty="0">
                <a:solidFill>
                  <a:srgbClr val="0000FF"/>
                </a:solidFill>
              </a:rPr>
              <a:t> </a:t>
            </a:r>
            <a:r>
              <a:rPr lang="en-US" altLang="zh-CN" sz="2000" dirty="0">
                <a:solidFill>
                  <a:srgbClr val="0000FF"/>
                </a:solidFill>
              </a:rPr>
              <a:t>Friday</a:t>
            </a:r>
            <a:r>
              <a:rPr lang="zh-CN" altLang="en-US" sz="2000" dirty="0">
                <a:solidFill>
                  <a:srgbClr val="0000FF"/>
                </a:solidFill>
              </a:rPr>
              <a:t> </a:t>
            </a:r>
            <a:r>
              <a:rPr lang="en-US" altLang="zh-CN" sz="2000" dirty="0">
                <a:solidFill>
                  <a:srgbClr val="0000FF"/>
                </a:solidFill>
              </a:rPr>
              <a:t>SS</a:t>
            </a:r>
            <a:r>
              <a:rPr lang="zh-CN" altLang="en-US" sz="2000" dirty="0">
                <a:solidFill>
                  <a:srgbClr val="0000FF"/>
                </a:solidFill>
              </a:rPr>
              <a:t> </a:t>
            </a:r>
            <a:r>
              <a:rPr lang="en-US" altLang="zh-CN" sz="2000" dirty="0">
                <a:solidFill>
                  <a:srgbClr val="0000FF"/>
                </a:solidFill>
              </a:rPr>
              <a:t>notes:</a:t>
            </a:r>
            <a:r>
              <a:rPr lang="zh-CN" altLang="en-US" sz="2000" dirty="0">
                <a:solidFill>
                  <a:srgbClr val="0000FF"/>
                </a:solidFill>
              </a:rPr>
              <a:t> </a:t>
            </a:r>
            <a:r>
              <a:rPr lang="en-US" altLang="zh-CN" sz="2000" dirty="0">
                <a:solidFill>
                  <a:srgbClr val="0000FF"/>
                </a:solidFill>
              </a:rPr>
              <a:t>the</a:t>
            </a:r>
            <a:r>
              <a:rPr lang="zh-CN" altLang="en-US" sz="2000" dirty="0">
                <a:solidFill>
                  <a:srgbClr val="0000FF"/>
                </a:solidFill>
              </a:rPr>
              <a:t> </a:t>
            </a:r>
            <a:r>
              <a:rPr lang="en-US" altLang="zh-CN" sz="2000" dirty="0">
                <a:solidFill>
                  <a:srgbClr val="0000FF"/>
                </a:solidFill>
              </a:rPr>
              <a:t>above</a:t>
            </a:r>
            <a:r>
              <a:rPr lang="zh-CN" altLang="en-US" sz="2000" dirty="0">
                <a:solidFill>
                  <a:srgbClr val="0000FF"/>
                </a:solidFill>
              </a:rPr>
              <a:t> </a:t>
            </a:r>
            <a:r>
              <a:rPr lang="en-US" altLang="zh-CN" sz="2000" dirty="0">
                <a:solidFill>
                  <a:srgbClr val="0000FF"/>
                </a:solidFill>
              </a:rPr>
              <a:t>code</a:t>
            </a:r>
            <a:r>
              <a:rPr lang="zh-CN" altLang="en-US" sz="2000" dirty="0">
                <a:solidFill>
                  <a:srgbClr val="0000FF"/>
                </a:solidFill>
              </a:rPr>
              <a:t> </a:t>
            </a:r>
            <a:r>
              <a:rPr lang="en-US" altLang="zh-CN" sz="2000" dirty="0">
                <a:solidFill>
                  <a:srgbClr val="0000FF"/>
                </a:solidFill>
              </a:rPr>
              <a:t>is</a:t>
            </a:r>
            <a:r>
              <a:rPr lang="zh-CN" altLang="en-US" sz="2000" dirty="0">
                <a:solidFill>
                  <a:srgbClr val="0000FF"/>
                </a:solidFill>
              </a:rPr>
              <a:t> </a:t>
            </a:r>
            <a:r>
              <a:rPr lang="en-US" altLang="zh-CN" sz="2000" dirty="0">
                <a:solidFill>
                  <a:srgbClr val="0000FF"/>
                </a:solidFill>
              </a:rPr>
              <a:t>only</a:t>
            </a:r>
            <a:r>
              <a:rPr lang="zh-CN" altLang="en-US" sz="2000" dirty="0">
                <a:solidFill>
                  <a:srgbClr val="0000FF"/>
                </a:solidFill>
              </a:rPr>
              <a:t> </a:t>
            </a:r>
            <a:r>
              <a:rPr lang="en-US" altLang="zh-CN" sz="2000" dirty="0">
                <a:solidFill>
                  <a:srgbClr val="0000FF"/>
                </a:solidFill>
              </a:rPr>
              <a:t>for</a:t>
            </a:r>
            <a:r>
              <a:rPr lang="zh-CN" altLang="en-US" sz="2000" dirty="0">
                <a:solidFill>
                  <a:srgbClr val="0000FF"/>
                </a:solidFill>
              </a:rPr>
              <a:t> </a:t>
            </a:r>
            <a:r>
              <a:rPr lang="en-US" altLang="zh-CN" sz="2000" dirty="0">
                <a:solidFill>
                  <a:srgbClr val="0000FF"/>
                </a:solidFill>
              </a:rPr>
              <a:t>2</a:t>
            </a:r>
            <a:r>
              <a:rPr lang="zh-CN" altLang="en-US" sz="2000" dirty="0">
                <a:solidFill>
                  <a:srgbClr val="0000FF"/>
                </a:solidFill>
              </a:rPr>
              <a:t> </a:t>
            </a:r>
            <a:r>
              <a:rPr lang="en-US" altLang="zh-CN" sz="2000" dirty="0">
                <a:solidFill>
                  <a:srgbClr val="0000FF"/>
                </a:solidFill>
              </a:rPr>
              <a:t>samples.</a:t>
            </a:r>
            <a:r>
              <a:rPr lang="zh-CN" altLang="en-US" sz="2000" dirty="0">
                <a:solidFill>
                  <a:srgbClr val="0000FF"/>
                </a:solidFill>
              </a:rPr>
              <a:t> </a:t>
            </a:r>
            <a:r>
              <a:rPr lang="en-US" altLang="zh-CN" sz="2000" dirty="0">
                <a:solidFill>
                  <a:srgbClr val="0000FF"/>
                </a:solidFill>
              </a:rPr>
              <a:t>Should</a:t>
            </a:r>
            <a:r>
              <a:rPr lang="zh-CN" altLang="en-US" sz="2000" dirty="0">
                <a:solidFill>
                  <a:srgbClr val="0000FF"/>
                </a:solidFill>
              </a:rPr>
              <a:t> </a:t>
            </a:r>
            <a:r>
              <a:rPr lang="zh-CN" altLang="zh-CN" sz="2000" dirty="0">
                <a:solidFill>
                  <a:srgbClr val="0000FF"/>
                </a:solidFill>
              </a:rPr>
              <a:t>r</a:t>
            </a:r>
            <a:r>
              <a:rPr lang="en-US" altLang="zh-CN" sz="2000" dirty="0" err="1">
                <a:solidFill>
                  <a:srgbClr val="0000FF"/>
                </a:solidFill>
              </a:rPr>
              <a:t>evise</a:t>
            </a:r>
            <a:r>
              <a:rPr lang="zh-CN" altLang="en-US" sz="2000" dirty="0">
                <a:solidFill>
                  <a:srgbClr val="0000FF"/>
                </a:solidFill>
              </a:rPr>
              <a:t> </a:t>
            </a:r>
            <a:r>
              <a:rPr lang="en-US" altLang="zh-CN" sz="2000" dirty="0">
                <a:solidFill>
                  <a:srgbClr val="0000FF"/>
                </a:solidFill>
              </a:rPr>
              <a:t>it</a:t>
            </a:r>
            <a:r>
              <a:rPr lang="zh-CN" altLang="en-US" sz="2000" dirty="0">
                <a:solidFill>
                  <a:srgbClr val="0000FF"/>
                </a:solidFill>
              </a:rPr>
              <a:t> </a:t>
            </a:r>
            <a:r>
              <a:rPr lang="zh-CN" altLang="zh-CN" sz="2000" dirty="0">
                <a:solidFill>
                  <a:srgbClr val="0000FF"/>
                </a:solidFill>
              </a:rPr>
              <a:t>f</a:t>
            </a:r>
            <a:r>
              <a:rPr lang="en-US" altLang="zh-CN" sz="2000" dirty="0">
                <a:solidFill>
                  <a:srgbClr val="0000FF"/>
                </a:solidFill>
              </a:rPr>
              <a:t>or</a:t>
            </a:r>
            <a:r>
              <a:rPr lang="zh-CN" altLang="en-US" sz="2000" dirty="0">
                <a:solidFill>
                  <a:srgbClr val="0000FF"/>
                </a:solidFill>
              </a:rPr>
              <a:t> </a:t>
            </a:r>
            <a:r>
              <a:rPr lang="en-US" altLang="zh-CN" sz="2000" dirty="0">
                <a:solidFill>
                  <a:srgbClr val="0000FF"/>
                </a:solidFill>
              </a:rPr>
              <a:t>5</a:t>
            </a:r>
            <a:r>
              <a:rPr lang="zh-CN" altLang="en-US" sz="2000" dirty="0">
                <a:solidFill>
                  <a:srgbClr val="0000FF"/>
                </a:solidFill>
              </a:rPr>
              <a:t> </a:t>
            </a:r>
            <a:r>
              <a:rPr lang="en-US" altLang="zh-CN" sz="2000" dirty="0">
                <a:solidFill>
                  <a:srgbClr val="0000FF"/>
                </a:solidFill>
              </a:rPr>
              <a:t>or</a:t>
            </a:r>
            <a:r>
              <a:rPr lang="zh-CN" altLang="en-US" sz="2000" dirty="0">
                <a:solidFill>
                  <a:srgbClr val="0000FF"/>
                </a:solidFill>
              </a:rPr>
              <a:t> </a:t>
            </a:r>
            <a:r>
              <a:rPr lang="en-US" altLang="zh-CN" sz="2000" dirty="0" err="1">
                <a:solidFill>
                  <a:srgbClr val="0000FF"/>
                </a:solidFill>
              </a:rPr>
              <a:t>mor</a:t>
            </a:r>
            <a:r>
              <a:rPr lang="zh-CN" altLang="en-US" sz="2000" dirty="0">
                <a:solidFill>
                  <a:srgbClr val="0000FF"/>
                </a:solidFill>
              </a:rPr>
              <a:t>e </a:t>
            </a:r>
            <a:r>
              <a:rPr lang="en-US" altLang="zh-CN" sz="2000" dirty="0">
                <a:solidFill>
                  <a:srgbClr val="0000FF"/>
                </a:solidFill>
              </a:rPr>
              <a:t>samples.</a:t>
            </a:r>
            <a:r>
              <a:rPr lang="zh-CN" altLang="en-US" sz="2000" dirty="0">
                <a:solidFill>
                  <a:srgbClr val="0000FF"/>
                </a:solidFill>
              </a:rPr>
              <a:t>  </a:t>
            </a:r>
            <a:r>
              <a:rPr lang="zh-CN" altLang="zh-CN" sz="2000" dirty="0">
                <a:solidFill>
                  <a:srgbClr val="0000FF"/>
                </a:solidFill>
              </a:rPr>
              <a:t>G</a:t>
            </a:r>
            <a:r>
              <a:rPr lang="en-US" altLang="zh-CN" sz="2000" dirty="0" err="1">
                <a:solidFill>
                  <a:srgbClr val="0000FF"/>
                </a:solidFill>
              </a:rPr>
              <a:t>enerate</a:t>
            </a:r>
            <a:r>
              <a:rPr lang="zh-CN" altLang="en-US" sz="2000" dirty="0">
                <a:solidFill>
                  <a:srgbClr val="0000FF"/>
                </a:solidFill>
              </a:rPr>
              <a:t> </a:t>
            </a:r>
            <a:r>
              <a:rPr lang="en-US" altLang="zh-CN" sz="2000" dirty="0">
                <a:solidFill>
                  <a:srgbClr val="0000FF"/>
                </a:solidFill>
              </a:rPr>
              <a:t>two</a:t>
            </a:r>
            <a:r>
              <a:rPr lang="zh-CN" altLang="en-US" sz="2000" dirty="0">
                <a:solidFill>
                  <a:srgbClr val="0000FF"/>
                </a:solidFill>
              </a:rPr>
              <a:t>  </a:t>
            </a:r>
            <a:r>
              <a:rPr lang="zh-CN" altLang="zh-CN" sz="2000" dirty="0">
                <a:solidFill>
                  <a:srgbClr val="0000FF"/>
                </a:solidFill>
              </a:rPr>
              <a:t>ou</a:t>
            </a:r>
            <a:r>
              <a:rPr lang="en-US" altLang="zh-CN" sz="2000" dirty="0" err="1">
                <a:solidFill>
                  <a:srgbClr val="0000FF"/>
                </a:solidFill>
              </a:rPr>
              <a:t>tput</a:t>
            </a:r>
            <a:r>
              <a:rPr lang="zh-CN" altLang="en-US" sz="2000" dirty="0">
                <a:solidFill>
                  <a:srgbClr val="0000FF"/>
                </a:solidFill>
              </a:rPr>
              <a:t> </a:t>
            </a:r>
            <a:r>
              <a:rPr lang="en-US" altLang="zh-CN" sz="2000" dirty="0">
                <a:solidFill>
                  <a:srgbClr val="0000FF"/>
                </a:solidFill>
              </a:rPr>
              <a:t>files,</a:t>
            </a:r>
            <a:r>
              <a:rPr lang="zh-CN" altLang="en-US" sz="2000" dirty="0">
                <a:solidFill>
                  <a:srgbClr val="0000FF"/>
                </a:solidFill>
              </a:rPr>
              <a:t> </a:t>
            </a:r>
            <a:r>
              <a:rPr lang="en-US" altLang="zh-CN" sz="2000" dirty="0">
                <a:solidFill>
                  <a:srgbClr val="0000FF"/>
                </a:solidFill>
              </a:rPr>
              <a:t>one</a:t>
            </a:r>
            <a:r>
              <a:rPr lang="zh-CN" altLang="en-US" sz="2000" dirty="0">
                <a:solidFill>
                  <a:srgbClr val="0000FF"/>
                </a:solidFill>
              </a:rPr>
              <a:t> </a:t>
            </a:r>
            <a:r>
              <a:rPr lang="en-US" altLang="zh-CN" sz="2000" dirty="0">
                <a:solidFill>
                  <a:srgbClr val="0000FF"/>
                </a:solidFill>
              </a:rPr>
              <a:t>is</a:t>
            </a:r>
            <a:r>
              <a:rPr lang="zh-CN" altLang="en-US" sz="2000" dirty="0">
                <a:solidFill>
                  <a:srgbClr val="0000FF"/>
                </a:solidFill>
              </a:rPr>
              <a:t> </a:t>
            </a:r>
            <a:r>
              <a:rPr lang="en-US" altLang="zh-CN" sz="2000" dirty="0">
                <a:solidFill>
                  <a:srgbClr val="0000FF"/>
                </a:solidFill>
              </a:rPr>
              <a:t>the</a:t>
            </a:r>
            <a:r>
              <a:rPr lang="zh-CN" altLang="en-US" sz="2000" dirty="0">
                <a:solidFill>
                  <a:srgbClr val="0000FF"/>
                </a:solidFill>
              </a:rPr>
              <a:t> </a:t>
            </a:r>
            <a:r>
              <a:rPr lang="en-US" altLang="zh-CN" sz="2000" dirty="0">
                <a:solidFill>
                  <a:srgbClr val="0000FF"/>
                </a:solidFill>
              </a:rPr>
              <a:t>“final”</a:t>
            </a:r>
            <a:r>
              <a:rPr lang="zh-CN" altLang="en-US" sz="2000" dirty="0">
                <a:solidFill>
                  <a:srgbClr val="0000FF"/>
                </a:solidFill>
              </a:rPr>
              <a:t> </a:t>
            </a:r>
            <a:r>
              <a:rPr lang="en-US" altLang="zh-CN" sz="2000" dirty="0">
                <a:solidFill>
                  <a:srgbClr val="0000FF"/>
                </a:solidFill>
              </a:rPr>
              <a:t>output</a:t>
            </a:r>
            <a:r>
              <a:rPr lang="zh-CN" altLang="en-US" sz="2000" dirty="0">
                <a:solidFill>
                  <a:srgbClr val="0000FF"/>
                </a:solidFill>
              </a:rPr>
              <a:t> </a:t>
            </a:r>
            <a:r>
              <a:rPr lang="zh-CN" altLang="zh-CN" sz="2000" dirty="0">
                <a:solidFill>
                  <a:srgbClr val="0000FF"/>
                </a:solidFill>
              </a:rPr>
              <a:t>l</a:t>
            </a:r>
            <a:r>
              <a:rPr lang="en-US" altLang="zh-CN" sz="2000" dirty="0" err="1">
                <a:solidFill>
                  <a:srgbClr val="0000FF"/>
                </a:solidFill>
              </a:rPr>
              <a:t>ike</a:t>
            </a:r>
            <a:r>
              <a:rPr lang="zh-CN" altLang="en-US" sz="2000" dirty="0">
                <a:solidFill>
                  <a:srgbClr val="0000FF"/>
                </a:solidFill>
              </a:rPr>
              <a:t> </a:t>
            </a:r>
            <a:r>
              <a:rPr lang="en-US" altLang="zh-CN" sz="2000" dirty="0">
                <a:solidFill>
                  <a:srgbClr val="0000FF"/>
                </a:solidFill>
              </a:rPr>
              <a:t>the</a:t>
            </a:r>
            <a:r>
              <a:rPr lang="zh-CN" altLang="en-US" sz="2000" dirty="0">
                <a:solidFill>
                  <a:srgbClr val="0000FF"/>
                </a:solidFill>
              </a:rPr>
              <a:t> </a:t>
            </a:r>
            <a:r>
              <a:rPr lang="zh-CN" altLang="zh-CN" sz="2000" dirty="0">
                <a:solidFill>
                  <a:srgbClr val="0000FF"/>
                </a:solidFill>
              </a:rPr>
              <a:t>o</a:t>
            </a:r>
            <a:r>
              <a:rPr lang="en-US" altLang="zh-CN" sz="2000" dirty="0">
                <a:solidFill>
                  <a:srgbClr val="0000FF"/>
                </a:solidFill>
              </a:rPr>
              <a:t>ne</a:t>
            </a:r>
            <a:r>
              <a:rPr lang="zh-CN" altLang="en-US" sz="2000" dirty="0">
                <a:solidFill>
                  <a:srgbClr val="0000FF"/>
                </a:solidFill>
              </a:rPr>
              <a:t> </a:t>
            </a:r>
            <a:r>
              <a:rPr lang="en-US" altLang="zh-CN" sz="2000" dirty="0">
                <a:solidFill>
                  <a:srgbClr val="0000FF"/>
                </a:solidFill>
              </a:rPr>
              <a:t>generated</a:t>
            </a:r>
            <a:r>
              <a:rPr lang="zh-CN" altLang="en-US" sz="2000" dirty="0">
                <a:solidFill>
                  <a:srgbClr val="0000FF"/>
                </a:solidFill>
              </a:rPr>
              <a:t> </a:t>
            </a:r>
            <a:r>
              <a:rPr lang="en-US" altLang="zh-CN" sz="2000" dirty="0">
                <a:solidFill>
                  <a:srgbClr val="0000FF"/>
                </a:solidFill>
              </a:rPr>
              <a:t>by</a:t>
            </a:r>
            <a:r>
              <a:rPr lang="zh-CN" altLang="en-US" sz="2000" dirty="0">
                <a:solidFill>
                  <a:srgbClr val="0000FF"/>
                </a:solidFill>
              </a:rPr>
              <a:t> </a:t>
            </a:r>
            <a:r>
              <a:rPr lang="en-US" altLang="zh-CN" sz="2000" dirty="0">
                <a:solidFill>
                  <a:srgbClr val="0000FF"/>
                </a:solidFill>
              </a:rPr>
              <a:t>the</a:t>
            </a:r>
            <a:r>
              <a:rPr lang="zh-CN" altLang="en-US" sz="2000" dirty="0">
                <a:solidFill>
                  <a:srgbClr val="0000FF"/>
                </a:solidFill>
              </a:rPr>
              <a:t> </a:t>
            </a:r>
            <a:r>
              <a:rPr lang="en-US" altLang="zh-CN" sz="2000" dirty="0">
                <a:solidFill>
                  <a:srgbClr val="0000FF"/>
                </a:solidFill>
              </a:rPr>
              <a:t>above</a:t>
            </a:r>
            <a:r>
              <a:rPr lang="zh-CN" altLang="en-US" sz="2000" dirty="0">
                <a:solidFill>
                  <a:srgbClr val="0000FF"/>
                </a:solidFill>
              </a:rPr>
              <a:t> </a:t>
            </a:r>
            <a:r>
              <a:rPr lang="en-US" altLang="zh-CN" sz="2000" dirty="0">
                <a:solidFill>
                  <a:srgbClr val="0000FF"/>
                </a:solidFill>
              </a:rPr>
              <a:t>code,</a:t>
            </a:r>
            <a:r>
              <a:rPr lang="zh-CN" altLang="en-US" sz="2000" dirty="0">
                <a:solidFill>
                  <a:srgbClr val="0000FF"/>
                </a:solidFill>
              </a:rPr>
              <a:t> </a:t>
            </a:r>
            <a:r>
              <a:rPr lang="en-US" altLang="zh-CN" sz="2000" dirty="0">
                <a:solidFill>
                  <a:srgbClr val="0000FF"/>
                </a:solidFill>
              </a:rPr>
              <a:t>another</a:t>
            </a:r>
            <a:r>
              <a:rPr lang="zh-CN" altLang="en-US" sz="2000" dirty="0">
                <a:solidFill>
                  <a:srgbClr val="0000FF"/>
                </a:solidFill>
              </a:rPr>
              <a:t> </a:t>
            </a:r>
            <a:r>
              <a:rPr lang="en-US" altLang="zh-CN" sz="2000" dirty="0">
                <a:solidFill>
                  <a:srgbClr val="0000FF"/>
                </a:solidFill>
              </a:rPr>
              <a:t>is</a:t>
            </a:r>
            <a:r>
              <a:rPr lang="zh-CN" altLang="en-US" sz="2000" dirty="0">
                <a:solidFill>
                  <a:srgbClr val="0000FF"/>
                </a:solidFill>
              </a:rPr>
              <a:t> </a:t>
            </a:r>
            <a:r>
              <a:rPr lang="en-US" altLang="zh-CN" sz="2000" dirty="0">
                <a:solidFill>
                  <a:srgbClr val="0000FF"/>
                </a:solidFill>
              </a:rPr>
              <a:t>the</a:t>
            </a:r>
            <a:r>
              <a:rPr lang="zh-CN" altLang="en-US" sz="2000" dirty="0">
                <a:solidFill>
                  <a:srgbClr val="0000FF"/>
                </a:solidFill>
              </a:rPr>
              <a:t> </a:t>
            </a:r>
            <a:r>
              <a:rPr lang="en-US" altLang="zh-CN" sz="2000" dirty="0">
                <a:solidFill>
                  <a:srgbClr val="0000FF"/>
                </a:solidFill>
              </a:rPr>
              <a:t>middle</a:t>
            </a:r>
            <a:r>
              <a:rPr lang="zh-CN" altLang="en-US" sz="2000" dirty="0">
                <a:solidFill>
                  <a:srgbClr val="0000FF"/>
                </a:solidFill>
              </a:rPr>
              <a:t> </a:t>
            </a:r>
            <a:r>
              <a:rPr lang="en-US" altLang="zh-CN" sz="2000" dirty="0">
                <a:solidFill>
                  <a:srgbClr val="0000FF"/>
                </a:solidFill>
              </a:rPr>
              <a:t>step</a:t>
            </a:r>
            <a:r>
              <a:rPr lang="zh-CN" altLang="en-US" sz="2000" dirty="0">
                <a:solidFill>
                  <a:srgbClr val="0000FF"/>
                </a:solidFill>
              </a:rPr>
              <a:t> </a:t>
            </a:r>
            <a:r>
              <a:rPr lang="en-US" altLang="zh-CN" sz="2000" dirty="0">
                <a:solidFill>
                  <a:srgbClr val="0000FF"/>
                </a:solidFill>
              </a:rPr>
              <a:t>output</a:t>
            </a:r>
            <a:r>
              <a:rPr lang="zh-CN" altLang="en-US" sz="2000" dirty="0">
                <a:solidFill>
                  <a:srgbClr val="0000FF"/>
                </a:solidFill>
              </a:rPr>
              <a:t>, </a:t>
            </a:r>
            <a:r>
              <a:rPr lang="en-US" altLang="zh-CN" sz="2000" dirty="0">
                <a:solidFill>
                  <a:srgbClr val="0000FF"/>
                </a:solidFill>
              </a:rPr>
              <a:t>see</a:t>
            </a:r>
            <a:r>
              <a:rPr lang="zh-CN" altLang="en-US" sz="2000" dirty="0">
                <a:solidFill>
                  <a:srgbClr val="0000FF"/>
                </a:solidFill>
              </a:rPr>
              <a:t> </a:t>
            </a:r>
            <a:r>
              <a:rPr lang="en-US" altLang="zh-CN" sz="2000" dirty="0">
                <a:solidFill>
                  <a:srgbClr val="0000FF"/>
                </a:solidFill>
              </a:rPr>
              <a:t>below.</a:t>
            </a:r>
          </a:p>
          <a:p>
            <a:pPr marL="0" indent="0">
              <a:buNone/>
            </a:pPr>
            <a:r>
              <a:rPr lang="en-US" altLang="zh-CN" sz="2000" dirty="0" err="1">
                <a:solidFill>
                  <a:srgbClr val="0000FF"/>
                </a:solidFill>
              </a:rPr>
              <a:t>Chr</a:t>
            </a:r>
            <a:r>
              <a:rPr lang="zh-CN" altLang="en-US" sz="2000" dirty="0">
                <a:solidFill>
                  <a:srgbClr val="0000FF"/>
                </a:solidFill>
              </a:rPr>
              <a:t>    </a:t>
            </a:r>
            <a:r>
              <a:rPr lang="en-US" altLang="zh-CN" sz="2000" dirty="0" err="1">
                <a:solidFill>
                  <a:srgbClr val="0000FF"/>
                </a:solidFill>
              </a:rPr>
              <a:t>pos</a:t>
            </a:r>
            <a:r>
              <a:rPr lang="zh-CN" altLang="en-US" sz="2000" dirty="0">
                <a:solidFill>
                  <a:srgbClr val="0000FF"/>
                </a:solidFill>
              </a:rPr>
              <a:t>     </a:t>
            </a:r>
            <a:r>
              <a:rPr lang="en-US" altLang="zh-CN" sz="2000" dirty="0">
                <a:solidFill>
                  <a:srgbClr val="0000FF"/>
                </a:solidFill>
              </a:rPr>
              <a:t>s1.quality</a:t>
            </a:r>
            <a:r>
              <a:rPr lang="zh-CN" altLang="en-US" sz="2000" dirty="0">
                <a:solidFill>
                  <a:srgbClr val="0000FF"/>
                </a:solidFill>
              </a:rPr>
              <a:t>     </a:t>
            </a:r>
            <a:r>
              <a:rPr lang="en-US" altLang="zh-CN" sz="2000" dirty="0">
                <a:solidFill>
                  <a:srgbClr val="0000FF"/>
                </a:solidFill>
              </a:rPr>
              <a:t>s2.quality</a:t>
            </a:r>
            <a:r>
              <a:rPr lang="zh-CN" altLang="en-US" sz="2000" dirty="0">
                <a:solidFill>
                  <a:srgbClr val="0000FF"/>
                </a:solidFill>
              </a:rPr>
              <a:t>   </a:t>
            </a:r>
            <a:r>
              <a:rPr lang="en-US" altLang="zh-CN" sz="2000" dirty="0">
                <a:solidFill>
                  <a:srgbClr val="0000FF"/>
                </a:solidFill>
              </a:rPr>
              <a:t>s3</a:t>
            </a:r>
            <a:r>
              <a:rPr lang="zh-CN" altLang="en-US" sz="2000" dirty="0">
                <a:solidFill>
                  <a:srgbClr val="0000FF"/>
                </a:solidFill>
              </a:rPr>
              <a:t>. </a:t>
            </a:r>
            <a:r>
              <a:rPr lang="en-US" altLang="zh-CN" sz="2000" dirty="0">
                <a:solidFill>
                  <a:srgbClr val="0000FF"/>
                </a:solidFill>
              </a:rPr>
              <a:t>quality</a:t>
            </a:r>
            <a:r>
              <a:rPr lang="zh-CN" altLang="en-US" sz="2000" dirty="0">
                <a:solidFill>
                  <a:srgbClr val="0000FF"/>
                </a:solidFill>
              </a:rPr>
              <a:t>    </a:t>
            </a:r>
            <a:r>
              <a:rPr lang="en-US" altLang="zh-CN" sz="2000" dirty="0">
                <a:solidFill>
                  <a:srgbClr val="0000FF"/>
                </a:solidFill>
              </a:rPr>
              <a:t>s4.quality</a:t>
            </a:r>
            <a:r>
              <a:rPr lang="zh-CN" altLang="en-US" sz="2000" dirty="0">
                <a:solidFill>
                  <a:srgbClr val="0000FF"/>
                </a:solidFill>
              </a:rPr>
              <a:t>   </a:t>
            </a:r>
            <a:r>
              <a:rPr lang="en-US" altLang="zh-CN" sz="2000" dirty="0">
                <a:solidFill>
                  <a:srgbClr val="0000FF"/>
                </a:solidFill>
              </a:rPr>
              <a:t>s5.quality</a:t>
            </a:r>
            <a:r>
              <a:rPr lang="zh-CN" altLang="en-US" sz="2000" dirty="0">
                <a:solidFill>
                  <a:srgbClr val="0000FF"/>
                </a:solidFill>
              </a:rPr>
              <a:t>  </a:t>
            </a:r>
            <a:endParaRPr lang="en-US" altLang="zh-CN" sz="2000" dirty="0">
              <a:solidFill>
                <a:srgbClr val="0000FF"/>
              </a:solidFill>
            </a:endParaRPr>
          </a:p>
          <a:p>
            <a:pPr marL="0" indent="0">
              <a:buNone/>
            </a:pPr>
            <a:r>
              <a:rPr lang="en-US" altLang="zh-CN" sz="2000" dirty="0">
                <a:solidFill>
                  <a:srgbClr val="0000FF"/>
                </a:solidFill>
              </a:rPr>
              <a:t>Chr1</a:t>
            </a:r>
            <a:r>
              <a:rPr lang="zh-CN" altLang="en-US" sz="2000" dirty="0">
                <a:solidFill>
                  <a:srgbClr val="0000FF"/>
                </a:solidFill>
              </a:rPr>
              <a:t>0   </a:t>
            </a:r>
            <a:r>
              <a:rPr lang="en-US" altLang="zh-CN" sz="2000" dirty="0">
                <a:solidFill>
                  <a:srgbClr val="0000FF"/>
                </a:solidFill>
              </a:rPr>
              <a:t>127</a:t>
            </a:r>
            <a:r>
              <a:rPr lang="zh-CN" altLang="en-US" sz="2000" dirty="0">
                <a:solidFill>
                  <a:srgbClr val="0000FF"/>
                </a:solidFill>
              </a:rPr>
              <a:t>       </a:t>
            </a:r>
            <a:r>
              <a:rPr lang="en-US" altLang="zh-CN" sz="2000" dirty="0">
                <a:solidFill>
                  <a:srgbClr val="0000FF"/>
                </a:solidFill>
              </a:rPr>
              <a:t>NA</a:t>
            </a:r>
            <a:r>
              <a:rPr lang="zh-CN" altLang="en-US" sz="2000" dirty="0">
                <a:solidFill>
                  <a:srgbClr val="0000FF"/>
                </a:solidFill>
              </a:rPr>
              <a:t>       </a:t>
            </a:r>
            <a:r>
              <a:rPr lang="en-US" altLang="zh-CN" sz="2000" dirty="0">
                <a:solidFill>
                  <a:srgbClr val="0000FF"/>
                </a:solidFill>
              </a:rPr>
              <a:t>	NA</a:t>
            </a:r>
            <a:r>
              <a:rPr lang="zh-CN" altLang="en-US" sz="2000" dirty="0">
                <a:solidFill>
                  <a:srgbClr val="0000FF"/>
                </a:solidFill>
              </a:rPr>
              <a:t>  </a:t>
            </a:r>
            <a:r>
              <a:rPr lang="en-US" altLang="zh-CN" sz="2000" dirty="0">
                <a:solidFill>
                  <a:srgbClr val="0000FF"/>
                </a:solidFill>
              </a:rPr>
              <a:t>	70</a:t>
            </a:r>
            <a:r>
              <a:rPr lang="zh-CN" altLang="en-US" sz="2000" dirty="0">
                <a:solidFill>
                  <a:srgbClr val="0000FF"/>
                </a:solidFill>
              </a:rPr>
              <a:t> </a:t>
            </a:r>
            <a:r>
              <a:rPr lang="en-US" altLang="zh-CN" sz="2000" dirty="0">
                <a:solidFill>
                  <a:srgbClr val="0000FF"/>
                </a:solidFill>
              </a:rPr>
              <a:t>	61	80</a:t>
            </a:r>
            <a:r>
              <a:rPr lang="zh-CN" altLang="en-US" sz="2000" dirty="0">
                <a:solidFill>
                  <a:srgbClr val="0000FF"/>
                </a:solidFill>
              </a:rPr>
              <a:t> </a:t>
            </a:r>
            <a:endParaRPr lang="en-US" altLang="zh-CN" sz="2000" dirty="0">
              <a:solidFill>
                <a:srgbClr val="0000FF"/>
              </a:solidFill>
            </a:endParaRPr>
          </a:p>
          <a:p>
            <a:pPr marL="0" indent="0">
              <a:buNone/>
            </a:pPr>
            <a:r>
              <a:rPr lang="en-US" altLang="zh-CN" sz="2000" dirty="0">
                <a:solidFill>
                  <a:srgbClr val="0000FF"/>
                </a:solidFill>
              </a:rPr>
              <a:t>Chr10</a:t>
            </a:r>
            <a:r>
              <a:rPr lang="zh-CN" altLang="en-US" sz="2000" dirty="0">
                <a:solidFill>
                  <a:srgbClr val="0000FF"/>
                </a:solidFill>
              </a:rPr>
              <a:t>   </a:t>
            </a:r>
            <a:r>
              <a:rPr lang="en-US" altLang="zh-CN" sz="2000" dirty="0">
                <a:solidFill>
                  <a:srgbClr val="0000FF"/>
                </a:solidFill>
              </a:rPr>
              <a:t>350</a:t>
            </a:r>
            <a:r>
              <a:rPr lang="zh-CN" altLang="en-US" sz="2000" dirty="0">
                <a:solidFill>
                  <a:srgbClr val="0000FF"/>
                </a:solidFill>
              </a:rPr>
              <a:t>       </a:t>
            </a:r>
            <a:r>
              <a:rPr lang="zh-CN" altLang="zh-CN" sz="2000" dirty="0">
                <a:solidFill>
                  <a:srgbClr val="0000FF"/>
                </a:solidFill>
              </a:rPr>
              <a:t> </a:t>
            </a:r>
            <a:r>
              <a:rPr lang="zh-CN" altLang="en-US" sz="2000" dirty="0">
                <a:solidFill>
                  <a:srgbClr val="0000FF"/>
                </a:solidFill>
              </a:rPr>
              <a:t> </a:t>
            </a:r>
            <a:r>
              <a:rPr lang="en-US" altLang="zh-CN" sz="2000" dirty="0">
                <a:solidFill>
                  <a:srgbClr val="0000FF"/>
                </a:solidFill>
              </a:rPr>
              <a:t>33</a:t>
            </a:r>
            <a:r>
              <a:rPr lang="zh-CN" altLang="en-US" sz="2000" dirty="0">
                <a:solidFill>
                  <a:srgbClr val="0000FF"/>
                </a:solidFill>
              </a:rPr>
              <a:t> </a:t>
            </a:r>
            <a:r>
              <a:rPr lang="en-US" altLang="zh-CN" sz="2000" dirty="0">
                <a:solidFill>
                  <a:srgbClr val="0000FF"/>
                </a:solidFill>
              </a:rPr>
              <a:t>	24</a:t>
            </a:r>
            <a:r>
              <a:rPr lang="zh-CN" altLang="en-US" sz="2000" dirty="0">
                <a:solidFill>
                  <a:srgbClr val="0000FF"/>
                </a:solidFill>
              </a:rPr>
              <a:t> </a:t>
            </a:r>
            <a:r>
              <a:rPr lang="en-US" altLang="zh-CN" sz="2000" dirty="0">
                <a:solidFill>
                  <a:srgbClr val="0000FF"/>
                </a:solidFill>
              </a:rPr>
              <a:t>	NA</a:t>
            </a:r>
            <a:r>
              <a:rPr lang="zh-CN" altLang="en-US" sz="2000" dirty="0">
                <a:solidFill>
                  <a:srgbClr val="0000FF"/>
                </a:solidFill>
              </a:rPr>
              <a:t> </a:t>
            </a:r>
            <a:r>
              <a:rPr lang="en-US" altLang="zh-CN" sz="2000" dirty="0">
                <a:solidFill>
                  <a:srgbClr val="0000FF"/>
                </a:solidFill>
              </a:rPr>
              <a:t>	12	NA</a:t>
            </a:r>
          </a:p>
          <a:p>
            <a:pPr marL="0" indent="0">
              <a:buNone/>
            </a:pPr>
            <a:r>
              <a:rPr lang="mr-IN" altLang="zh-CN" sz="2000" dirty="0">
                <a:solidFill>
                  <a:srgbClr val="0000FF"/>
                </a:solidFill>
              </a:rPr>
              <a:t>…</a:t>
            </a:r>
            <a:r>
              <a:rPr lang="zh-CN" altLang="en-US" sz="2000" dirty="0">
                <a:solidFill>
                  <a:srgbClr val="0000FF"/>
                </a:solidFill>
              </a:rPr>
              <a:t> </a:t>
            </a:r>
            <a:endParaRPr lang="en-US" sz="2000" dirty="0">
              <a:solidFill>
                <a:srgbClr val="0000FF"/>
              </a:solidFill>
            </a:endParaRPr>
          </a:p>
          <a:p>
            <a:pPr marL="0" indent="0">
              <a:buNone/>
            </a:pPr>
            <a:r>
              <a:rPr lang="en-US" sz="2000" dirty="0"/>
              <a:t>3. (1) Prepare Hapseq2 real data (2) Run Hapseq2 using real data. First use 2 input files. Next use 4 input files. (3) Prepare Hapseq2 real data with 3 samples</a:t>
            </a:r>
          </a:p>
          <a:p>
            <a:pPr marL="0" indent="0">
              <a:buNone/>
            </a:pPr>
            <a:r>
              <a:rPr lang="en-US" sz="2000" dirty="0"/>
              <a:t>	</a:t>
            </a:r>
            <a:r>
              <a:rPr lang="en-US" sz="2000" dirty="0">
                <a:solidFill>
                  <a:srgbClr val="00B050"/>
                </a:solidFill>
              </a:rPr>
              <a:t>In Progress</a:t>
            </a:r>
            <a:r>
              <a:rPr lang="zh-CN" altLang="en-US" sz="2000" dirty="0">
                <a:solidFill>
                  <a:srgbClr val="00B050"/>
                </a:solidFill>
              </a:rPr>
              <a:t>  </a:t>
            </a:r>
            <a:r>
              <a:rPr lang="en-US" altLang="zh-CN" sz="2000" dirty="0">
                <a:solidFill>
                  <a:srgbClr val="FF0000"/>
                </a:solidFill>
              </a:rPr>
              <a:t>(continue</a:t>
            </a:r>
            <a:r>
              <a:rPr lang="zh-CN" altLang="en-US" sz="2000" dirty="0">
                <a:solidFill>
                  <a:srgbClr val="FF0000"/>
                </a:solidFill>
              </a:rPr>
              <a:t> </a:t>
            </a:r>
            <a:r>
              <a:rPr lang="en-US" altLang="zh-CN" sz="2000" dirty="0">
                <a:solidFill>
                  <a:srgbClr val="FF0000"/>
                </a:solidFill>
              </a:rPr>
              <a:t>to</a:t>
            </a:r>
            <a:r>
              <a:rPr lang="zh-CN" altLang="en-US" sz="2000" dirty="0">
                <a:solidFill>
                  <a:srgbClr val="FF0000"/>
                </a:solidFill>
              </a:rPr>
              <a:t> </a:t>
            </a:r>
            <a:r>
              <a:rPr lang="en-US" altLang="zh-CN" sz="2000" dirty="0">
                <a:solidFill>
                  <a:srgbClr val="FF0000"/>
                </a:solidFill>
              </a:rPr>
              <a:t>finish)</a:t>
            </a:r>
            <a:r>
              <a:rPr lang="zh-CN" altLang="en-US" sz="2000" dirty="0">
                <a:solidFill>
                  <a:srgbClr val="FF0000"/>
                </a:solidFill>
              </a:rPr>
              <a:t> </a:t>
            </a:r>
            <a:endParaRPr lang="en-US" sz="2000" dirty="0">
              <a:solidFill>
                <a:srgbClr val="FF0000"/>
              </a:solidFill>
            </a:endParaRPr>
          </a:p>
          <a:p>
            <a:pPr marL="0" indent="0">
              <a:buNone/>
            </a:pPr>
            <a:r>
              <a:rPr lang="en-US" sz="2000" dirty="0"/>
              <a:t>4. </a:t>
            </a:r>
            <a:r>
              <a:rPr lang="en-US" sz="2000" dirty="0">
                <a:cs typeface="Times New Roman" panose="02020603050405020304" pitchFamily="18" charset="0"/>
              </a:rPr>
              <a:t>Check on the papers that cite the DBM and HapSeq2 papers to see if they have simulation data and real data.</a:t>
            </a:r>
            <a:endParaRPr lang="en-US" sz="2000" dirty="0"/>
          </a:p>
          <a:p>
            <a:pPr marL="0" indent="0">
              <a:buNone/>
            </a:pPr>
            <a:r>
              <a:rPr lang="en-US" sz="2000" dirty="0"/>
              <a:t>	</a:t>
            </a:r>
            <a:r>
              <a:rPr lang="en-US" sz="2000" dirty="0">
                <a:solidFill>
                  <a:srgbClr val="00B050"/>
                </a:solidFill>
              </a:rPr>
              <a:t>In Progress</a:t>
            </a:r>
            <a:r>
              <a:rPr lang="zh-CN" altLang="en-US" sz="2000" dirty="0">
                <a:solidFill>
                  <a:srgbClr val="00B050"/>
                </a:solidFill>
              </a:rPr>
              <a:t> </a:t>
            </a:r>
            <a:r>
              <a:rPr lang="en-US" altLang="zh-CN" sz="2000" dirty="0">
                <a:solidFill>
                  <a:srgbClr val="FF0000"/>
                </a:solidFill>
              </a:rPr>
              <a:t>(continue</a:t>
            </a:r>
            <a:r>
              <a:rPr lang="zh-CN" altLang="en-US" sz="2000" dirty="0">
                <a:solidFill>
                  <a:srgbClr val="FF0000"/>
                </a:solidFill>
              </a:rPr>
              <a:t> </a:t>
            </a:r>
            <a:r>
              <a:rPr lang="en-US" altLang="zh-CN" sz="2000" dirty="0">
                <a:solidFill>
                  <a:srgbClr val="FF0000"/>
                </a:solidFill>
              </a:rPr>
              <a:t>to</a:t>
            </a:r>
            <a:r>
              <a:rPr lang="zh-CN" altLang="en-US" sz="2000" dirty="0">
                <a:solidFill>
                  <a:srgbClr val="FF0000"/>
                </a:solidFill>
              </a:rPr>
              <a:t> </a:t>
            </a:r>
            <a:r>
              <a:rPr lang="en-US" altLang="zh-CN" sz="2000" dirty="0">
                <a:solidFill>
                  <a:srgbClr val="FF0000"/>
                </a:solidFill>
              </a:rPr>
              <a:t>finish)</a:t>
            </a:r>
            <a:r>
              <a:rPr lang="zh-CN" altLang="en-US" sz="2000" dirty="0">
                <a:solidFill>
                  <a:srgbClr val="FF0000"/>
                </a:solidFill>
              </a:rPr>
              <a:t> </a:t>
            </a:r>
            <a:endParaRPr lang="en-US" sz="2000" dirty="0">
              <a:solidFill>
                <a:srgbClr val="FF0000"/>
              </a:solidFill>
            </a:endParaRPr>
          </a:p>
          <a:p>
            <a:pPr marL="0" indent="0">
              <a:buNone/>
            </a:pPr>
            <a:endParaRPr lang="en-US" sz="2000" dirty="0"/>
          </a:p>
          <a:p>
            <a:pPr marL="0" indent="0">
              <a:buNone/>
            </a:pPr>
            <a:endParaRPr lang="en-US" sz="2000" dirty="0">
              <a:cs typeface="Times New Roman" panose="02020603050405020304" pitchFamily="18" charset="0"/>
            </a:endParaRPr>
          </a:p>
          <a:p>
            <a:pPr marL="0" indent="0">
              <a:buNone/>
            </a:pPr>
            <a:endParaRPr lang="en-US" sz="2000" dirty="0">
              <a:cs typeface="Times New Roman" panose="02020603050405020304" pitchFamily="18" charset="0"/>
            </a:endParaRPr>
          </a:p>
          <a:p>
            <a:pPr marL="0" indent="0">
              <a:buNone/>
            </a:pPr>
            <a:endParaRPr lang="en-US" sz="2000" dirty="0">
              <a:cs typeface="Times New Roman" panose="02020603050405020304" pitchFamily="18" charset="0"/>
            </a:endParaRPr>
          </a:p>
          <a:p>
            <a:pPr marL="0" indent="0">
              <a:buNone/>
            </a:pPr>
            <a:endParaRPr lang="en-US" sz="2000" dirty="0"/>
          </a:p>
        </p:txBody>
      </p:sp>
      <p:sp>
        <p:nvSpPr>
          <p:cNvPr id="4" name="Slide Number Placeholder 3">
            <a:extLst>
              <a:ext uri="{FF2B5EF4-FFF2-40B4-BE49-F238E27FC236}">
                <a16:creationId xmlns:a16="http://schemas.microsoft.com/office/drawing/2014/main" id="{3AF9CB96-1DA4-49C4-8309-D70E34F2CF3C}"/>
              </a:ext>
            </a:extLst>
          </p:cNvPr>
          <p:cNvSpPr>
            <a:spLocks noGrp="1"/>
          </p:cNvSpPr>
          <p:nvPr>
            <p:ph type="sldNum" sz="quarter" idx="12"/>
          </p:nvPr>
        </p:nvSpPr>
        <p:spPr/>
        <p:txBody>
          <a:bodyPr/>
          <a:lstStyle/>
          <a:p>
            <a:fld id="{79EB0BAA-089B-F446-9CF3-DE954596BEEC}" type="slidenum">
              <a:rPr lang="en-US" smtClean="0"/>
              <a:t>18</a:t>
            </a:fld>
            <a:endParaRPr lang="en-US"/>
          </a:p>
        </p:txBody>
      </p:sp>
    </p:spTree>
    <p:extLst>
      <p:ext uri="{BB962C8B-B14F-4D97-AF65-F5344CB8AC3E}">
        <p14:creationId xmlns:p14="http://schemas.microsoft.com/office/powerpoint/2010/main" val="1706083603"/>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t>/home/s_m774/data/</a:t>
            </a:r>
            <a:r>
              <a:rPr lang="en-US" sz="2000" dirty="0" err="1"/>
              <a:t>miha</a:t>
            </a:r>
            <a:r>
              <a:rPr lang="en-US" sz="2000" dirty="0"/>
              <a:t>/dbm.2020.mar20</a:t>
            </a:r>
          </a:p>
          <a:p>
            <a:pPr marL="0" indent="0">
              <a:buNone/>
            </a:pPr>
            <a:r>
              <a:rPr lang="en-US" sz="2000" dirty="0"/>
              <a:t>(base) [s_s355@login1 dbm.2020.mar20]$ </a:t>
            </a:r>
            <a:r>
              <a:rPr lang="en-US" sz="2000" dirty="0" err="1"/>
              <a:t>wc</a:t>
            </a:r>
            <a:r>
              <a:rPr lang="en-US" sz="2000" dirty="0"/>
              <a:t> -l *</a:t>
            </a:r>
          </a:p>
          <a:p>
            <a:pPr marL="0" indent="0">
              <a:buNone/>
            </a:pPr>
            <a:r>
              <a:rPr lang="en-US" sz="2000" dirty="0"/>
              <a:t>14044 alleleDepth.5sample.chr10.vcf</a:t>
            </a:r>
          </a:p>
          <a:p>
            <a:pPr marL="0" indent="0">
              <a:buNone/>
            </a:pPr>
            <a:r>
              <a:rPr lang="en-US" sz="2000" dirty="0"/>
              <a:t>13558 chr10.5sample.counts</a:t>
            </a:r>
          </a:p>
          <a:p>
            <a:pPr marL="0" indent="0">
              <a:buNone/>
            </a:pPr>
            <a:r>
              <a:rPr lang="en-US" sz="2000" dirty="0"/>
              <a:t>13558 chr10.5sample.g</a:t>
            </a:r>
          </a:p>
          <a:p>
            <a:pPr marL="0" indent="0">
              <a:buNone/>
            </a:pPr>
            <a:r>
              <a:rPr lang="en-US" sz="2000" dirty="0"/>
              <a:t>10 chr10.5sample.pop</a:t>
            </a:r>
          </a:p>
          <a:p>
            <a:pPr marL="0" indent="0">
              <a:buNone/>
            </a:pPr>
            <a:r>
              <a:rPr lang="en-US" sz="2000" dirty="0"/>
              <a:t>13557 chr10.5sample.popr</a:t>
            </a:r>
          </a:p>
          <a:p>
            <a:pPr marL="0" indent="0">
              <a:buNone/>
            </a:pPr>
            <a:r>
              <a:rPr lang="en-US" sz="2000" dirty="0"/>
              <a:t>500 chr10.5sample.pops</a:t>
            </a:r>
          </a:p>
          <a:p>
            <a:pPr marL="0" indent="0">
              <a:buNone/>
            </a:pPr>
            <a:r>
              <a:rPr lang="en-US" sz="2000" dirty="0"/>
              <a:t>13557 chr10.5sample.snps</a:t>
            </a:r>
          </a:p>
          <a:p>
            <a:pPr marL="0" indent="0">
              <a:buNone/>
            </a:pPr>
            <a:r>
              <a:rPr lang="en-US" sz="2000" dirty="0"/>
              <a:t>13557 chr10.826.count</a:t>
            </a:r>
          </a:p>
          <a:p>
            <a:pPr marL="0" indent="0">
              <a:buNone/>
            </a:pPr>
            <a:r>
              <a:rPr lang="en-US" sz="2000" dirty="0"/>
              <a:t>13557 chr10.827.count</a:t>
            </a:r>
          </a:p>
          <a:p>
            <a:pPr marL="0" indent="0">
              <a:buNone/>
            </a:pPr>
            <a:r>
              <a:rPr lang="en-US" sz="2000" dirty="0"/>
              <a:t>13557 chr10.832.count</a:t>
            </a:r>
          </a:p>
          <a:p>
            <a:pPr marL="0" indent="0">
              <a:buNone/>
            </a:pPr>
            <a:r>
              <a:rPr lang="en-US" sz="2000" dirty="0"/>
              <a:t>13557 chr10.847.count</a:t>
            </a:r>
          </a:p>
          <a:p>
            <a:pPr marL="0" indent="0">
              <a:buNone/>
            </a:pPr>
            <a:r>
              <a:rPr lang="en-US" sz="2000" dirty="0"/>
              <a:t>13557 chr10.850.count</a:t>
            </a:r>
          </a:p>
          <a:p>
            <a:pPr marL="0" indent="0">
              <a:buNone/>
            </a:pPr>
            <a:r>
              <a:rPr lang="en-US" sz="2000" dirty="0"/>
              <a:t>2049 </a:t>
            </a:r>
            <a:r>
              <a:rPr lang="en-US" sz="2000" dirty="0" err="1"/>
              <a:t>dbm</a:t>
            </a:r>
            <a:endParaRPr lang="en-US" sz="20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180</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233823406"/>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33566" y="2766218"/>
            <a:ext cx="7886700" cy="1325563"/>
          </a:xfrm>
        </p:spPr>
        <p:txBody>
          <a:bodyPr>
            <a:normAutofit fontScale="90000"/>
          </a:bodyPr>
          <a:lstStyle/>
          <a:p>
            <a:r>
              <a:rPr lang="en-US" sz="4800" b="1" dirty="0">
                <a:solidFill>
                  <a:schemeClr val="bg1"/>
                </a:solidFill>
              </a:rPr>
              <a:t>August 12, 2020 Meeting @ 3PM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181</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060466823"/>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00B050"/>
                </a:solidFill>
              </a:rPr>
              <a:t>0. Add meeting notes to slide 176</a:t>
            </a:r>
          </a:p>
          <a:p>
            <a:pPr marL="0" indent="0">
              <a:buNone/>
            </a:pPr>
            <a:r>
              <a:rPr lang="en-US" sz="2000" dirty="0">
                <a:solidFill>
                  <a:srgbClr val="00B050"/>
                </a:solidFill>
              </a:rPr>
              <a:t>Complete</a:t>
            </a:r>
          </a:p>
          <a:p>
            <a:pPr marL="0" indent="0">
              <a:buNone/>
            </a:pPr>
            <a:endParaRPr lang="en-US" sz="2000" dirty="0">
              <a:solidFill>
                <a:srgbClr val="00B050"/>
              </a:solidFill>
            </a:endParaRPr>
          </a:p>
          <a:p>
            <a:pPr marL="0" indent="0">
              <a:buNone/>
            </a:pPr>
            <a:r>
              <a:rPr lang="en-US" sz="2000" dirty="0">
                <a:solidFill>
                  <a:srgbClr val="00B050"/>
                </a:solidFill>
              </a:rPr>
              <a:t>1. Start manuscript with Comparative Analysis.</a:t>
            </a:r>
          </a:p>
          <a:p>
            <a:pPr marL="0" indent="0">
              <a:buNone/>
            </a:pPr>
            <a:r>
              <a:rPr lang="en-US" sz="2000" dirty="0">
                <a:solidFill>
                  <a:srgbClr val="00B050"/>
                </a:solidFill>
              </a:rPr>
              <a:t>Rough draft complete and sent via Outlook</a:t>
            </a:r>
          </a:p>
          <a:p>
            <a:pPr marL="0" indent="0">
              <a:buNone/>
            </a:pPr>
            <a:endParaRPr lang="en-US" sz="2000" dirty="0"/>
          </a:p>
          <a:p>
            <a:pPr marL="0" indent="0">
              <a:buNone/>
            </a:pPr>
            <a:endParaRPr lang="en-US" sz="2000" dirty="0"/>
          </a:p>
          <a:p>
            <a:pPr marL="0" indent="0">
              <a:buNone/>
            </a:pPr>
            <a:r>
              <a:rPr lang="en-US" sz="2000" dirty="0"/>
              <a:t>2. Start looking into 1000 genome data.</a:t>
            </a:r>
          </a:p>
          <a:p>
            <a:pPr marL="0" indent="0">
              <a:buNone/>
            </a:pPr>
            <a:endParaRPr lang="en-US" sz="20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182</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678138518"/>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33566" y="2766218"/>
            <a:ext cx="7886700" cy="1325563"/>
          </a:xfrm>
        </p:spPr>
        <p:txBody>
          <a:bodyPr>
            <a:normAutofit fontScale="90000"/>
          </a:bodyPr>
          <a:lstStyle/>
          <a:p>
            <a:r>
              <a:rPr lang="en-US" sz="4800" b="1" dirty="0">
                <a:solidFill>
                  <a:schemeClr val="bg1"/>
                </a:solidFill>
              </a:rPr>
              <a:t>August 21, 2020 Meeting </a:t>
            </a:r>
            <a:r>
              <a:rPr lang="en-US" sz="4800" b="1">
                <a:solidFill>
                  <a:schemeClr val="bg1"/>
                </a:solidFill>
              </a:rPr>
              <a:t>@ 10AM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183</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182939887"/>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00B050"/>
                </a:solidFill>
              </a:rPr>
              <a:t>1. Add title/description to each table</a:t>
            </a:r>
          </a:p>
          <a:p>
            <a:pPr marL="0" indent="0">
              <a:buNone/>
            </a:pPr>
            <a:r>
              <a:rPr lang="en-US" sz="2000" dirty="0">
                <a:solidFill>
                  <a:srgbClr val="00B050"/>
                </a:solidFill>
              </a:rPr>
              <a:t>Complete, see each table in summary</a:t>
            </a:r>
          </a:p>
          <a:p>
            <a:pPr marL="0" indent="0">
              <a:buNone/>
            </a:pPr>
            <a:endParaRPr lang="en-US" sz="2000" dirty="0">
              <a:solidFill>
                <a:srgbClr val="00B050"/>
              </a:solidFill>
            </a:endParaRPr>
          </a:p>
          <a:p>
            <a:pPr marL="0" indent="0">
              <a:buNone/>
            </a:pPr>
            <a:r>
              <a:rPr lang="en-US" sz="2000" dirty="0">
                <a:solidFill>
                  <a:srgbClr val="00B050"/>
                </a:solidFill>
              </a:rPr>
              <a:t>2. Add paper references (Get APA from google scholar)</a:t>
            </a:r>
          </a:p>
          <a:p>
            <a:pPr marL="0" indent="0">
              <a:buNone/>
            </a:pPr>
            <a:r>
              <a:rPr lang="en-US" sz="2000" dirty="0">
                <a:solidFill>
                  <a:srgbClr val="00B050"/>
                </a:solidFill>
              </a:rPr>
              <a:t>Complete, see reference page</a:t>
            </a:r>
          </a:p>
          <a:p>
            <a:pPr marL="0" indent="0">
              <a:buNone/>
            </a:pPr>
            <a:endParaRPr lang="en-US" sz="2000" dirty="0">
              <a:solidFill>
                <a:srgbClr val="00B050"/>
              </a:solidFill>
            </a:endParaRPr>
          </a:p>
          <a:p>
            <a:pPr marL="0" indent="0">
              <a:buNone/>
            </a:pPr>
            <a:r>
              <a:rPr lang="en-US" sz="2000" dirty="0">
                <a:solidFill>
                  <a:srgbClr val="00B050"/>
                </a:solidFill>
              </a:rPr>
              <a:t>3. Reference each figure used within the text</a:t>
            </a:r>
          </a:p>
          <a:p>
            <a:pPr marL="0" indent="0">
              <a:buNone/>
            </a:pPr>
            <a:r>
              <a:rPr lang="en-US" sz="2000" dirty="0">
                <a:solidFill>
                  <a:srgbClr val="00B050"/>
                </a:solidFill>
              </a:rPr>
              <a:t>Complete, see MIHA.summary.Aug20.2020</a:t>
            </a:r>
          </a:p>
          <a:p>
            <a:pPr marL="0" indent="0">
              <a:buNone/>
            </a:pPr>
            <a:endParaRPr lang="en-US" sz="2000" dirty="0">
              <a:solidFill>
                <a:srgbClr val="00B050"/>
              </a:solidFill>
            </a:endParaRPr>
          </a:p>
          <a:p>
            <a:pPr marL="0" indent="0">
              <a:buNone/>
            </a:pPr>
            <a:r>
              <a:rPr lang="en-US" sz="2000" dirty="0">
                <a:solidFill>
                  <a:srgbClr val="00B050"/>
                </a:solidFill>
              </a:rPr>
              <a:t>4. Update Comparative Analysis with Dr. Sun suggestions</a:t>
            </a:r>
          </a:p>
          <a:p>
            <a:pPr marL="0" indent="0">
              <a:buNone/>
            </a:pPr>
            <a:r>
              <a:rPr lang="en-US" sz="2000" dirty="0">
                <a:solidFill>
                  <a:srgbClr val="00B050"/>
                </a:solidFill>
              </a:rPr>
              <a:t>Complete, see MIHA.summary.Aug20.2020</a:t>
            </a:r>
          </a:p>
          <a:p>
            <a:pPr marL="0" indent="0">
              <a:buNone/>
            </a:pPr>
            <a:endParaRPr lang="en-US" sz="2000" dirty="0">
              <a:solidFill>
                <a:srgbClr val="00B050"/>
              </a:solidFill>
            </a:endParaRP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062303162"/>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33566" y="2766218"/>
            <a:ext cx="7886700" cy="1325563"/>
          </a:xfrm>
        </p:spPr>
        <p:txBody>
          <a:bodyPr>
            <a:normAutofit fontScale="90000"/>
          </a:bodyPr>
          <a:lstStyle/>
          <a:p>
            <a:r>
              <a:rPr lang="en-US" sz="4800" b="1" dirty="0">
                <a:solidFill>
                  <a:schemeClr val="bg1"/>
                </a:solidFill>
              </a:rPr>
              <a:t>August 28, 2020 Meeting </a:t>
            </a:r>
            <a:r>
              <a:rPr lang="en-US" sz="4800" b="1">
                <a:solidFill>
                  <a:schemeClr val="bg1"/>
                </a:solidFill>
              </a:rPr>
              <a:t>@ 11AM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185</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576842023"/>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00B050"/>
                </a:solidFill>
              </a:rPr>
              <a:t>1. Create an introduction/background</a:t>
            </a:r>
          </a:p>
          <a:p>
            <a:pPr marL="0" indent="0">
              <a:buNone/>
            </a:pPr>
            <a:r>
              <a:rPr lang="en-US" sz="2000" dirty="0">
                <a:solidFill>
                  <a:srgbClr val="00B050"/>
                </a:solidFill>
              </a:rPr>
              <a:t>Complete, see introduction and background</a:t>
            </a:r>
          </a:p>
          <a:p>
            <a:pPr marL="0" indent="0">
              <a:buNone/>
            </a:pPr>
            <a:endParaRPr lang="en-US" sz="2000" dirty="0">
              <a:solidFill>
                <a:srgbClr val="00B050"/>
              </a:solidFill>
            </a:endParaRPr>
          </a:p>
          <a:p>
            <a:pPr marL="0" indent="0">
              <a:buNone/>
            </a:pPr>
            <a:r>
              <a:rPr lang="en-US" sz="2000" dirty="0">
                <a:solidFill>
                  <a:srgbClr val="00B050"/>
                </a:solidFill>
              </a:rPr>
              <a:t>2. Update Comparative Analysis with Dr. Sun suggestions</a:t>
            </a:r>
          </a:p>
          <a:p>
            <a:pPr marL="0" indent="0">
              <a:buNone/>
            </a:pPr>
            <a:r>
              <a:rPr lang="en-US" sz="2000" dirty="0">
                <a:solidFill>
                  <a:srgbClr val="00B050"/>
                </a:solidFill>
              </a:rPr>
              <a:t>Complete, see comparative analysis</a:t>
            </a:r>
          </a:p>
          <a:p>
            <a:pPr marL="0" indent="0">
              <a:buNone/>
            </a:pPr>
            <a:endParaRPr lang="en-US" sz="2000" dirty="0">
              <a:solidFill>
                <a:srgbClr val="00B050"/>
              </a:solidFill>
            </a:endParaRPr>
          </a:p>
          <a:p>
            <a:pPr marL="0" indent="0">
              <a:buNone/>
            </a:pPr>
            <a:r>
              <a:rPr lang="en-US" sz="2000" dirty="0">
                <a:solidFill>
                  <a:srgbClr val="00B050"/>
                </a:solidFill>
              </a:rPr>
              <a:t>3. Search for other datasets</a:t>
            </a:r>
          </a:p>
          <a:p>
            <a:pPr marL="0" indent="0">
              <a:buNone/>
            </a:pPr>
            <a:r>
              <a:rPr lang="en-US" sz="2000" dirty="0">
                <a:solidFill>
                  <a:srgbClr val="00B050"/>
                </a:solidFill>
              </a:rPr>
              <a:t>Complete, located samples used on table 3 in the paper “Survey of computational haplotype determination methods for single individual” by Je-</a:t>
            </a:r>
            <a:r>
              <a:rPr lang="en-US" sz="2000" dirty="0" err="1">
                <a:solidFill>
                  <a:srgbClr val="00B050"/>
                </a:solidFill>
              </a:rPr>
              <a:t>Keun</a:t>
            </a:r>
            <a:r>
              <a:rPr lang="en-US" sz="2000" dirty="0">
                <a:solidFill>
                  <a:srgbClr val="00B050"/>
                </a:solidFill>
              </a:rPr>
              <a:t> Rhee. See slide 187.</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186</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789962278"/>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lgn="ctr">
              <a:buNone/>
            </a:pPr>
            <a:r>
              <a:rPr lang="en-US" sz="2000" b="1" dirty="0">
                <a:solidFill>
                  <a:srgbClr val="00B050"/>
                </a:solidFill>
              </a:rPr>
              <a:t>Samples </a:t>
            </a:r>
            <a:r>
              <a:rPr lang="pl-PL" sz="2000" b="1" dirty="0">
                <a:solidFill>
                  <a:srgbClr val="00B050"/>
                </a:solidFill>
              </a:rPr>
              <a:t>NA18506, NA18507, NA20847, HG01377,</a:t>
            </a:r>
            <a:r>
              <a:rPr lang="en-US" sz="2000" b="1" dirty="0">
                <a:solidFill>
                  <a:srgbClr val="00B050"/>
                </a:solidFill>
              </a:rPr>
              <a:t> </a:t>
            </a:r>
            <a:r>
              <a:rPr lang="pl-PL" sz="2000" b="1" dirty="0">
                <a:solidFill>
                  <a:srgbClr val="00B050"/>
                </a:solidFill>
              </a:rPr>
              <a:t>NA19240, NA20431</a:t>
            </a:r>
            <a:endParaRPr lang="en-US" sz="2000" b="1" dirty="0">
              <a:solidFill>
                <a:srgbClr val="00B050"/>
              </a:solidFill>
            </a:endParaRPr>
          </a:p>
          <a:p>
            <a:pPr marL="0" indent="0">
              <a:buNone/>
            </a:pPr>
            <a:r>
              <a:rPr lang="en-US" sz="2000" b="1" dirty="0">
                <a:solidFill>
                  <a:srgbClr val="00B050"/>
                </a:solidFill>
                <a:hlinkClick r:id="rId2"/>
              </a:rPr>
              <a:t>https://www.internationalgenome.org/data-portal/sample/NA12878</a:t>
            </a:r>
          </a:p>
          <a:p>
            <a:pPr marL="0" indent="0">
              <a:buNone/>
            </a:pPr>
            <a:r>
              <a:rPr lang="en-US" sz="2000" dirty="0">
                <a:hlinkClick r:id="rId2"/>
              </a:rPr>
              <a:t> https://www.internationalgenome.org/data-portal/sample/NA18506</a:t>
            </a:r>
            <a:endParaRPr lang="en-US" sz="2000" dirty="0">
              <a:solidFill>
                <a:srgbClr val="00B050"/>
              </a:solidFill>
            </a:endParaRPr>
          </a:p>
          <a:p>
            <a:pPr marL="0" indent="0">
              <a:buNone/>
            </a:pPr>
            <a:r>
              <a:rPr lang="en-US" sz="2000" dirty="0"/>
              <a:t>Father NA18507 Mother NA18508 (whole genome)</a:t>
            </a:r>
          </a:p>
          <a:p>
            <a:pPr marL="0" indent="0">
              <a:buNone/>
            </a:pPr>
            <a:r>
              <a:rPr lang="en-US" sz="2000" dirty="0">
                <a:hlinkClick r:id="rId3"/>
              </a:rPr>
              <a:t>https://www.internationalgenome.org/data-portal/sample/NA18507</a:t>
            </a:r>
            <a:endParaRPr lang="en-US" sz="2000" dirty="0"/>
          </a:p>
          <a:p>
            <a:pPr marL="0" indent="0">
              <a:buNone/>
            </a:pPr>
            <a:r>
              <a:rPr lang="en-US" sz="2000" dirty="0"/>
              <a:t>Child NA18506</a:t>
            </a:r>
          </a:p>
          <a:p>
            <a:pPr marL="0" indent="0">
              <a:buNone/>
            </a:pPr>
            <a:r>
              <a:rPr lang="en-US" sz="2000" dirty="0">
                <a:hlinkClick r:id="rId4"/>
              </a:rPr>
              <a:t>https://www.internationalgenome.org/data-portal/sample/NA20847</a:t>
            </a:r>
            <a:endParaRPr lang="en-US" sz="2000" dirty="0"/>
          </a:p>
          <a:p>
            <a:pPr marL="0" indent="0">
              <a:buNone/>
            </a:pPr>
            <a:endParaRPr lang="en-US" sz="2000" b="1" dirty="0"/>
          </a:p>
          <a:p>
            <a:pPr marL="0" indent="0">
              <a:buNone/>
            </a:pPr>
            <a:r>
              <a:rPr lang="en-US" sz="2000" dirty="0">
                <a:hlinkClick r:id="rId5"/>
              </a:rPr>
              <a:t>https://www.internationalgenome.org/data-portal/sample/HG01377</a:t>
            </a:r>
            <a:endParaRPr lang="en-US" sz="2000" dirty="0"/>
          </a:p>
          <a:p>
            <a:pPr marL="0" indent="0">
              <a:buNone/>
            </a:pPr>
            <a:endParaRPr lang="en-US" sz="2000" b="1" dirty="0"/>
          </a:p>
          <a:p>
            <a:pPr marL="0" indent="0">
              <a:buNone/>
            </a:pPr>
            <a:r>
              <a:rPr lang="en-US" sz="2000" dirty="0">
                <a:hlinkClick r:id="rId6"/>
              </a:rPr>
              <a:t>https://www.internationalgenome.org/data-portal/sample/NA19240</a:t>
            </a:r>
            <a:endParaRPr lang="en-US" sz="2000" b="1" dirty="0"/>
          </a:p>
          <a:p>
            <a:pPr marL="0" indent="0">
              <a:buNone/>
            </a:pPr>
            <a:r>
              <a:rPr lang="en-US" sz="2000" dirty="0"/>
              <a:t>Mother NA19238 Father NA19239</a:t>
            </a:r>
            <a:endParaRPr lang="en-US" sz="2000" b="1" dirty="0"/>
          </a:p>
          <a:p>
            <a:pPr marL="0" indent="0">
              <a:buNone/>
            </a:pPr>
            <a:r>
              <a:rPr lang="en-US" sz="2000" dirty="0">
                <a:hlinkClick r:id="rId7"/>
              </a:rPr>
              <a:t>https://www.coriell.org/0/Sections/Search/Sample_Detail.aspx?Ref=NA20431&amp;product=DNA</a:t>
            </a:r>
            <a:endParaRPr lang="en-US" sz="2000" b="1" dirty="0"/>
          </a:p>
          <a:p>
            <a:pPr marL="0" indent="0">
              <a:buNone/>
            </a:pPr>
            <a:r>
              <a:rPr lang="en-US" sz="2000" dirty="0"/>
              <a:t>for sale</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187</a:t>
            </a:fld>
            <a:endPar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224893662"/>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381000" y="2766218"/>
            <a:ext cx="8458200" cy="1325563"/>
          </a:xfrm>
        </p:spPr>
        <p:txBody>
          <a:bodyPr>
            <a:normAutofit fontScale="90000"/>
          </a:bodyPr>
          <a:lstStyle/>
          <a:p>
            <a:r>
              <a:rPr lang="en-US" sz="4800" b="1" dirty="0">
                <a:solidFill>
                  <a:schemeClr val="bg1"/>
                </a:solidFill>
              </a:rPr>
              <a:t> September 4, 2020 Meeting @ 11AM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188</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402329829"/>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00B050"/>
                </a:solidFill>
              </a:rPr>
              <a:t>1.1 Add a summary of each HA algorithm to introduction</a:t>
            </a:r>
          </a:p>
          <a:p>
            <a:pPr marL="0" indent="0">
              <a:buNone/>
            </a:pPr>
            <a:r>
              <a:rPr lang="en-US" sz="2000" dirty="0">
                <a:solidFill>
                  <a:srgbClr val="00B050"/>
                </a:solidFill>
              </a:rPr>
              <a:t>1.2 Revise introduction using Dr. Sun notes</a:t>
            </a:r>
          </a:p>
          <a:p>
            <a:pPr marL="0" indent="0">
              <a:buNone/>
            </a:pPr>
            <a:endParaRPr lang="en-US" sz="2000" dirty="0">
              <a:solidFill>
                <a:srgbClr val="00B050"/>
              </a:solidFill>
            </a:endParaRPr>
          </a:p>
          <a:p>
            <a:pPr marL="0" indent="0">
              <a:buNone/>
            </a:pPr>
            <a:r>
              <a:rPr lang="en-US" sz="2000" dirty="0">
                <a:solidFill>
                  <a:srgbClr val="00B050"/>
                </a:solidFill>
              </a:rPr>
              <a:t>2. Add trios to the excel file-preferably within a single population</a:t>
            </a:r>
          </a:p>
          <a:p>
            <a:pPr marL="0" indent="0">
              <a:buNone/>
            </a:pPr>
            <a:endParaRPr lang="en-US" sz="2000" dirty="0">
              <a:solidFill>
                <a:srgbClr val="00B050"/>
              </a:solidFill>
            </a:endParaRP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189</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2372906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09600" y="2766218"/>
            <a:ext cx="7886700" cy="1325563"/>
          </a:xfrm>
        </p:spPr>
        <p:txBody>
          <a:bodyPr>
            <a:normAutofit/>
          </a:bodyPr>
          <a:lstStyle/>
          <a:p>
            <a:r>
              <a:rPr lang="en-US" sz="4800" b="1" dirty="0">
                <a:solidFill>
                  <a:schemeClr val="bg1"/>
                </a:solidFill>
              </a:rPr>
              <a:t>September 5, 2019 Meeting</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6BF54531-8C20-4707-AEE7-0E7F5BD22B57}"/>
              </a:ext>
            </a:extLst>
          </p:cNvPr>
          <p:cNvSpPr>
            <a:spLocks noGrp="1"/>
          </p:cNvSpPr>
          <p:nvPr>
            <p:ph type="sldNum" sz="quarter" idx="12"/>
          </p:nvPr>
        </p:nvSpPr>
        <p:spPr/>
        <p:txBody>
          <a:bodyPr/>
          <a:lstStyle/>
          <a:p>
            <a:fld id="{79EB0BAA-089B-F446-9CF3-DE954596BEEC}" type="slidenum">
              <a:rPr lang="en-US" smtClean="0"/>
              <a:t>19</a:t>
            </a:fld>
            <a:endParaRPr lang="en-US"/>
          </a:p>
        </p:txBody>
      </p:sp>
    </p:spTree>
    <p:extLst>
      <p:ext uri="{BB962C8B-B14F-4D97-AF65-F5344CB8AC3E}">
        <p14:creationId xmlns:p14="http://schemas.microsoft.com/office/powerpoint/2010/main" val="3888164774"/>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0" y="2766218"/>
            <a:ext cx="9144000" cy="1325563"/>
          </a:xfrm>
        </p:spPr>
        <p:txBody>
          <a:bodyPr>
            <a:normAutofit fontScale="90000"/>
          </a:bodyPr>
          <a:lstStyle/>
          <a:p>
            <a:r>
              <a:rPr lang="en-US" sz="4800" b="1" dirty="0">
                <a:solidFill>
                  <a:schemeClr val="bg1"/>
                </a:solidFill>
              </a:rPr>
              <a:t> September 11, 2020 Meeting @ noon</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190</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438761440"/>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00B050"/>
                </a:solidFill>
              </a:rPr>
              <a:t>1. Revise introduction using Dr. Sun notes</a:t>
            </a:r>
          </a:p>
          <a:p>
            <a:pPr marL="0" indent="0">
              <a:buNone/>
            </a:pPr>
            <a:r>
              <a:rPr lang="en-US" sz="2000" dirty="0">
                <a:solidFill>
                  <a:srgbClr val="00B050"/>
                </a:solidFill>
              </a:rPr>
              <a:t>Complete, see the introduction.</a:t>
            </a:r>
          </a:p>
          <a:p>
            <a:pPr marL="0" indent="0">
              <a:buNone/>
            </a:pPr>
            <a:endParaRPr lang="en-US" sz="2000" dirty="0">
              <a:solidFill>
                <a:srgbClr val="00B050"/>
              </a:solidFill>
            </a:endParaRPr>
          </a:p>
          <a:p>
            <a:pPr marL="0" indent="0">
              <a:buNone/>
            </a:pPr>
            <a:r>
              <a:rPr lang="en-US" sz="2000" dirty="0">
                <a:solidFill>
                  <a:srgbClr val="00B050"/>
                </a:solidFill>
              </a:rPr>
              <a:t>2. Download a 1000 genome sample to LEAP server (Can use </a:t>
            </a:r>
            <a:r>
              <a:rPr lang="en-US" sz="2000" dirty="0" err="1">
                <a:solidFill>
                  <a:srgbClr val="00B050"/>
                </a:solidFill>
              </a:rPr>
              <a:t>wget</a:t>
            </a:r>
            <a:r>
              <a:rPr lang="en-US" sz="2000" dirty="0">
                <a:solidFill>
                  <a:srgbClr val="00B050"/>
                </a:solidFill>
              </a:rPr>
              <a:t>, </a:t>
            </a:r>
            <a:r>
              <a:rPr lang="en-US" sz="2000" dirty="0" err="1">
                <a:solidFill>
                  <a:srgbClr val="00B050"/>
                </a:solidFill>
              </a:rPr>
              <a:t>samtools</a:t>
            </a:r>
            <a:r>
              <a:rPr lang="en-US" sz="2000" dirty="0">
                <a:solidFill>
                  <a:srgbClr val="00B050"/>
                </a:solidFill>
              </a:rPr>
              <a:t> view)</a:t>
            </a:r>
          </a:p>
          <a:p>
            <a:pPr marL="0" indent="0">
              <a:buNone/>
            </a:pPr>
            <a:r>
              <a:rPr lang="en-US" sz="2000" dirty="0">
                <a:solidFill>
                  <a:srgbClr val="00B050"/>
                </a:solidFill>
              </a:rPr>
              <a:t>https://www.internationalgenome.org/faq/how-do-i-get-sub-section-bam-file/</a:t>
            </a:r>
          </a:p>
          <a:p>
            <a:pPr marL="0" indent="0">
              <a:buNone/>
            </a:pPr>
            <a:r>
              <a:rPr lang="en-US" sz="2000" dirty="0">
                <a:solidFill>
                  <a:srgbClr val="00B050"/>
                </a:solidFill>
              </a:rPr>
              <a:t>I use </a:t>
            </a:r>
            <a:r>
              <a:rPr lang="en-US" sz="2000" dirty="0" err="1">
                <a:solidFill>
                  <a:srgbClr val="00B050"/>
                </a:solidFill>
              </a:rPr>
              <a:t>wget</a:t>
            </a:r>
            <a:r>
              <a:rPr lang="en-US" sz="2000" dirty="0">
                <a:solidFill>
                  <a:srgbClr val="00B050"/>
                </a:solidFill>
              </a:rPr>
              <a:t> to download NA12878 in the background which is 15.7GB. Currently downloading in this folder: /home/s_m774/1000GenomeData</a:t>
            </a:r>
          </a:p>
          <a:p>
            <a:pPr marL="0" indent="0">
              <a:buNone/>
            </a:pPr>
            <a:endParaRPr lang="en-US" sz="2000" dirty="0">
              <a:solidFill>
                <a:srgbClr val="00B050"/>
              </a:solidFill>
            </a:endParaRPr>
          </a:p>
          <a:p>
            <a:pPr marL="0" indent="0">
              <a:buNone/>
            </a:pPr>
            <a:r>
              <a:rPr lang="en-US" sz="2000" dirty="0">
                <a:solidFill>
                  <a:srgbClr val="00B050"/>
                </a:solidFill>
              </a:rPr>
              <a:t>Using “</a:t>
            </a:r>
            <a:r>
              <a:rPr lang="en-US" sz="2000" dirty="0" err="1">
                <a:solidFill>
                  <a:srgbClr val="00B050"/>
                </a:solidFill>
              </a:rPr>
              <a:t>samtools</a:t>
            </a:r>
            <a:r>
              <a:rPr lang="en-US" sz="2000" dirty="0">
                <a:solidFill>
                  <a:srgbClr val="00B050"/>
                </a:solidFill>
              </a:rPr>
              <a:t> view” directly on an ftp address warns to index the cram first.</a:t>
            </a:r>
          </a:p>
          <a:p>
            <a:pPr marL="0" indent="0">
              <a:buNone/>
            </a:pPr>
            <a:endParaRPr lang="en-US" sz="2000" dirty="0">
              <a:solidFill>
                <a:srgbClr val="00B050"/>
              </a:solidFill>
            </a:endParaRPr>
          </a:p>
          <a:p>
            <a:pPr marL="0" indent="0">
              <a:buNone/>
            </a:pPr>
            <a:r>
              <a:rPr lang="en-US" sz="2000" dirty="0">
                <a:solidFill>
                  <a:srgbClr val="00B050"/>
                </a:solidFill>
              </a:rPr>
              <a:t>3. Find more trios with European Ancestry</a:t>
            </a:r>
          </a:p>
          <a:p>
            <a:pPr marL="0" indent="0">
              <a:buNone/>
            </a:pPr>
            <a:r>
              <a:rPr lang="en-US" sz="2000" dirty="0">
                <a:solidFill>
                  <a:srgbClr val="00B050"/>
                </a:solidFill>
              </a:rPr>
              <a:t>I added 9 more samples to the Sample Summary. Summary now has 27 samples with 9 trio sets.</a:t>
            </a:r>
          </a:p>
          <a:p>
            <a:pPr marL="0" indent="0">
              <a:buNone/>
            </a:pPr>
            <a:r>
              <a:rPr lang="en-US" sz="2000" dirty="0">
                <a:solidFill>
                  <a:srgbClr val="00B050"/>
                </a:solidFill>
              </a:rPr>
              <a:t>   </a:t>
            </a:r>
          </a:p>
          <a:p>
            <a:pPr marL="0" indent="0">
              <a:buNone/>
            </a:pPr>
            <a:endParaRPr lang="en-US" sz="2000" dirty="0">
              <a:solidFill>
                <a:srgbClr val="00B050"/>
              </a:solidFill>
            </a:endParaRP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191</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337864145"/>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0" y="2766218"/>
            <a:ext cx="9144000" cy="1325563"/>
          </a:xfrm>
        </p:spPr>
        <p:txBody>
          <a:bodyPr>
            <a:normAutofit fontScale="90000"/>
          </a:bodyPr>
          <a:lstStyle/>
          <a:p>
            <a:r>
              <a:rPr lang="en-US" sz="4800" b="1" dirty="0">
                <a:solidFill>
                  <a:schemeClr val="bg1"/>
                </a:solidFill>
              </a:rPr>
              <a:t> September 19, 2020 Meeting @ 6pm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192</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191199039"/>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lnSpcReduction="10000"/>
          </a:bodyPr>
          <a:lstStyle/>
          <a:p>
            <a:pPr marL="0" indent="0" algn="ctr">
              <a:buNone/>
            </a:pPr>
            <a:r>
              <a:rPr lang="en-US" sz="2000" b="1" dirty="0"/>
              <a:t>Download IGSR samples to LEAP server and create bam</a:t>
            </a:r>
            <a:r>
              <a:rPr lang="en-US" sz="2000" dirty="0"/>
              <a:t>.</a:t>
            </a:r>
          </a:p>
          <a:p>
            <a:pPr marL="0" indent="0">
              <a:buNone/>
            </a:pPr>
            <a:r>
              <a:rPr lang="en-US" sz="2000" dirty="0"/>
              <a:t>NA12878 bam alignments on IGSR are ONLY made using exome reads. </a:t>
            </a:r>
            <a:r>
              <a:rPr lang="en-US" sz="2000" b="1" dirty="0"/>
              <a:t>Are exome reads acceptable?</a:t>
            </a:r>
          </a:p>
          <a:p>
            <a:pPr marL="0" indent="0">
              <a:buNone/>
            </a:pPr>
            <a:endParaRPr lang="en-US" sz="2000" dirty="0"/>
          </a:p>
          <a:p>
            <a:pPr marL="0" indent="0">
              <a:buNone/>
            </a:pPr>
            <a:r>
              <a:rPr lang="en-US" sz="2000" dirty="0"/>
              <a:t>NA12878 called variants in </a:t>
            </a:r>
            <a:r>
              <a:rPr lang="en-US" sz="2000" dirty="0" err="1"/>
              <a:t>vcf</a:t>
            </a:r>
            <a:r>
              <a:rPr lang="en-US" sz="2000" dirty="0"/>
              <a:t> are available on IGSR—these can be used for our purpose. </a:t>
            </a:r>
            <a:r>
              <a:rPr lang="en-US" sz="2000" b="1" dirty="0"/>
              <a:t>Is Multi-Sample Variant Calling preferred to combining single sample variants for MIHA?</a:t>
            </a:r>
          </a:p>
          <a:p>
            <a:pPr marL="0" indent="0">
              <a:buNone/>
            </a:pPr>
            <a:r>
              <a:rPr lang="en-US" sz="2000" dirty="0"/>
              <a:t>Paper on Multi-Sample Variant Calling:</a:t>
            </a:r>
          </a:p>
          <a:p>
            <a:pPr marL="0" indent="0">
              <a:buNone/>
            </a:pPr>
            <a:r>
              <a:rPr lang="en-US" sz="2000" dirty="0">
                <a:hlinkClick r:id="rId2"/>
              </a:rPr>
              <a:t>https://www.ncbi.nlm.nih.gov/pmc/articles/PMC4496949/</a:t>
            </a:r>
            <a:endParaRPr lang="en-US" sz="2000" dirty="0"/>
          </a:p>
          <a:p>
            <a:pPr marL="0" indent="0">
              <a:buNone/>
            </a:pPr>
            <a:r>
              <a:rPr lang="en-US" sz="2000" b="1" dirty="0"/>
              <a:t>Update: IGSR called variants seem to include haplotypes from </a:t>
            </a:r>
            <a:r>
              <a:rPr lang="en-US" sz="2000" b="1" dirty="0" err="1"/>
              <a:t>Shapeit</a:t>
            </a:r>
            <a:r>
              <a:rPr lang="en-US" sz="2000" b="1" dirty="0"/>
              <a:t>.</a:t>
            </a:r>
          </a:p>
          <a:p>
            <a:pPr marL="0" indent="0">
              <a:buNone/>
            </a:pPr>
            <a:endParaRPr lang="en-US" sz="2000" b="1" dirty="0"/>
          </a:p>
          <a:p>
            <a:pPr marL="0" indent="0">
              <a:buNone/>
            </a:pPr>
            <a:r>
              <a:rPr lang="en-US" sz="2000" dirty="0"/>
              <a:t>Mpileup does not support calling variants using cram files—need to convert to bam prior to calling variants.</a:t>
            </a:r>
          </a:p>
          <a:p>
            <a:pPr marL="0" indent="0">
              <a:buNone/>
            </a:pPr>
            <a:r>
              <a:rPr lang="en-US" sz="2000" dirty="0"/>
              <a:t>Cram format always requires an accompanying reference. Converting a cram to bam using </a:t>
            </a:r>
            <a:r>
              <a:rPr lang="en-US" sz="2000" dirty="0" err="1"/>
              <a:t>samtools</a:t>
            </a:r>
            <a:r>
              <a:rPr lang="en-US" sz="2000" dirty="0"/>
              <a:t> requires a </a:t>
            </a:r>
            <a:r>
              <a:rPr lang="en-US" sz="2000" dirty="0" err="1"/>
              <a:t>fasta</a:t>
            </a:r>
            <a:r>
              <a:rPr lang="en-US" sz="2000" dirty="0"/>
              <a:t> reference. </a:t>
            </a:r>
            <a:r>
              <a:rPr lang="en-US" sz="2000" dirty="0" err="1"/>
              <a:t>Samtools</a:t>
            </a:r>
            <a:r>
              <a:rPr lang="en-US" sz="2000" dirty="0"/>
              <a:t> documentation is included on next slide.</a:t>
            </a:r>
          </a:p>
          <a:p>
            <a:pPr marL="0" indent="0">
              <a:buNone/>
            </a:pPr>
            <a:r>
              <a:rPr lang="en-US" sz="2000" dirty="0"/>
              <a:t>I am working on creating bam files using </a:t>
            </a:r>
            <a:r>
              <a:rPr lang="en-US" sz="2000" dirty="0" err="1"/>
              <a:t>samtools</a:t>
            </a:r>
            <a:r>
              <a:rPr lang="en-US" sz="2000" dirty="0"/>
              <a:t> view—error shown on slide 195.</a:t>
            </a:r>
          </a:p>
          <a:p>
            <a:pPr marL="0" indent="0">
              <a:buNone/>
            </a:pPr>
            <a:endParaRPr lang="en-US" sz="2000" dirty="0"/>
          </a:p>
          <a:p>
            <a:pPr marL="0" indent="0">
              <a:buNone/>
            </a:pPr>
            <a:endParaRPr lang="en-US" sz="20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193</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056052194"/>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lgn="ctr">
              <a:buNone/>
            </a:pPr>
            <a:r>
              <a:rPr lang="en-US" sz="2000" b="1" dirty="0" err="1"/>
              <a:t>Samtools</a:t>
            </a:r>
            <a:r>
              <a:rPr lang="en-US" sz="2000" b="1" dirty="0"/>
              <a:t> documentation</a:t>
            </a:r>
          </a:p>
          <a:p>
            <a:pPr marL="0" indent="0" algn="ctr">
              <a:buNone/>
            </a:pPr>
            <a:r>
              <a:rPr lang="en-US" sz="2000" dirty="0">
                <a:hlinkClick r:id="rId2"/>
              </a:rPr>
              <a:t>http://www.htslib.org/workflow/#mapping_to_cram</a:t>
            </a:r>
            <a:endParaRPr lang="en-US" sz="2000" dirty="0"/>
          </a:p>
          <a:p>
            <a:pPr marL="0" indent="0" algn="ctr">
              <a:buNone/>
            </a:pPr>
            <a:endParaRPr lang="en-US" sz="2000" dirty="0"/>
          </a:p>
          <a:p>
            <a:pPr marL="0" indent="0">
              <a:buNone/>
            </a:pPr>
            <a:endParaRPr lang="en-US" sz="2000" dirty="0"/>
          </a:p>
          <a:p>
            <a:pPr marL="0" indent="0">
              <a:buNone/>
            </a:pPr>
            <a:endParaRPr lang="en-US" sz="20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4" name="Picture 3">
            <a:extLst>
              <a:ext uri="{FF2B5EF4-FFF2-40B4-BE49-F238E27FC236}">
                <a16:creationId xmlns:a16="http://schemas.microsoft.com/office/drawing/2014/main" id="{E32C6CFD-AF7E-41C0-9702-F0309C410D9B}"/>
              </a:ext>
            </a:extLst>
          </p:cNvPr>
          <p:cNvPicPr>
            <a:picLocks noChangeAspect="1"/>
          </p:cNvPicPr>
          <p:nvPr/>
        </p:nvPicPr>
        <p:blipFill>
          <a:blip r:embed="rId3"/>
          <a:stretch>
            <a:fillRect/>
          </a:stretch>
        </p:blipFill>
        <p:spPr>
          <a:xfrm>
            <a:off x="267629" y="1516834"/>
            <a:ext cx="8633356" cy="4419600"/>
          </a:xfrm>
          <a:prstGeom prst="rect">
            <a:avLst/>
          </a:prstGeom>
        </p:spPr>
      </p:pic>
    </p:spTree>
    <p:extLst>
      <p:ext uri="{BB962C8B-B14F-4D97-AF65-F5344CB8AC3E}">
        <p14:creationId xmlns:p14="http://schemas.microsoft.com/office/powerpoint/2010/main" val="3708693966"/>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lgn="ctr">
              <a:buNone/>
            </a:pPr>
            <a:r>
              <a:rPr lang="en-US" sz="2000" b="1" dirty="0" err="1"/>
              <a:t>Samtools</a:t>
            </a:r>
            <a:r>
              <a:rPr lang="en-US" sz="2000" b="1" dirty="0"/>
              <a:t> view usage</a:t>
            </a:r>
          </a:p>
          <a:p>
            <a:pPr marL="0" indent="0">
              <a:buNone/>
            </a:pPr>
            <a:r>
              <a:rPr lang="en-US" sz="2000" dirty="0"/>
              <a:t>-o output -b bam -T reference genome -h header (default is </a:t>
            </a:r>
            <a:r>
              <a:rPr lang="en-US" sz="2000" dirty="0" err="1"/>
              <a:t>headerless</a:t>
            </a:r>
            <a:r>
              <a:rPr lang="en-US" sz="2000" dirty="0"/>
              <a:t> </a:t>
            </a:r>
            <a:r>
              <a:rPr lang="en-US" sz="2000" dirty="0" err="1"/>
              <a:t>sam</a:t>
            </a:r>
            <a:r>
              <a:rPr lang="en-US" sz="2000" dirty="0"/>
              <a:t>)</a:t>
            </a:r>
          </a:p>
          <a:p>
            <a:pPr marL="0" indent="0">
              <a:buNone/>
            </a:pPr>
            <a:r>
              <a:rPr lang="en-US" sz="2000" dirty="0"/>
              <a:t>/group/hon/hon3398o/0.course.files/software/samtools-1.9/</a:t>
            </a:r>
            <a:r>
              <a:rPr lang="en-US" sz="2000" dirty="0" err="1"/>
              <a:t>samtools</a:t>
            </a:r>
            <a:r>
              <a:rPr lang="en-US" sz="2000" dirty="0"/>
              <a:t> view -b  -T hg38.fa -o hg38.NA12878.bam NA12878.final.cram</a:t>
            </a:r>
          </a:p>
          <a:p>
            <a:pPr marL="0" indent="0">
              <a:buNone/>
            </a:pPr>
            <a:endParaRPr lang="en-US" sz="2000" dirty="0"/>
          </a:p>
          <a:p>
            <a:pPr marL="0" indent="0">
              <a:buNone/>
            </a:pPr>
            <a:r>
              <a:rPr lang="en-US" sz="2000" b="1" dirty="0"/>
              <a:t>[</a:t>
            </a:r>
            <a:r>
              <a:rPr lang="en-US" sz="2000" b="1" dirty="0" err="1"/>
              <a:t>samfaipath</a:t>
            </a:r>
            <a:r>
              <a:rPr lang="en-US" sz="2000" b="1" dirty="0"/>
              <a:t>] build FASTA index...</a:t>
            </a:r>
          </a:p>
          <a:p>
            <a:pPr marL="0" indent="0">
              <a:buNone/>
            </a:pPr>
            <a:r>
              <a:rPr lang="en-US" sz="2000" b="1" dirty="0"/>
              <a:t>[E::</a:t>
            </a:r>
            <a:r>
              <a:rPr lang="en-US" sz="2000" b="1" dirty="0" err="1"/>
              <a:t>cram_decode_slice</a:t>
            </a:r>
            <a:r>
              <a:rPr lang="en-US" sz="2000" b="1" dirty="0"/>
              <a:t>] MD5 checksum reference mismatch for ref 0 pos 248747869..248786716</a:t>
            </a:r>
          </a:p>
          <a:p>
            <a:pPr marL="0" indent="0">
              <a:buNone/>
            </a:pPr>
            <a:r>
              <a:rPr lang="en-US" sz="2000" b="1" dirty="0"/>
              <a:t>[E::</a:t>
            </a:r>
            <a:r>
              <a:rPr lang="en-US" sz="2000" b="1" dirty="0" err="1"/>
              <a:t>cram_decode_slice</a:t>
            </a:r>
            <a:r>
              <a:rPr lang="en-US" sz="2000" b="1" dirty="0"/>
              <a:t>] CRAM: 720250455f7998c0d906314e9aae3434</a:t>
            </a:r>
          </a:p>
          <a:p>
            <a:pPr marL="0" indent="0">
              <a:buNone/>
            </a:pPr>
            <a:r>
              <a:rPr lang="en-US" sz="2000" b="1" dirty="0"/>
              <a:t>[E::</a:t>
            </a:r>
            <a:r>
              <a:rPr lang="en-US" sz="2000" b="1" dirty="0" err="1"/>
              <a:t>cram_decode_slice</a:t>
            </a:r>
            <a:r>
              <a:rPr lang="en-US" sz="2000" b="1" dirty="0"/>
              <a:t>] Ref : 5e868f1c3be1506207b2097a2371c4c5</a:t>
            </a:r>
          </a:p>
          <a:p>
            <a:pPr marL="0" indent="0">
              <a:buNone/>
            </a:pPr>
            <a:r>
              <a:rPr lang="en-US" sz="2000" b="1" dirty="0"/>
              <a:t>[E::</a:t>
            </a:r>
            <a:r>
              <a:rPr lang="en-US" sz="2000" b="1" dirty="0" err="1"/>
              <a:t>cram_next_slice</a:t>
            </a:r>
            <a:r>
              <a:rPr lang="en-US" sz="2000" b="1" dirty="0"/>
              <a:t>] Failure to decode slice</a:t>
            </a:r>
          </a:p>
          <a:p>
            <a:pPr marL="0" indent="0">
              <a:buNone/>
            </a:pPr>
            <a:r>
              <a:rPr lang="en-US" sz="2000" b="1" dirty="0"/>
              <a:t>[</a:t>
            </a:r>
            <a:r>
              <a:rPr lang="en-US" sz="2000" b="1" dirty="0" err="1"/>
              <a:t>main_samview</a:t>
            </a:r>
            <a:r>
              <a:rPr lang="en-US" sz="2000" b="1" dirty="0"/>
              <a:t>] truncated file.</a:t>
            </a:r>
          </a:p>
          <a:p>
            <a:pPr marL="0" indent="0">
              <a:buNone/>
            </a:pPr>
            <a:endParaRPr lang="en-US" sz="2000" b="1" dirty="0"/>
          </a:p>
          <a:p>
            <a:pPr marL="0" indent="0">
              <a:buNone/>
            </a:pPr>
            <a:r>
              <a:rPr lang="en-US" sz="2000" dirty="0"/>
              <a:t># </a:t>
            </a:r>
            <a:r>
              <a:rPr lang="en-US" sz="2000" dirty="0" err="1"/>
              <a:t>Biostars</a:t>
            </a:r>
            <a:r>
              <a:rPr lang="en-US" sz="2000" dirty="0"/>
              <a:t> solution may be to --enable lib curl option</a:t>
            </a:r>
          </a:p>
          <a:p>
            <a:pPr marL="0" indent="0">
              <a:buNone/>
            </a:pPr>
            <a:r>
              <a:rPr lang="en-US" sz="2000" dirty="0"/>
              <a:t>https://www.biostars.org/p/389132/</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195</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177851459"/>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0" y="2766218"/>
            <a:ext cx="9144000" cy="1325563"/>
          </a:xfrm>
        </p:spPr>
        <p:txBody>
          <a:bodyPr>
            <a:normAutofit/>
          </a:bodyPr>
          <a:lstStyle/>
          <a:p>
            <a:r>
              <a:rPr lang="en-US" sz="4800" b="1" dirty="0">
                <a:solidFill>
                  <a:schemeClr val="bg1"/>
                </a:solidFill>
              </a:rPr>
              <a:t> October 3, 2020 Meeting @ 6pm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196</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857865191"/>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00B050"/>
                </a:solidFill>
              </a:rPr>
              <a:t>1. Create 120 row by 6 col haplotype data in order to eyeball switch errors. </a:t>
            </a:r>
          </a:p>
          <a:p>
            <a:pPr marL="0" indent="0">
              <a:buNone/>
            </a:pPr>
            <a:r>
              <a:rPr lang="en-US" sz="2000" dirty="0">
                <a:solidFill>
                  <a:srgbClr val="00B050"/>
                </a:solidFill>
              </a:rPr>
              <a:t>See</a:t>
            </a:r>
          </a:p>
          <a:p>
            <a:pPr marL="0" indent="0">
              <a:buNone/>
            </a:pPr>
            <a:r>
              <a:rPr lang="en-US" sz="2000" dirty="0">
                <a:solidFill>
                  <a:srgbClr val="00B050"/>
                </a:solidFill>
              </a:rPr>
              <a:t>/home/s_m774/Haplotype-Research/</a:t>
            </a:r>
            <a:r>
              <a:rPr lang="en-US" sz="2000" dirty="0" err="1">
                <a:solidFill>
                  <a:srgbClr val="00B050"/>
                </a:solidFill>
              </a:rPr>
              <a:t>testSwitchDistance</a:t>
            </a:r>
            <a:r>
              <a:rPr lang="en-US" sz="2000" dirty="0">
                <a:solidFill>
                  <a:srgbClr val="00B050"/>
                </a:solidFill>
              </a:rPr>
              <a:t>/6col.120pos.whatshap.hapseq2.dbm.txt</a:t>
            </a:r>
          </a:p>
          <a:p>
            <a:pPr marL="0" indent="0">
              <a:buNone/>
            </a:pPr>
            <a:r>
              <a:rPr lang="en-US" sz="2000" dirty="0">
                <a:solidFill>
                  <a:srgbClr val="00B050"/>
                </a:solidFill>
              </a:rPr>
              <a:t>paste whatshap.genotype.826.chr10.txt hapseq2.genotype.826.chr10.txt dbm.genotype.826.chr10.txt &gt; 6col.120pos.whatshap.hapseq2.dbm.txt</a:t>
            </a:r>
          </a:p>
          <a:p>
            <a:pPr marL="0" indent="0">
              <a:buNone/>
            </a:pPr>
            <a:endParaRPr lang="en-US" sz="2000" dirty="0"/>
          </a:p>
          <a:p>
            <a:pPr marL="0" indent="0">
              <a:buNone/>
            </a:pPr>
            <a:r>
              <a:rPr lang="en-US" sz="2000" dirty="0"/>
              <a:t>2. Create </a:t>
            </a:r>
            <a:r>
              <a:rPr lang="en-US" sz="2000" dirty="0" err="1"/>
              <a:t>perl</a:t>
            </a:r>
            <a:r>
              <a:rPr lang="en-US" sz="2000" dirty="0"/>
              <a:t> code to calculate the switch distance using one (e.g., DBM) as the reference, to see how many switches are needed to make another output (e.g., Hapseq2) to be the same as the reference one (e.g., DBM)</a:t>
            </a:r>
          </a:p>
          <a:p>
            <a:pPr marL="0" indent="0">
              <a:buNone/>
            </a:pPr>
            <a:r>
              <a:rPr lang="en-US" sz="2000" dirty="0"/>
              <a:t>In progress at</a:t>
            </a:r>
          </a:p>
          <a:p>
            <a:pPr marL="0" indent="0">
              <a:buNone/>
            </a:pPr>
            <a:r>
              <a:rPr lang="en-US" sz="2000" dirty="0"/>
              <a:t>/home/s_m774/Haplotype-Research/getSwitchDistance.pl</a:t>
            </a:r>
          </a:p>
          <a:p>
            <a:pPr marL="0" indent="0">
              <a:buNone/>
            </a:pPr>
            <a:r>
              <a:rPr lang="en-US" sz="2000" b="1" dirty="0"/>
              <a:t>Note: HapSeq2 and DBM output alleles in place of reference</a:t>
            </a:r>
            <a:r>
              <a:rPr lang="en-US" sz="2000" b="1"/>
              <a:t>/alternate (0/1)</a:t>
            </a:r>
            <a:endParaRPr lang="en-US" sz="2000" b="1" dirty="0"/>
          </a:p>
          <a:p>
            <a:pPr marL="0" indent="0">
              <a:buNone/>
            </a:pPr>
            <a:r>
              <a:rPr lang="en-US" sz="2000" dirty="0"/>
              <a:t>3. Install </a:t>
            </a:r>
            <a:r>
              <a:rPr lang="en-US" sz="2000" dirty="0" err="1"/>
              <a:t>zlib</a:t>
            </a:r>
            <a:r>
              <a:rPr lang="en-US" sz="2000" dirty="0"/>
              <a:t> dependency and </a:t>
            </a:r>
            <a:r>
              <a:rPr lang="en-US" sz="2000" dirty="0" err="1"/>
              <a:t>samtools</a:t>
            </a:r>
            <a:endParaRPr lang="en-US" sz="2000" dirty="0"/>
          </a:p>
          <a:p>
            <a:pPr marL="0" indent="0">
              <a:buNone/>
            </a:pPr>
            <a:r>
              <a:rPr lang="en-US" sz="2000" dirty="0"/>
              <a:t>Installing </a:t>
            </a:r>
            <a:r>
              <a:rPr lang="en-US" sz="2000" dirty="0" err="1"/>
              <a:t>slib</a:t>
            </a:r>
            <a:r>
              <a:rPr lang="en-US" sz="2000" dirty="0"/>
              <a:t> requires </a:t>
            </a:r>
            <a:r>
              <a:rPr lang="en-US" sz="2000" dirty="0" err="1"/>
              <a:t>sudo</a:t>
            </a:r>
            <a:r>
              <a:rPr lang="en-US" sz="2000" dirty="0"/>
              <a:t> privilege—I messaged server admin Shane for help.</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197</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611865563"/>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0" y="2766218"/>
            <a:ext cx="9144000" cy="1325563"/>
          </a:xfrm>
        </p:spPr>
        <p:txBody>
          <a:bodyPr>
            <a:normAutofit/>
          </a:bodyPr>
          <a:lstStyle/>
          <a:p>
            <a:r>
              <a:rPr lang="en-US" sz="4800" b="1" dirty="0">
                <a:solidFill>
                  <a:schemeClr val="bg1"/>
                </a:solidFill>
              </a:rPr>
              <a:t> October 17, 2020 Meeting @ 6pm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198</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291351182"/>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00B050"/>
                </a:solidFill>
              </a:rPr>
              <a:t>1. Install </a:t>
            </a:r>
            <a:r>
              <a:rPr lang="en-US" sz="2000" dirty="0" err="1">
                <a:solidFill>
                  <a:srgbClr val="00B050"/>
                </a:solidFill>
              </a:rPr>
              <a:t>samtools</a:t>
            </a:r>
            <a:r>
              <a:rPr lang="en-US" sz="2000" dirty="0">
                <a:solidFill>
                  <a:srgbClr val="00B050"/>
                </a:solidFill>
              </a:rPr>
              <a:t> in order to download 1000 Genome samples</a:t>
            </a:r>
          </a:p>
          <a:p>
            <a:pPr marL="0" indent="0">
              <a:buNone/>
            </a:pPr>
            <a:r>
              <a:rPr lang="en-US" sz="2000" dirty="0">
                <a:solidFill>
                  <a:srgbClr val="00B050"/>
                </a:solidFill>
              </a:rPr>
              <a:t>I installed </a:t>
            </a:r>
            <a:r>
              <a:rPr lang="en-US" sz="2000" dirty="0" err="1">
                <a:solidFill>
                  <a:srgbClr val="00B050"/>
                </a:solidFill>
              </a:rPr>
              <a:t>samtools</a:t>
            </a:r>
            <a:r>
              <a:rPr lang="en-US" sz="2000" dirty="0">
                <a:solidFill>
                  <a:srgbClr val="00B050"/>
                </a:solidFill>
              </a:rPr>
              <a:t> using the package manager </a:t>
            </a:r>
            <a:r>
              <a:rPr lang="en-US" sz="2000" dirty="0" err="1">
                <a:solidFill>
                  <a:srgbClr val="00B050"/>
                </a:solidFill>
              </a:rPr>
              <a:t>Bioconda</a:t>
            </a:r>
            <a:r>
              <a:rPr lang="en-US" sz="2000" dirty="0">
                <a:solidFill>
                  <a:srgbClr val="00B050"/>
                </a:solidFill>
              </a:rPr>
              <a:t>. I was able to download the NA12878 data to bam format on LEAP. I then called its SNV using </a:t>
            </a:r>
            <a:r>
              <a:rPr lang="en-US" sz="2000" dirty="0" err="1">
                <a:solidFill>
                  <a:srgbClr val="00B050"/>
                </a:solidFill>
              </a:rPr>
              <a:t>bcftools</a:t>
            </a:r>
            <a:r>
              <a:rPr lang="en-US" sz="2000" dirty="0">
                <a:solidFill>
                  <a:srgbClr val="00B050"/>
                </a:solidFill>
              </a:rPr>
              <a:t>. I then phased NA12878 SNV successfully using </a:t>
            </a:r>
            <a:r>
              <a:rPr lang="en-US" sz="2000" dirty="0" err="1">
                <a:solidFill>
                  <a:srgbClr val="00B050"/>
                </a:solidFill>
              </a:rPr>
              <a:t>Whatshap</a:t>
            </a:r>
            <a:r>
              <a:rPr lang="en-US" sz="2000" dirty="0">
                <a:solidFill>
                  <a:srgbClr val="00B050"/>
                </a:solidFill>
              </a:rPr>
              <a:t>. </a:t>
            </a:r>
          </a:p>
          <a:p>
            <a:pPr marL="0" indent="0">
              <a:buNone/>
            </a:pPr>
            <a:endParaRPr lang="en-US" sz="2000" dirty="0">
              <a:solidFill>
                <a:srgbClr val="00B050"/>
              </a:solidFill>
            </a:endParaRPr>
          </a:p>
          <a:p>
            <a:pPr marL="0" indent="0">
              <a:buNone/>
            </a:pPr>
            <a:r>
              <a:rPr lang="en-US" sz="2000" dirty="0">
                <a:solidFill>
                  <a:srgbClr val="00B050"/>
                </a:solidFill>
              </a:rPr>
              <a:t>A huge improvement over 628 SNV at &gt;=20 depth in the old cell line, with 190783 SNV &gt;= 20 depth called on chromosome 10 using NA12878</a:t>
            </a:r>
          </a:p>
          <a:p>
            <a:pPr marL="0" indent="0">
              <a:buNone/>
            </a:pPr>
            <a:endParaRPr lang="en-US" sz="2000" dirty="0">
              <a:solidFill>
                <a:srgbClr val="00B050"/>
              </a:solidFill>
            </a:endParaRPr>
          </a:p>
          <a:p>
            <a:pPr marL="0" indent="0">
              <a:buNone/>
            </a:pPr>
            <a:r>
              <a:rPr lang="en-US" sz="2000" dirty="0">
                <a:solidFill>
                  <a:srgbClr val="00B050"/>
                </a:solidFill>
              </a:rPr>
              <a:t>Interesting data produced by </a:t>
            </a:r>
            <a:r>
              <a:rPr lang="en-US" sz="2000" dirty="0" err="1">
                <a:solidFill>
                  <a:srgbClr val="00B050"/>
                </a:solidFill>
              </a:rPr>
              <a:t>Whatshap</a:t>
            </a:r>
            <a:r>
              <a:rPr lang="en-US" sz="2000" dirty="0">
                <a:solidFill>
                  <a:srgbClr val="00B050"/>
                </a:solidFill>
              </a:rPr>
              <a:t>:</a:t>
            </a:r>
          </a:p>
          <a:p>
            <a:pPr marL="0" indent="0">
              <a:buNone/>
            </a:pPr>
            <a:r>
              <a:rPr lang="en-US" sz="2000" dirty="0">
                <a:solidFill>
                  <a:srgbClr val="00B050"/>
                </a:solidFill>
              </a:rPr>
              <a:t>No. of phased blocks: 21224</a:t>
            </a:r>
          </a:p>
          <a:p>
            <a:pPr marL="0" indent="0">
              <a:buNone/>
            </a:pPr>
            <a:r>
              <a:rPr lang="en-US" sz="2000" dirty="0">
                <a:solidFill>
                  <a:srgbClr val="00B050"/>
                </a:solidFill>
              </a:rPr>
              <a:t>Largest component contains 2518 variants (2.6% of accessible variants) between position 38579089 and 42302007</a:t>
            </a:r>
          </a:p>
          <a:p>
            <a:pPr marL="0" indent="0">
              <a:buNone/>
            </a:pPr>
            <a:endParaRPr lang="en-US" sz="2000" dirty="0">
              <a:solidFill>
                <a:srgbClr val="00B050"/>
              </a:solidFill>
            </a:endParaRPr>
          </a:p>
          <a:p>
            <a:pPr marL="0" indent="0">
              <a:buNone/>
            </a:pPr>
            <a:r>
              <a:rPr lang="en-US" sz="2000" dirty="0">
                <a:solidFill>
                  <a:srgbClr val="00B050"/>
                </a:solidFill>
              </a:rPr>
              <a:t>See /home/s_m774/1000GenomeData</a:t>
            </a:r>
          </a:p>
          <a:p>
            <a:pPr marL="0" indent="0">
              <a:buNone/>
            </a:pPr>
            <a:endParaRPr lang="en-US" sz="2000" dirty="0">
              <a:solidFill>
                <a:srgbClr val="00B050"/>
              </a:solidFill>
            </a:endParaRP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199</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4897620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July 7, 2019 Meeting</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F69D3687-68FD-49CC-9B5C-EF7EF511977A}"/>
              </a:ext>
            </a:extLst>
          </p:cNvPr>
          <p:cNvSpPr>
            <a:spLocks noGrp="1"/>
          </p:cNvSpPr>
          <p:nvPr>
            <p:ph type="sldNum" sz="quarter" idx="12"/>
          </p:nvPr>
        </p:nvSpPr>
        <p:spPr/>
        <p:txBody>
          <a:bodyPr/>
          <a:lstStyle/>
          <a:p>
            <a:fld id="{79EB0BAA-089B-F446-9CF3-DE954596BEEC}" type="slidenum">
              <a:rPr lang="en-US" smtClean="0"/>
              <a:t>2</a:t>
            </a:fld>
            <a:endParaRPr lang="en-US"/>
          </a:p>
        </p:txBody>
      </p:sp>
    </p:spTree>
    <p:extLst>
      <p:ext uri="{BB962C8B-B14F-4D97-AF65-F5344CB8AC3E}">
        <p14:creationId xmlns:p14="http://schemas.microsoft.com/office/powerpoint/2010/main" val="26131609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23183-DBB9-654C-9444-E7A29524203E}"/>
              </a:ext>
            </a:extLst>
          </p:cNvPr>
          <p:cNvSpPr>
            <a:spLocks noGrp="1"/>
          </p:cNvSpPr>
          <p:nvPr>
            <p:ph type="title"/>
          </p:nvPr>
        </p:nvSpPr>
        <p:spPr>
          <a:xfrm>
            <a:off x="443120" y="73579"/>
            <a:ext cx="7886700" cy="701673"/>
          </a:xfrm>
        </p:spPr>
        <p:txBody>
          <a:bodyPr>
            <a:normAutofit/>
          </a:bodyPr>
          <a:lstStyle/>
          <a:p>
            <a:r>
              <a:rPr lang="en-US" sz="4000" b="1" dirty="0">
                <a:solidFill>
                  <a:srgbClr val="1F0DFF"/>
                </a:solidFill>
              </a:rPr>
              <a:t>September 5, 2019 Meeting To-Do </a:t>
            </a:r>
          </a:p>
        </p:txBody>
      </p:sp>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884719"/>
            <a:ext cx="8588272" cy="5768842"/>
          </a:xfrm>
        </p:spPr>
        <p:txBody>
          <a:bodyPr>
            <a:normAutofit/>
          </a:bodyPr>
          <a:lstStyle/>
          <a:p>
            <a:pPr marL="0" indent="0">
              <a:buNone/>
            </a:pPr>
            <a:r>
              <a:rPr lang="en-US" sz="2000" dirty="0"/>
              <a:t>1. (1) Get the quality scores of each SNP on each sample (2) Calculate average quality score of 5 samples</a:t>
            </a:r>
          </a:p>
          <a:p>
            <a:pPr marL="0" indent="0">
              <a:buNone/>
            </a:pPr>
            <a:r>
              <a:rPr lang="en-US" sz="2000" dirty="0"/>
              <a:t>	</a:t>
            </a:r>
            <a:r>
              <a:rPr lang="en-US" sz="2000" dirty="0">
                <a:solidFill>
                  <a:srgbClr val="00B050"/>
                </a:solidFill>
              </a:rPr>
              <a:t>Complete</a:t>
            </a:r>
            <a:r>
              <a:rPr lang="en-US" sz="2000" dirty="0"/>
              <a:t>, see September5.2019.QualityScoreDBM.txt</a:t>
            </a:r>
          </a:p>
          <a:p>
            <a:pPr marL="0" indent="0">
              <a:buNone/>
            </a:pPr>
            <a:r>
              <a:rPr lang="en-US" sz="2000" dirty="0"/>
              <a:t>2. (1) Prepare Hapseq2 real data (2) Run Hapseq2 using real data. First use 2 input files. Next use 4 input files. (3) Prepare Hapseq2 real data with 3 samples</a:t>
            </a:r>
          </a:p>
          <a:p>
            <a:pPr marL="0" indent="0">
              <a:buNone/>
            </a:pPr>
            <a:r>
              <a:rPr lang="en-US" sz="2000" dirty="0"/>
              <a:t>	</a:t>
            </a:r>
            <a:r>
              <a:rPr lang="en-US" sz="2000" dirty="0">
                <a:solidFill>
                  <a:srgbClr val="00B050"/>
                </a:solidFill>
              </a:rPr>
              <a:t>In Progress</a:t>
            </a:r>
            <a:r>
              <a:rPr lang="en-US" sz="2000" dirty="0"/>
              <a:t>, see September5.2019.HapSeq2Input.txt (</a:t>
            </a:r>
            <a:r>
              <a:rPr lang="en-US" sz="2000" dirty="0">
                <a:solidFill>
                  <a:srgbClr val="FF0000"/>
                </a:solidFill>
              </a:rPr>
              <a:t>continued to do</a:t>
            </a:r>
            <a:r>
              <a:rPr lang="en-US" sz="2000" dirty="0"/>
              <a:t>) </a:t>
            </a:r>
            <a:endParaRPr lang="en-US" sz="2000" dirty="0">
              <a:solidFill>
                <a:srgbClr val="FF0000"/>
              </a:solidFill>
            </a:endParaRPr>
          </a:p>
          <a:p>
            <a:pPr marL="0" indent="0">
              <a:buNone/>
            </a:pPr>
            <a:r>
              <a:rPr lang="en-US" sz="2000" dirty="0"/>
              <a:t>3. </a:t>
            </a:r>
            <a:r>
              <a:rPr lang="en-US" sz="2000" dirty="0">
                <a:cs typeface="Times New Roman" panose="02020603050405020304" pitchFamily="18" charset="0"/>
              </a:rPr>
              <a:t>Check on the papers that cite the DBM and HapSeq2 papers to see if they have simulation data and real data.</a:t>
            </a:r>
            <a:endParaRPr lang="en-US" sz="2000" dirty="0"/>
          </a:p>
          <a:p>
            <a:pPr marL="0" indent="0">
              <a:buNone/>
            </a:pPr>
            <a:r>
              <a:rPr lang="en-US" sz="2000" dirty="0"/>
              <a:t>	</a:t>
            </a:r>
            <a:r>
              <a:rPr lang="en-US" sz="2000" dirty="0">
                <a:solidFill>
                  <a:srgbClr val="00B050"/>
                </a:solidFill>
              </a:rPr>
              <a:t>In Progress</a:t>
            </a:r>
            <a:endParaRPr lang="en-US" sz="2000" dirty="0">
              <a:cs typeface="Times New Roman" panose="02020603050405020304" pitchFamily="18" charset="0"/>
            </a:endParaRPr>
          </a:p>
        </p:txBody>
      </p:sp>
      <p:sp>
        <p:nvSpPr>
          <p:cNvPr id="4" name="TextBox 3">
            <a:extLst>
              <a:ext uri="{FF2B5EF4-FFF2-40B4-BE49-F238E27FC236}">
                <a16:creationId xmlns:a16="http://schemas.microsoft.com/office/drawing/2014/main" id="{16AB69EA-C5C0-C646-8651-2659F95806E1}"/>
              </a:ext>
            </a:extLst>
          </p:cNvPr>
          <p:cNvSpPr txBox="1"/>
          <p:nvPr/>
        </p:nvSpPr>
        <p:spPr>
          <a:xfrm>
            <a:off x="219205" y="4540685"/>
            <a:ext cx="7837787" cy="830997"/>
          </a:xfrm>
          <a:prstGeom prst="rect">
            <a:avLst/>
          </a:prstGeom>
          <a:noFill/>
        </p:spPr>
        <p:txBody>
          <a:bodyPr wrap="none" rtlCol="0">
            <a:spAutoFit/>
          </a:bodyPr>
          <a:lstStyle/>
          <a:p>
            <a:r>
              <a:rPr lang="en-US" sz="1600" b="1" dirty="0">
                <a:solidFill>
                  <a:srgbClr val="FF0000"/>
                </a:solidFill>
              </a:rPr>
              <a:t>Web links for papers that have the figures listed on the next page: </a:t>
            </a:r>
          </a:p>
          <a:p>
            <a:r>
              <a:rPr lang="en-US" sz="1600" dirty="0"/>
              <a:t>1.  Figure 1: </a:t>
            </a:r>
            <a:r>
              <a:rPr lang="en-US" sz="1600" dirty="0">
                <a:hlinkClick r:id="rId2"/>
              </a:rPr>
              <a:t>https://biodatamining.biomedcentral.com/articles/10.1186/s13040-019-0198-8</a:t>
            </a:r>
            <a:endParaRPr lang="en-US" sz="1600" dirty="0"/>
          </a:p>
          <a:p>
            <a:r>
              <a:rPr lang="en-US" sz="1600" dirty="0"/>
              <a:t>2. Figure 2  </a:t>
            </a:r>
            <a:r>
              <a:rPr lang="en-US" sz="1600" dirty="0">
                <a:hlinkClick r:id="rId3"/>
              </a:rPr>
              <a:t>https://www.ncbi.nlm.nih.gov/pmc/articles/PMC4530977/</a:t>
            </a:r>
            <a:endParaRPr lang="en-US" sz="1600" dirty="0"/>
          </a:p>
        </p:txBody>
      </p:sp>
      <p:sp>
        <p:nvSpPr>
          <p:cNvPr id="5" name="Slide Number Placeholder 4">
            <a:extLst>
              <a:ext uri="{FF2B5EF4-FFF2-40B4-BE49-F238E27FC236}">
                <a16:creationId xmlns:a16="http://schemas.microsoft.com/office/drawing/2014/main" id="{A65BB972-9DA9-4DE7-8BCD-F6F38A574BE3}"/>
              </a:ext>
            </a:extLst>
          </p:cNvPr>
          <p:cNvSpPr>
            <a:spLocks noGrp="1"/>
          </p:cNvSpPr>
          <p:nvPr>
            <p:ph type="sldNum" sz="quarter" idx="12"/>
          </p:nvPr>
        </p:nvSpPr>
        <p:spPr/>
        <p:txBody>
          <a:bodyPr/>
          <a:lstStyle/>
          <a:p>
            <a:fld id="{79EB0BAA-089B-F446-9CF3-DE954596BEEC}" type="slidenum">
              <a:rPr lang="en-US" smtClean="0"/>
              <a:t>20</a:t>
            </a:fld>
            <a:endParaRPr lang="en-US"/>
          </a:p>
        </p:txBody>
      </p:sp>
    </p:spTree>
    <p:extLst>
      <p:ext uri="{BB962C8B-B14F-4D97-AF65-F5344CB8AC3E}">
        <p14:creationId xmlns:p14="http://schemas.microsoft.com/office/powerpoint/2010/main" val="2845353390"/>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296849"/>
            <a:ext cx="8588272" cy="6248400"/>
          </a:xfrm>
        </p:spPr>
        <p:txBody>
          <a:bodyPr>
            <a:normAutofit/>
          </a:bodyPr>
          <a:lstStyle/>
          <a:p>
            <a:pPr marL="0" indent="0">
              <a:buNone/>
            </a:pPr>
            <a:r>
              <a:rPr lang="en-US" sz="2000" dirty="0"/>
              <a:t>2. Create </a:t>
            </a:r>
            <a:r>
              <a:rPr lang="en-US" sz="2000" dirty="0" err="1"/>
              <a:t>perl</a:t>
            </a:r>
            <a:r>
              <a:rPr lang="en-US" sz="2000" dirty="0"/>
              <a:t> code and test </a:t>
            </a:r>
            <a:r>
              <a:rPr lang="en-US" sz="2000" dirty="0" err="1"/>
              <a:t>perl</a:t>
            </a:r>
            <a:r>
              <a:rPr lang="en-US" sz="2000" dirty="0"/>
              <a:t> code to calculate the switch distance using one (e.g., DBM) as the reference, to see how many switches are needed to make another output (e.g., Hapseq2) to be the same as the reference one (e.g., DBM).  Run </a:t>
            </a:r>
            <a:r>
              <a:rPr lang="en-US" sz="2000" dirty="0" err="1"/>
              <a:t>perl</a:t>
            </a:r>
            <a:r>
              <a:rPr lang="en-US" sz="2000" dirty="0"/>
              <a:t> code on </a:t>
            </a:r>
            <a:r>
              <a:rPr lang="en-US" sz="2000" dirty="0" err="1"/>
              <a:t>Whatshap</a:t>
            </a:r>
            <a:r>
              <a:rPr lang="en-US" sz="2000" dirty="0"/>
              <a:t>, Hapseq2, and DBM on 15 positions to test. </a:t>
            </a:r>
          </a:p>
          <a:p>
            <a:pPr marL="0" indent="0">
              <a:buNone/>
            </a:pPr>
            <a:r>
              <a:rPr lang="en-US" sz="2000" dirty="0"/>
              <a:t>In progress at /home/s_m774/Haplotype-Research/getSwitchDistance.pl</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200</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380130405"/>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t>2. Create </a:t>
            </a:r>
            <a:r>
              <a:rPr lang="en-US" sz="2000" dirty="0" err="1"/>
              <a:t>perl</a:t>
            </a:r>
            <a:r>
              <a:rPr lang="en-US" sz="2000" dirty="0"/>
              <a:t> code to calculate the switch distance using one (e.g., DBM) as the reference, to see how many switches are needed to make another output (e.g., Hapseq2) to be the same as the reference one (e.g., DBM)</a:t>
            </a:r>
          </a:p>
          <a:p>
            <a:pPr marL="0" indent="0">
              <a:buNone/>
            </a:pPr>
            <a:r>
              <a:rPr lang="en-US" sz="2000" dirty="0"/>
              <a:t>In progress at</a:t>
            </a:r>
          </a:p>
          <a:p>
            <a:pPr marL="0" indent="0">
              <a:buNone/>
            </a:pPr>
            <a:r>
              <a:rPr lang="en-US" sz="2000" dirty="0"/>
              <a:t>/home/s_m774/Haplotype-Research/getSwitchDistance.pl</a:t>
            </a:r>
          </a:p>
          <a:p>
            <a:pPr marL="0" indent="0">
              <a:buNone/>
            </a:pPr>
            <a:endParaRPr lang="en-US" sz="2000" dirty="0"/>
          </a:p>
          <a:p>
            <a:pPr marL="0" indent="0">
              <a:buNone/>
            </a:pPr>
            <a:r>
              <a:rPr lang="en-US" sz="2000" dirty="0"/>
              <a:t>3. Run </a:t>
            </a:r>
            <a:r>
              <a:rPr lang="en-US" sz="2000" dirty="0" err="1"/>
              <a:t>perl</a:t>
            </a:r>
            <a:r>
              <a:rPr lang="en-US" sz="2000" dirty="0"/>
              <a:t> code on </a:t>
            </a:r>
            <a:r>
              <a:rPr lang="en-US" sz="2000" dirty="0" err="1"/>
              <a:t>Whatshap</a:t>
            </a:r>
            <a:r>
              <a:rPr lang="en-US" sz="2000" dirty="0"/>
              <a:t>, Hapseq2, and DBM on 15 positions to test. Then larger dataset.</a:t>
            </a:r>
          </a:p>
          <a:p>
            <a:pPr marL="0" indent="0">
              <a:buNone/>
            </a:pPr>
            <a:endParaRPr lang="en-US" sz="20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201</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556097752"/>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t> </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202</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5" name="Picture 4" descr="Graphical user interface, application, table, Excel&#10;&#10;Description automatically generated">
            <a:extLst>
              <a:ext uri="{FF2B5EF4-FFF2-40B4-BE49-F238E27FC236}">
                <a16:creationId xmlns:a16="http://schemas.microsoft.com/office/drawing/2014/main" id="{A1EDB078-64C6-4AB9-AAE2-8C9C5DF36886}"/>
              </a:ext>
            </a:extLst>
          </p:cNvPr>
          <p:cNvPicPr>
            <a:picLocks noChangeAspect="1"/>
          </p:cNvPicPr>
          <p:nvPr/>
        </p:nvPicPr>
        <p:blipFill>
          <a:blip r:embed="rId2"/>
          <a:stretch>
            <a:fillRect/>
          </a:stretch>
        </p:blipFill>
        <p:spPr>
          <a:xfrm>
            <a:off x="1704975" y="390525"/>
            <a:ext cx="5734050" cy="6076950"/>
          </a:xfrm>
          <a:prstGeom prst="rect">
            <a:avLst/>
          </a:prstGeom>
        </p:spPr>
      </p:pic>
    </p:spTree>
    <p:extLst>
      <p:ext uri="{BB962C8B-B14F-4D97-AF65-F5344CB8AC3E}">
        <p14:creationId xmlns:p14="http://schemas.microsoft.com/office/powerpoint/2010/main" val="131453647"/>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lgn="ctr">
              <a:buNone/>
            </a:pPr>
            <a:r>
              <a:rPr lang="en-US" sz="2400" b="1" i="0" dirty="0">
                <a:solidFill>
                  <a:srgbClr val="FF00FF"/>
                </a:solidFill>
                <a:effectLst/>
                <a:latin typeface="Arial" panose="020B0604020202020204" pitchFamily="34" charset="0"/>
              </a:rPr>
              <a:t>Oct 24, 2020 Saturday answer after checking:</a:t>
            </a:r>
            <a:endParaRPr lang="en-US" sz="2400" b="0" i="0" dirty="0">
              <a:solidFill>
                <a:srgbClr val="444444"/>
              </a:solidFill>
              <a:effectLst/>
              <a:latin typeface="Arial" panose="020B0604020202020204" pitchFamily="34" charset="0"/>
            </a:endParaRPr>
          </a:p>
          <a:p>
            <a:pPr marL="0" indent="0" algn="l">
              <a:buNone/>
            </a:pPr>
            <a:br>
              <a:rPr lang="en-US" sz="2400" b="0" i="0" dirty="0">
                <a:solidFill>
                  <a:srgbClr val="444444"/>
                </a:solidFill>
                <a:effectLst/>
                <a:latin typeface="Arial" panose="020B0604020202020204" pitchFamily="34" charset="0"/>
              </a:rPr>
            </a:br>
            <a:r>
              <a:rPr lang="en-US" sz="2400" b="0" i="0" dirty="0">
                <a:solidFill>
                  <a:srgbClr val="0000FF"/>
                </a:solidFill>
                <a:effectLst/>
                <a:latin typeface="Arial" panose="020B0604020202020204" pitchFamily="34" charset="0"/>
              </a:rPr>
              <a:t>1. For both the 120-SNV and 628-SNV data, when doing the genotype comparison, for </a:t>
            </a:r>
            <a:r>
              <a:rPr lang="en-US" sz="2400" b="0" i="0" dirty="0" err="1">
                <a:solidFill>
                  <a:srgbClr val="0000FF"/>
                </a:solidFill>
                <a:effectLst/>
                <a:latin typeface="Arial" panose="020B0604020202020204" pitchFamily="34" charset="0"/>
              </a:rPr>
              <a:t>whatshap's</a:t>
            </a:r>
            <a:r>
              <a:rPr lang="en-US" sz="2400" b="0" i="0" dirty="0">
                <a:solidFill>
                  <a:srgbClr val="0000FF"/>
                </a:solidFill>
                <a:effectLst/>
                <a:latin typeface="Arial" panose="020B0604020202020204" pitchFamily="34" charset="0"/>
              </a:rPr>
              <a:t> unphased position "0/1" or ("--"), we count them in the strict genotype and non-strict genotype comparison, that is, the report number is out of 120; but we do not consider these unphased position "0/1" or ("--") when comparing "</a:t>
            </a:r>
            <a:r>
              <a:rPr lang="en-US" sz="2400" b="0" i="0" dirty="0" err="1">
                <a:solidFill>
                  <a:srgbClr val="0000FF"/>
                </a:solidFill>
                <a:effectLst/>
                <a:latin typeface="Arial" panose="020B0604020202020204" pitchFamily="34" charset="0"/>
              </a:rPr>
              <a:t>whatshap</a:t>
            </a:r>
            <a:r>
              <a:rPr lang="en-US" sz="2400" b="0" i="0" dirty="0">
                <a:solidFill>
                  <a:srgbClr val="0000FF"/>
                </a:solidFill>
                <a:effectLst/>
                <a:latin typeface="Arial" panose="020B0604020202020204" pitchFamily="34" charset="0"/>
              </a:rPr>
              <a:t> vs. hapseq2“ and "</a:t>
            </a:r>
            <a:r>
              <a:rPr lang="en-US" sz="2400" b="0" i="0" dirty="0" err="1">
                <a:solidFill>
                  <a:srgbClr val="0000FF"/>
                </a:solidFill>
                <a:effectLst/>
                <a:latin typeface="Arial" panose="020B0604020202020204" pitchFamily="34" charset="0"/>
              </a:rPr>
              <a:t>whatshap</a:t>
            </a:r>
            <a:r>
              <a:rPr lang="en-US" sz="2400" b="0" i="0" dirty="0">
                <a:solidFill>
                  <a:srgbClr val="0000FF"/>
                </a:solidFill>
                <a:effectLst/>
                <a:latin typeface="Arial" panose="020B0604020202020204" pitchFamily="34" charset="0"/>
              </a:rPr>
              <a:t> vs DBM", that is, if the haplotype comparison for 826 is of 82.5.</a:t>
            </a:r>
            <a:br>
              <a:rPr lang="en-US" sz="2400" b="0" i="0" dirty="0">
                <a:solidFill>
                  <a:srgbClr val="444444"/>
                </a:solidFill>
                <a:effectLst/>
                <a:latin typeface="Arial" panose="020B0604020202020204" pitchFamily="34" charset="0"/>
              </a:rPr>
            </a:br>
            <a:endParaRPr lang="en-US" sz="2400" b="0" i="0" dirty="0">
              <a:solidFill>
                <a:srgbClr val="444444"/>
              </a:solidFill>
              <a:effectLst/>
              <a:latin typeface="Arial" panose="020B0604020202020204" pitchFamily="34" charset="0"/>
            </a:endParaRPr>
          </a:p>
          <a:p>
            <a:pPr marL="0" indent="0" algn="l">
              <a:buNone/>
            </a:pPr>
            <a:r>
              <a:rPr lang="en-US" sz="2400" b="0" i="0" dirty="0">
                <a:solidFill>
                  <a:srgbClr val="0000FF"/>
                </a:solidFill>
                <a:effectLst/>
                <a:latin typeface="Arial" panose="020B0604020202020204" pitchFamily="34" charset="0"/>
              </a:rPr>
              <a:t>It is out of 120-25 unphased positions =95, that is, 82.5/95 not 82.5/120. </a:t>
            </a:r>
          </a:p>
          <a:p>
            <a:pPr marL="0" indent="0" algn="l">
              <a:buNone/>
            </a:pPr>
            <a:r>
              <a:rPr lang="en-US" sz="2400" b="0" i="0" dirty="0">
                <a:solidFill>
                  <a:srgbClr val="0000FF"/>
                </a:solidFill>
                <a:effectLst/>
                <a:latin typeface="Arial" panose="020B0604020202020204" pitchFamily="34" charset="0"/>
              </a:rPr>
              <a:t>However, these </a:t>
            </a:r>
            <a:r>
              <a:rPr lang="en-US" sz="2400" b="0" i="0" dirty="0" err="1">
                <a:solidFill>
                  <a:srgbClr val="0000FF"/>
                </a:solidFill>
                <a:effectLst/>
                <a:latin typeface="Arial" panose="020B0604020202020204" pitchFamily="34" charset="0"/>
              </a:rPr>
              <a:t>whathap</a:t>
            </a:r>
            <a:r>
              <a:rPr lang="en-US" sz="2400" b="0" i="0" dirty="0">
                <a:solidFill>
                  <a:srgbClr val="0000FF"/>
                </a:solidFill>
                <a:effectLst/>
                <a:latin typeface="Arial" panose="020B0604020202020204" pitchFamily="34" charset="0"/>
              </a:rPr>
              <a:t>-"unphased" positions are still phased in DBM and haps, so the "DBM vs. </a:t>
            </a:r>
            <a:r>
              <a:rPr lang="en-US" sz="2400" b="0" i="0" dirty="0" err="1">
                <a:solidFill>
                  <a:srgbClr val="0000FF"/>
                </a:solidFill>
                <a:effectLst/>
                <a:latin typeface="Arial" panose="020B0604020202020204" pitchFamily="34" charset="0"/>
              </a:rPr>
              <a:t>hapseq</a:t>
            </a:r>
            <a:r>
              <a:rPr lang="en-US" sz="2400" b="0" i="0" dirty="0">
                <a:solidFill>
                  <a:srgbClr val="0000FF"/>
                </a:solidFill>
                <a:effectLst/>
                <a:latin typeface="Arial" panose="020B0604020202020204" pitchFamily="34" charset="0"/>
              </a:rPr>
              <a:t>" comparison is based on 120 SNVs.</a:t>
            </a:r>
            <a:endParaRPr lang="en-US" sz="2400" b="0" i="0" dirty="0">
              <a:solidFill>
                <a:srgbClr val="444444"/>
              </a:solidFill>
              <a:effectLst/>
              <a:latin typeface="Arial" panose="020B0604020202020204" pitchFamily="34" charset="0"/>
            </a:endParaRPr>
          </a:p>
          <a:p>
            <a:pPr marL="0" indent="0">
              <a:buNone/>
            </a:pPr>
            <a:endParaRPr lang="en-US" sz="36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203</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295058221"/>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lgn="l">
              <a:buNone/>
            </a:pPr>
            <a:r>
              <a:rPr lang="en-US" sz="1800" b="0" i="0" dirty="0">
                <a:solidFill>
                  <a:srgbClr val="0000FF"/>
                </a:solidFill>
                <a:effectLst/>
                <a:latin typeface="Arial" panose="020B0604020202020204" pitchFamily="34" charset="0"/>
              </a:rPr>
              <a:t>2. With the above notes, in the future, for "fair comparison", we may get rid of the unphased positions from all three algorithms.</a:t>
            </a:r>
            <a:endParaRPr lang="en-US" sz="1800" b="0" i="0" dirty="0">
              <a:solidFill>
                <a:srgbClr val="444444"/>
              </a:solidFill>
              <a:effectLst/>
              <a:latin typeface="Arial" panose="020B0604020202020204" pitchFamily="34" charset="0"/>
            </a:endParaRPr>
          </a:p>
          <a:p>
            <a:pPr marL="0" indent="0" algn="l">
              <a:buNone/>
            </a:pPr>
            <a:r>
              <a:rPr lang="en-US" sz="1800" b="0" i="0" dirty="0">
                <a:solidFill>
                  <a:srgbClr val="444444"/>
                </a:solidFill>
                <a:effectLst/>
                <a:latin typeface="Arial" panose="020B0604020202020204" pitchFamily="34" charset="0"/>
              </a:rPr>
              <a:t>Scripts for 120 SNVs: Pick3PhasingWhatshapHapseqDBM.2020.July.10.txt</a:t>
            </a:r>
            <a:br>
              <a:rPr lang="en-US" sz="1800" b="0" i="0" dirty="0">
                <a:solidFill>
                  <a:srgbClr val="444444"/>
                </a:solidFill>
                <a:effectLst/>
                <a:latin typeface="Arial" panose="020B0604020202020204" pitchFamily="34" charset="0"/>
              </a:rPr>
            </a:br>
            <a:r>
              <a:rPr lang="en-US" sz="1800" b="0" i="0" dirty="0">
                <a:solidFill>
                  <a:srgbClr val="444444"/>
                </a:solidFill>
                <a:effectLst/>
                <a:latin typeface="Arial" panose="020B0604020202020204" pitchFamily="34" charset="0"/>
              </a:rPr>
              <a:t>Scripts for 120 SNVs: PhasingWhatshapHapseqDBM.2020.July.1.txt</a:t>
            </a:r>
          </a:p>
          <a:p>
            <a:pPr marL="0" indent="0">
              <a:buNone/>
            </a:pPr>
            <a:endParaRPr lang="en-US"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397765932"/>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lgn="ctr">
              <a:buNone/>
            </a:pPr>
            <a:r>
              <a:rPr lang="en-US" sz="1600" b="0" i="0" dirty="0">
                <a:solidFill>
                  <a:srgbClr val="1F0DFF"/>
                </a:solidFill>
                <a:effectLst/>
                <a:latin typeface="Arial" panose="020B0604020202020204" pitchFamily="34" charset="0"/>
              </a:rPr>
              <a:t>3. The number of unphased positions for the 628 SNV data:</a:t>
            </a:r>
          </a:p>
          <a:p>
            <a:pPr marL="0" indent="0" algn="l">
              <a:buNone/>
            </a:pPr>
            <a:r>
              <a:rPr lang="en-US" sz="1600" b="0" i="0" dirty="0">
                <a:solidFill>
                  <a:srgbClr val="444444"/>
                </a:solidFill>
                <a:effectLst/>
                <a:latin typeface="Arial" panose="020B0604020202020204" pitchFamily="34" charset="0"/>
              </a:rPr>
              <a:t>cd /home/s_m774/data/new.MIHA.June2020/compare</a:t>
            </a:r>
          </a:p>
          <a:p>
            <a:pPr marL="0" indent="0" algn="l">
              <a:buNone/>
            </a:pPr>
            <a:r>
              <a:rPr lang="en-US" sz="1600" b="0" i="0" dirty="0">
                <a:solidFill>
                  <a:srgbClr val="444444"/>
                </a:solidFill>
                <a:effectLst/>
                <a:latin typeface="Arial" panose="020B0604020202020204" pitchFamily="34" charset="0"/>
              </a:rPr>
              <a:t>(base) [s_s355@login1 compare]$ grep "-" whatshap.haplotype.826.chr10.txt | </a:t>
            </a:r>
            <a:r>
              <a:rPr lang="en-US" sz="1600" b="0" i="0" dirty="0" err="1">
                <a:solidFill>
                  <a:srgbClr val="444444"/>
                </a:solidFill>
                <a:effectLst/>
                <a:latin typeface="Arial" panose="020B0604020202020204" pitchFamily="34" charset="0"/>
              </a:rPr>
              <a:t>wc</a:t>
            </a:r>
            <a:r>
              <a:rPr lang="en-US" sz="1600" b="0" i="0" dirty="0">
                <a:solidFill>
                  <a:srgbClr val="444444"/>
                </a:solidFill>
                <a:effectLst/>
                <a:latin typeface="Arial" panose="020B0604020202020204" pitchFamily="34" charset="0"/>
              </a:rPr>
              <a:t> -l</a:t>
            </a:r>
            <a:br>
              <a:rPr lang="en-US" sz="1600" b="0" i="0" dirty="0">
                <a:solidFill>
                  <a:srgbClr val="444444"/>
                </a:solidFill>
                <a:effectLst/>
                <a:latin typeface="Arial" panose="020B0604020202020204" pitchFamily="34" charset="0"/>
              </a:rPr>
            </a:br>
            <a:r>
              <a:rPr lang="en-US" sz="1600" b="0" i="0" dirty="0">
                <a:solidFill>
                  <a:srgbClr val="444444"/>
                </a:solidFill>
                <a:effectLst/>
                <a:latin typeface="Arial" panose="020B0604020202020204" pitchFamily="34" charset="0"/>
              </a:rPr>
              <a:t>98</a:t>
            </a:r>
            <a:br>
              <a:rPr lang="en-US" sz="1600" b="0" i="0" dirty="0">
                <a:solidFill>
                  <a:srgbClr val="444444"/>
                </a:solidFill>
                <a:effectLst/>
                <a:latin typeface="Arial" panose="020B0604020202020204" pitchFamily="34" charset="0"/>
              </a:rPr>
            </a:br>
            <a:r>
              <a:rPr lang="en-US" sz="1600" b="0" i="0" dirty="0">
                <a:solidFill>
                  <a:srgbClr val="444444"/>
                </a:solidFill>
                <a:effectLst/>
                <a:latin typeface="Arial" panose="020B0604020202020204" pitchFamily="34" charset="0"/>
              </a:rPr>
              <a:t>(base) [s_s355@login1 compare]$ grep "-" whatshap.haplotype.827.chr10.txt | </a:t>
            </a:r>
            <a:r>
              <a:rPr lang="en-US" sz="1600" b="0" i="0" dirty="0" err="1">
                <a:solidFill>
                  <a:srgbClr val="444444"/>
                </a:solidFill>
                <a:effectLst/>
                <a:latin typeface="Arial" panose="020B0604020202020204" pitchFamily="34" charset="0"/>
              </a:rPr>
              <a:t>wc</a:t>
            </a:r>
            <a:r>
              <a:rPr lang="en-US" sz="1600" b="0" i="0" dirty="0">
                <a:solidFill>
                  <a:srgbClr val="444444"/>
                </a:solidFill>
                <a:effectLst/>
                <a:latin typeface="Arial" panose="020B0604020202020204" pitchFamily="34" charset="0"/>
              </a:rPr>
              <a:t> -l</a:t>
            </a:r>
            <a:br>
              <a:rPr lang="en-US" sz="1600" b="0" i="0" dirty="0">
                <a:solidFill>
                  <a:srgbClr val="444444"/>
                </a:solidFill>
                <a:effectLst/>
                <a:latin typeface="Arial" panose="020B0604020202020204" pitchFamily="34" charset="0"/>
              </a:rPr>
            </a:br>
            <a:r>
              <a:rPr lang="en-US" sz="1600" b="0" i="0" dirty="0">
                <a:solidFill>
                  <a:srgbClr val="444444"/>
                </a:solidFill>
                <a:effectLst/>
                <a:latin typeface="Arial" panose="020B0604020202020204" pitchFamily="34" charset="0"/>
              </a:rPr>
              <a:t>79</a:t>
            </a:r>
            <a:br>
              <a:rPr lang="en-US" sz="1600" b="0" i="0" dirty="0">
                <a:solidFill>
                  <a:srgbClr val="444444"/>
                </a:solidFill>
                <a:effectLst/>
                <a:latin typeface="Arial" panose="020B0604020202020204" pitchFamily="34" charset="0"/>
              </a:rPr>
            </a:br>
            <a:r>
              <a:rPr lang="en-US" sz="1600" b="0" i="0" dirty="0">
                <a:solidFill>
                  <a:srgbClr val="444444"/>
                </a:solidFill>
                <a:effectLst/>
                <a:latin typeface="Arial" panose="020B0604020202020204" pitchFamily="34" charset="0"/>
              </a:rPr>
              <a:t>(base) [s_s355@login1 compare]$ grep "-" whatshap.haplotype.832.chr10.txt | </a:t>
            </a:r>
            <a:r>
              <a:rPr lang="en-US" sz="1600" b="0" i="0" dirty="0" err="1">
                <a:solidFill>
                  <a:srgbClr val="444444"/>
                </a:solidFill>
                <a:effectLst/>
                <a:latin typeface="Arial" panose="020B0604020202020204" pitchFamily="34" charset="0"/>
              </a:rPr>
              <a:t>wc</a:t>
            </a:r>
            <a:r>
              <a:rPr lang="en-US" sz="1600" b="0" i="0" dirty="0">
                <a:solidFill>
                  <a:srgbClr val="444444"/>
                </a:solidFill>
                <a:effectLst/>
                <a:latin typeface="Arial" panose="020B0604020202020204" pitchFamily="34" charset="0"/>
              </a:rPr>
              <a:t> -l</a:t>
            </a:r>
            <a:br>
              <a:rPr lang="en-US" sz="1600" b="0" i="0" dirty="0">
                <a:solidFill>
                  <a:srgbClr val="444444"/>
                </a:solidFill>
                <a:effectLst/>
                <a:latin typeface="Arial" panose="020B0604020202020204" pitchFamily="34" charset="0"/>
              </a:rPr>
            </a:br>
            <a:r>
              <a:rPr lang="en-US" sz="1600" b="0" i="0" dirty="0">
                <a:solidFill>
                  <a:srgbClr val="444444"/>
                </a:solidFill>
                <a:effectLst/>
                <a:latin typeface="Arial" panose="020B0604020202020204" pitchFamily="34" charset="0"/>
              </a:rPr>
              <a:t>77</a:t>
            </a:r>
            <a:br>
              <a:rPr lang="en-US" sz="1600" b="0" i="0" dirty="0">
                <a:solidFill>
                  <a:srgbClr val="444444"/>
                </a:solidFill>
                <a:effectLst/>
                <a:latin typeface="Arial" panose="020B0604020202020204" pitchFamily="34" charset="0"/>
              </a:rPr>
            </a:br>
            <a:r>
              <a:rPr lang="en-US" sz="1600" b="0" i="0" dirty="0">
                <a:solidFill>
                  <a:srgbClr val="444444"/>
                </a:solidFill>
                <a:effectLst/>
                <a:latin typeface="Arial" panose="020B0604020202020204" pitchFamily="34" charset="0"/>
              </a:rPr>
              <a:t>(base) [s_s355@login1 compare]$ grep "-" whatshap.haplotype.847.chr10.txt | </a:t>
            </a:r>
            <a:r>
              <a:rPr lang="en-US" sz="1600" b="0" i="0" dirty="0" err="1">
                <a:solidFill>
                  <a:srgbClr val="444444"/>
                </a:solidFill>
                <a:effectLst/>
                <a:latin typeface="Arial" panose="020B0604020202020204" pitchFamily="34" charset="0"/>
              </a:rPr>
              <a:t>wc</a:t>
            </a:r>
            <a:r>
              <a:rPr lang="en-US" sz="1600" b="0" i="0" dirty="0">
                <a:solidFill>
                  <a:srgbClr val="444444"/>
                </a:solidFill>
                <a:effectLst/>
                <a:latin typeface="Arial" panose="020B0604020202020204" pitchFamily="34" charset="0"/>
              </a:rPr>
              <a:t> -l</a:t>
            </a:r>
            <a:br>
              <a:rPr lang="en-US" sz="1600" b="0" i="0" dirty="0">
                <a:solidFill>
                  <a:srgbClr val="444444"/>
                </a:solidFill>
                <a:effectLst/>
                <a:latin typeface="Arial" panose="020B0604020202020204" pitchFamily="34" charset="0"/>
              </a:rPr>
            </a:br>
            <a:r>
              <a:rPr lang="en-US" sz="1600" b="0" i="0" dirty="0">
                <a:solidFill>
                  <a:srgbClr val="444444"/>
                </a:solidFill>
                <a:effectLst/>
                <a:latin typeface="Arial" panose="020B0604020202020204" pitchFamily="34" charset="0"/>
              </a:rPr>
              <a:t>105</a:t>
            </a:r>
            <a:br>
              <a:rPr lang="en-US" sz="1600" b="0" i="0" dirty="0">
                <a:solidFill>
                  <a:srgbClr val="444444"/>
                </a:solidFill>
                <a:effectLst/>
                <a:latin typeface="Arial" panose="020B0604020202020204" pitchFamily="34" charset="0"/>
              </a:rPr>
            </a:br>
            <a:r>
              <a:rPr lang="en-US" sz="1600" b="0" i="0" dirty="0">
                <a:solidFill>
                  <a:srgbClr val="444444"/>
                </a:solidFill>
                <a:effectLst/>
                <a:latin typeface="Arial" panose="020B0604020202020204" pitchFamily="34" charset="0"/>
              </a:rPr>
              <a:t>(base) [s_s355@login1 compare]$ grep "-" whatshap.haplotype.850.chr10.txt | </a:t>
            </a:r>
            <a:r>
              <a:rPr lang="en-US" sz="1600" b="0" i="0" dirty="0" err="1">
                <a:solidFill>
                  <a:srgbClr val="444444"/>
                </a:solidFill>
                <a:effectLst/>
                <a:latin typeface="Arial" panose="020B0604020202020204" pitchFamily="34" charset="0"/>
              </a:rPr>
              <a:t>wc</a:t>
            </a:r>
            <a:r>
              <a:rPr lang="en-US" sz="1600" b="0" i="0" dirty="0">
                <a:solidFill>
                  <a:srgbClr val="444444"/>
                </a:solidFill>
                <a:effectLst/>
                <a:latin typeface="Arial" panose="020B0604020202020204" pitchFamily="34" charset="0"/>
              </a:rPr>
              <a:t> -l</a:t>
            </a:r>
            <a:br>
              <a:rPr lang="en-US" sz="1600" b="0" i="0" dirty="0">
                <a:solidFill>
                  <a:srgbClr val="444444"/>
                </a:solidFill>
                <a:effectLst/>
                <a:latin typeface="Arial" panose="020B0604020202020204" pitchFamily="34" charset="0"/>
              </a:rPr>
            </a:br>
            <a:r>
              <a:rPr lang="en-US" sz="1600" b="0" i="0" dirty="0">
                <a:solidFill>
                  <a:srgbClr val="444444"/>
                </a:solidFill>
                <a:effectLst/>
                <a:latin typeface="Arial" panose="020B0604020202020204" pitchFamily="34" charset="0"/>
              </a:rPr>
              <a:t>78</a:t>
            </a:r>
          </a:p>
          <a:p>
            <a:pPr marL="0" indent="0">
              <a:buNone/>
            </a:pPr>
            <a:endParaRPr lang="en-US" sz="2400" dirty="0"/>
          </a:p>
          <a:p>
            <a:pPr marL="0" indent="0">
              <a:buNone/>
            </a:pPr>
            <a:r>
              <a:rPr lang="en-US" sz="2400" dirty="0"/>
              <a:t>90 / 628 positions</a:t>
            </a:r>
          </a:p>
          <a:p>
            <a:pPr marL="0" indent="0">
              <a:buNone/>
            </a:pPr>
            <a:r>
              <a:rPr lang="en-US" sz="2400" dirty="0"/>
              <a:t>Note: 14.3% unphased on average per individual</a:t>
            </a:r>
          </a:p>
          <a:p>
            <a:pPr marL="0" indent="0">
              <a:buNone/>
            </a:pPr>
            <a:endParaRPr lang="en-US" sz="24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205</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515827244"/>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lgn="ctr">
              <a:buNone/>
            </a:pPr>
            <a:r>
              <a:rPr lang="en-US" sz="1800" dirty="0">
                <a:solidFill>
                  <a:srgbClr val="1F0DFF"/>
                </a:solidFill>
              </a:rPr>
              <a:t>4. The number of unphased positions for the 120 SNV data:</a:t>
            </a:r>
          </a:p>
          <a:p>
            <a:pPr marL="0" indent="0">
              <a:buNone/>
            </a:pPr>
            <a:endParaRPr lang="en-US" sz="1800" dirty="0"/>
          </a:p>
          <a:p>
            <a:pPr marL="0" indent="0">
              <a:buNone/>
            </a:pPr>
            <a:r>
              <a:rPr lang="en-US" sz="1800" dirty="0"/>
              <a:t>/home/s_m774/data/july2020.MIHA/compare</a:t>
            </a:r>
          </a:p>
          <a:p>
            <a:pPr marL="0" indent="0">
              <a:buNone/>
            </a:pPr>
            <a:r>
              <a:rPr lang="en-US" sz="1800" dirty="0"/>
              <a:t>(base) [s_s355@login1 compare]$ grep "-" whatshap.genotype.8* | </a:t>
            </a:r>
            <a:r>
              <a:rPr lang="en-US" sz="1800" dirty="0" err="1"/>
              <a:t>wc</a:t>
            </a:r>
            <a:r>
              <a:rPr lang="en-US" sz="1800" dirty="0"/>
              <a:t> -l</a:t>
            </a:r>
          </a:p>
          <a:p>
            <a:pPr marL="0" indent="0">
              <a:buNone/>
            </a:pPr>
            <a:r>
              <a:rPr lang="en-US" sz="1800" dirty="0"/>
              <a:t>0</a:t>
            </a:r>
          </a:p>
          <a:p>
            <a:pPr marL="0" indent="0">
              <a:buNone/>
            </a:pPr>
            <a:r>
              <a:rPr lang="en-US" sz="1800" dirty="0"/>
              <a:t>(base) [s_s355@login1 compare]$ grep "-" whatshap.haplotype.826* | </a:t>
            </a:r>
            <a:r>
              <a:rPr lang="en-US" sz="1800" dirty="0" err="1"/>
              <a:t>wc</a:t>
            </a:r>
            <a:r>
              <a:rPr lang="en-US" sz="1800" dirty="0"/>
              <a:t> -l</a:t>
            </a:r>
          </a:p>
          <a:p>
            <a:pPr marL="0" indent="0">
              <a:buNone/>
            </a:pPr>
            <a:r>
              <a:rPr lang="en-US" sz="1800" dirty="0"/>
              <a:t>25</a:t>
            </a:r>
          </a:p>
          <a:p>
            <a:pPr marL="0" indent="0">
              <a:buNone/>
            </a:pPr>
            <a:r>
              <a:rPr lang="en-US" sz="1800" dirty="0"/>
              <a:t>(base) [s_s355@login1 compare]$ grep "-" whatshap.haplotype.827* | </a:t>
            </a:r>
            <a:r>
              <a:rPr lang="en-US" sz="1800" dirty="0" err="1"/>
              <a:t>wc</a:t>
            </a:r>
            <a:r>
              <a:rPr lang="en-US" sz="1800" dirty="0"/>
              <a:t> -l</a:t>
            </a:r>
          </a:p>
          <a:p>
            <a:pPr marL="0" indent="0">
              <a:buNone/>
            </a:pPr>
            <a:r>
              <a:rPr lang="en-US" sz="1800" dirty="0"/>
              <a:t>16</a:t>
            </a:r>
          </a:p>
          <a:p>
            <a:pPr marL="0" indent="0">
              <a:buNone/>
            </a:pPr>
            <a:r>
              <a:rPr lang="en-US" sz="1800" dirty="0"/>
              <a:t>(base) [s_s355@login1 compare]$ grep "-" whatshap.haplotype.832* | </a:t>
            </a:r>
            <a:r>
              <a:rPr lang="en-US" sz="1800" dirty="0" err="1"/>
              <a:t>wc</a:t>
            </a:r>
            <a:r>
              <a:rPr lang="en-US" sz="1800" dirty="0"/>
              <a:t> -l</a:t>
            </a:r>
          </a:p>
          <a:p>
            <a:pPr marL="0" indent="0">
              <a:buNone/>
            </a:pPr>
            <a:r>
              <a:rPr lang="en-US" sz="1800" dirty="0"/>
              <a:t>22</a:t>
            </a:r>
          </a:p>
          <a:p>
            <a:pPr marL="0" indent="0">
              <a:buNone/>
            </a:pPr>
            <a:r>
              <a:rPr lang="en-US" sz="1800" dirty="0"/>
              <a:t>(base) [s_s355@login1 compare]$ grep "-" whatshap.haplotype.847* | </a:t>
            </a:r>
            <a:r>
              <a:rPr lang="en-US" sz="1800" dirty="0" err="1"/>
              <a:t>wc</a:t>
            </a:r>
            <a:r>
              <a:rPr lang="en-US" sz="1800" dirty="0"/>
              <a:t> -l</a:t>
            </a:r>
          </a:p>
          <a:p>
            <a:pPr marL="0" indent="0">
              <a:buNone/>
            </a:pPr>
            <a:r>
              <a:rPr lang="en-US" sz="1800" dirty="0"/>
              <a:t>24</a:t>
            </a:r>
          </a:p>
          <a:p>
            <a:pPr marL="0" indent="0">
              <a:buNone/>
            </a:pPr>
            <a:r>
              <a:rPr lang="en-US" sz="1800" dirty="0"/>
              <a:t>(base) [s_s355@login1 compare]$ grep "-" whatshap.haplotype.850* | </a:t>
            </a:r>
            <a:r>
              <a:rPr lang="en-US" sz="1800" dirty="0" err="1"/>
              <a:t>wc</a:t>
            </a:r>
            <a:r>
              <a:rPr lang="en-US" sz="1800" dirty="0"/>
              <a:t> -l</a:t>
            </a:r>
          </a:p>
          <a:p>
            <a:pPr marL="0" indent="0">
              <a:buNone/>
            </a:pPr>
            <a:r>
              <a:rPr lang="en-US" sz="1800" dirty="0"/>
              <a:t>19</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206</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329518663"/>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0" y="2766218"/>
            <a:ext cx="9144000" cy="1325563"/>
          </a:xfrm>
        </p:spPr>
        <p:txBody>
          <a:bodyPr>
            <a:normAutofit/>
          </a:bodyPr>
          <a:lstStyle/>
          <a:p>
            <a:r>
              <a:rPr lang="en-US" sz="4800" b="1" dirty="0">
                <a:solidFill>
                  <a:schemeClr val="bg1"/>
                </a:solidFill>
              </a:rPr>
              <a:t> October 31, 2020 Meeting @ 6pm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207</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920513197"/>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296849"/>
            <a:ext cx="8588272" cy="6248400"/>
          </a:xfrm>
        </p:spPr>
        <p:txBody>
          <a:bodyPr>
            <a:normAutofit/>
          </a:bodyPr>
          <a:lstStyle/>
          <a:p>
            <a:pPr marL="0" indent="0">
              <a:buNone/>
            </a:pPr>
            <a:r>
              <a:rPr lang="en-US" sz="2000" dirty="0">
                <a:solidFill>
                  <a:srgbClr val="00B050"/>
                </a:solidFill>
              </a:rPr>
              <a:t>1. Download five 1000 Genome samples to LEAP. Complete at</a:t>
            </a:r>
          </a:p>
          <a:p>
            <a:pPr marL="0" indent="0">
              <a:buNone/>
            </a:pPr>
            <a:r>
              <a:rPr lang="en-US" sz="2000" dirty="0">
                <a:solidFill>
                  <a:srgbClr val="00B050"/>
                </a:solidFill>
              </a:rPr>
              <a:t>/home/s_m774/1000GenomeData/</a:t>
            </a:r>
          </a:p>
          <a:p>
            <a:pPr marL="0" indent="0">
              <a:buNone/>
            </a:pPr>
            <a:r>
              <a:rPr lang="en-US" sz="2000" dirty="0">
                <a:solidFill>
                  <a:srgbClr val="00B050"/>
                </a:solidFill>
              </a:rPr>
              <a:t>NA10837 NA10855 NA12329 NA12752 NA12878 </a:t>
            </a:r>
          </a:p>
          <a:p>
            <a:pPr marL="0" indent="0">
              <a:buNone/>
            </a:pPr>
            <a:endParaRPr lang="en-US" sz="2000" dirty="0">
              <a:solidFill>
                <a:srgbClr val="00B050"/>
              </a:solidFill>
            </a:endParaRPr>
          </a:p>
          <a:p>
            <a:pPr marL="0" indent="0">
              <a:buNone/>
            </a:pPr>
            <a:r>
              <a:rPr lang="en-US" sz="2000" dirty="0">
                <a:solidFill>
                  <a:srgbClr val="00B050"/>
                </a:solidFill>
              </a:rPr>
              <a:t>2. Call five sample SNV using </a:t>
            </a:r>
            <a:r>
              <a:rPr lang="en-US" sz="2000" dirty="0" err="1">
                <a:solidFill>
                  <a:srgbClr val="00B050"/>
                </a:solidFill>
              </a:rPr>
              <a:t>BCFtools</a:t>
            </a:r>
            <a:r>
              <a:rPr lang="en-US" sz="2000" dirty="0">
                <a:solidFill>
                  <a:srgbClr val="00B050"/>
                </a:solidFill>
              </a:rPr>
              <a:t>. Complete at /home/s_m774/1000GenomeData/results</a:t>
            </a:r>
          </a:p>
          <a:p>
            <a:pPr marL="0" indent="0">
              <a:buNone/>
            </a:pPr>
            <a:endParaRPr lang="en-US" sz="2000" dirty="0">
              <a:solidFill>
                <a:srgbClr val="00B050"/>
              </a:solidFill>
            </a:endParaRPr>
          </a:p>
          <a:p>
            <a:pPr marL="0" indent="0">
              <a:buNone/>
            </a:pPr>
            <a:r>
              <a:rPr lang="en-US" sz="2000" dirty="0">
                <a:solidFill>
                  <a:srgbClr val="00B050"/>
                </a:solidFill>
              </a:rPr>
              <a:t>3. Phase five samples using WhatsHap. Complete at</a:t>
            </a:r>
          </a:p>
          <a:p>
            <a:pPr marL="0" indent="0">
              <a:buNone/>
            </a:pPr>
            <a:r>
              <a:rPr lang="en-US" sz="2000" dirty="0">
                <a:solidFill>
                  <a:srgbClr val="00B050"/>
                </a:solidFill>
              </a:rPr>
              <a:t>/home/s_m774/1000GenomeData/</a:t>
            </a:r>
            <a:r>
              <a:rPr lang="en-US" sz="2000" dirty="0" err="1">
                <a:solidFill>
                  <a:srgbClr val="00B050"/>
                </a:solidFill>
              </a:rPr>
              <a:t>whatshap</a:t>
            </a:r>
            <a:endParaRPr lang="en-US" sz="2000" dirty="0">
              <a:solidFill>
                <a:srgbClr val="00B050"/>
              </a:solidFill>
            </a:endParaRPr>
          </a:p>
          <a:p>
            <a:pPr marL="0" indent="0">
              <a:buNone/>
            </a:pPr>
            <a:endParaRPr lang="en-US" sz="2000" dirty="0">
              <a:solidFill>
                <a:srgbClr val="00B050"/>
              </a:solidFill>
            </a:endParaRPr>
          </a:p>
          <a:p>
            <a:pPr marL="0" indent="0">
              <a:buNone/>
            </a:pPr>
            <a:r>
              <a:rPr lang="en-US" sz="2000" dirty="0">
                <a:solidFill>
                  <a:srgbClr val="00B050"/>
                </a:solidFill>
              </a:rPr>
              <a:t>4. Phase five samples using </a:t>
            </a:r>
            <a:r>
              <a:rPr lang="en-US" sz="2000" dirty="0" err="1">
                <a:solidFill>
                  <a:srgbClr val="00B050"/>
                </a:solidFill>
              </a:rPr>
              <a:t>hapseq</a:t>
            </a:r>
            <a:r>
              <a:rPr lang="en-US" sz="2000" dirty="0">
                <a:solidFill>
                  <a:srgbClr val="00B050"/>
                </a:solidFill>
              </a:rPr>
              <a:t>. Complete at</a:t>
            </a:r>
          </a:p>
          <a:p>
            <a:pPr marL="0" indent="0">
              <a:buNone/>
            </a:pPr>
            <a:r>
              <a:rPr lang="en-US" sz="2000" dirty="0">
                <a:solidFill>
                  <a:srgbClr val="00B050"/>
                </a:solidFill>
              </a:rPr>
              <a:t>/home/s_m774/1000GenomeData/hapseq2</a:t>
            </a:r>
          </a:p>
          <a:p>
            <a:pPr marL="0" indent="0">
              <a:buNone/>
            </a:pPr>
            <a:endParaRPr lang="en-US" sz="2000" dirty="0"/>
          </a:p>
          <a:p>
            <a:pPr marL="0" indent="0">
              <a:buNone/>
            </a:pPr>
            <a:r>
              <a:rPr lang="en-US" sz="2000" dirty="0"/>
              <a:t>5. Phase five samples using </a:t>
            </a:r>
            <a:r>
              <a:rPr lang="en-US" sz="2000" dirty="0" err="1"/>
              <a:t>dbm</a:t>
            </a:r>
            <a:endParaRPr lang="en-US" sz="2000" dirty="0"/>
          </a:p>
          <a:p>
            <a:pPr marL="0" indent="0">
              <a:buNone/>
            </a:pPr>
            <a:endParaRPr lang="en-US" sz="2000" dirty="0"/>
          </a:p>
          <a:p>
            <a:pPr marL="0" indent="0">
              <a:buNone/>
            </a:pPr>
            <a:endParaRPr lang="en-US" sz="2000" dirty="0"/>
          </a:p>
          <a:p>
            <a:pPr marL="0" indent="0">
              <a:buNone/>
            </a:pPr>
            <a:endParaRPr lang="en-US" sz="20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208</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618002343"/>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288898"/>
            <a:ext cx="8588272" cy="6248400"/>
          </a:xfrm>
        </p:spPr>
        <p:txBody>
          <a:bodyPr>
            <a:normAutofit/>
          </a:bodyPr>
          <a:lstStyle/>
          <a:p>
            <a:pPr marL="0" indent="0" algn="ctr">
              <a:buNone/>
            </a:pPr>
            <a:r>
              <a:rPr lang="en-US" sz="2000" dirty="0">
                <a:solidFill>
                  <a:srgbClr val="1F0DFF"/>
                </a:solidFill>
              </a:rPr>
              <a:t>Time to download 1000G sample on chr10</a:t>
            </a:r>
          </a:p>
          <a:p>
            <a:pPr marL="0" indent="0">
              <a:buNone/>
            </a:pPr>
            <a:r>
              <a:rPr lang="en-US" sz="2000" dirty="0"/>
              <a:t>time </a:t>
            </a:r>
            <a:r>
              <a:rPr lang="en-US" sz="2000" dirty="0" err="1"/>
              <a:t>samtools</a:t>
            </a:r>
            <a:r>
              <a:rPr lang="en-US" sz="2000" dirty="0"/>
              <a:t> view -</a:t>
            </a:r>
            <a:r>
              <a:rPr lang="en-US" sz="2000" dirty="0" err="1"/>
              <a:t>bh</a:t>
            </a:r>
            <a:r>
              <a:rPr lang="en-US" sz="2000" dirty="0"/>
              <a:t> -o NA10837.chr10.bam ftp:/­/­ftp.­sra.­ebi.­ac.­uk/­vol1/­run/­ERR398/­ERR3989284/­NA10837.­final.­cram chr10</a:t>
            </a:r>
          </a:p>
          <a:p>
            <a:pPr marL="0" indent="0">
              <a:buNone/>
            </a:pPr>
            <a:endParaRPr lang="en-US" sz="2000" dirty="0"/>
          </a:p>
          <a:p>
            <a:pPr marL="0" indent="0">
              <a:buNone/>
            </a:pPr>
            <a:r>
              <a:rPr lang="en-US" sz="2000" b="1" dirty="0"/>
              <a:t>real    4m44.966s</a:t>
            </a:r>
          </a:p>
          <a:p>
            <a:pPr marL="0" indent="0">
              <a:buNone/>
            </a:pPr>
            <a:r>
              <a:rPr lang="en-US" sz="2000" dirty="0"/>
              <a:t>user    3m15.771s</a:t>
            </a:r>
          </a:p>
          <a:p>
            <a:pPr marL="0" indent="0">
              <a:buNone/>
            </a:pPr>
            <a:r>
              <a:rPr lang="en-US" sz="2000" dirty="0"/>
              <a:t>sys     0m2.535s</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209</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048134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D5A3DF-8E1A-2542-BB00-4746DCDF432D}"/>
              </a:ext>
            </a:extLst>
          </p:cNvPr>
          <p:cNvSpPr>
            <a:spLocks noGrp="1"/>
          </p:cNvSpPr>
          <p:nvPr>
            <p:ph type="title"/>
          </p:nvPr>
        </p:nvSpPr>
        <p:spPr>
          <a:xfrm>
            <a:off x="442797" y="104932"/>
            <a:ext cx="7886700" cy="839206"/>
          </a:xfrm>
        </p:spPr>
        <p:txBody>
          <a:bodyPr/>
          <a:lstStyle/>
          <a:p>
            <a:r>
              <a:rPr lang="en-US" dirty="0"/>
              <a:t>Examples of work flow </a:t>
            </a:r>
          </a:p>
        </p:txBody>
      </p:sp>
      <p:pic>
        <p:nvPicPr>
          <p:cNvPr id="4" name="Picture 3">
            <a:extLst>
              <a:ext uri="{FF2B5EF4-FFF2-40B4-BE49-F238E27FC236}">
                <a16:creationId xmlns:a16="http://schemas.microsoft.com/office/drawing/2014/main" id="{CF22D35D-7C5F-C945-96F6-7D9628991572}"/>
              </a:ext>
            </a:extLst>
          </p:cNvPr>
          <p:cNvPicPr>
            <a:picLocks noChangeAspect="1"/>
          </p:cNvPicPr>
          <p:nvPr/>
        </p:nvPicPr>
        <p:blipFill>
          <a:blip r:embed="rId2"/>
          <a:stretch>
            <a:fillRect/>
          </a:stretch>
        </p:blipFill>
        <p:spPr>
          <a:xfrm>
            <a:off x="390758" y="718096"/>
            <a:ext cx="4018404" cy="3652517"/>
          </a:xfrm>
          <a:prstGeom prst="rect">
            <a:avLst/>
          </a:prstGeom>
        </p:spPr>
      </p:pic>
      <p:pic>
        <p:nvPicPr>
          <p:cNvPr id="6" name="Picture 5">
            <a:extLst>
              <a:ext uri="{FF2B5EF4-FFF2-40B4-BE49-F238E27FC236}">
                <a16:creationId xmlns:a16="http://schemas.microsoft.com/office/drawing/2014/main" id="{EC2E07C0-A29D-2548-ADD8-F6601F24DE9D}"/>
              </a:ext>
            </a:extLst>
          </p:cNvPr>
          <p:cNvPicPr>
            <a:picLocks noChangeAspect="1"/>
          </p:cNvPicPr>
          <p:nvPr/>
        </p:nvPicPr>
        <p:blipFill>
          <a:blip r:embed="rId3"/>
          <a:stretch>
            <a:fillRect/>
          </a:stretch>
        </p:blipFill>
        <p:spPr>
          <a:xfrm>
            <a:off x="4865185" y="803172"/>
            <a:ext cx="3516351" cy="3632200"/>
          </a:xfrm>
          <a:prstGeom prst="rect">
            <a:avLst/>
          </a:prstGeom>
        </p:spPr>
      </p:pic>
      <p:sp>
        <p:nvSpPr>
          <p:cNvPr id="7" name="TextBox 6">
            <a:extLst>
              <a:ext uri="{FF2B5EF4-FFF2-40B4-BE49-F238E27FC236}">
                <a16:creationId xmlns:a16="http://schemas.microsoft.com/office/drawing/2014/main" id="{C04B176A-C105-7143-8C16-6C7F8F4EA237}"/>
              </a:ext>
            </a:extLst>
          </p:cNvPr>
          <p:cNvSpPr txBox="1"/>
          <p:nvPr/>
        </p:nvSpPr>
        <p:spPr>
          <a:xfrm>
            <a:off x="128859" y="4500130"/>
            <a:ext cx="8514575" cy="2585323"/>
          </a:xfrm>
          <a:prstGeom prst="rect">
            <a:avLst/>
          </a:prstGeom>
          <a:noFill/>
        </p:spPr>
        <p:txBody>
          <a:bodyPr wrap="none" rtlCol="0">
            <a:spAutoFit/>
          </a:bodyPr>
          <a:lstStyle/>
          <a:p>
            <a:r>
              <a:rPr lang="en-US" b="1" dirty="0"/>
              <a:t>Summary of running DBM: </a:t>
            </a:r>
          </a:p>
          <a:p>
            <a:pPr marL="342900" indent="-342900">
              <a:buAutoNum type="arabicParenR"/>
            </a:pPr>
            <a:r>
              <a:rPr lang="en-US" dirty="0"/>
              <a:t>work flow (better to include code, input and output): from raw data to DBM output</a:t>
            </a:r>
          </a:p>
          <a:p>
            <a:pPr marL="342900" indent="-342900">
              <a:buAutoNum type="arabicParenR"/>
            </a:pPr>
            <a:r>
              <a:rPr lang="en-US" dirty="0"/>
              <a:t>1 ~2 paragraph of preparing DBM input and running DBM (words) </a:t>
            </a:r>
          </a:p>
          <a:p>
            <a:pPr marL="342900" indent="-342900">
              <a:buAutoNum type="arabicParenR"/>
            </a:pPr>
            <a:r>
              <a:rPr lang="en-US" dirty="0"/>
              <a:t>Have a code summary (explain what each code really does)</a:t>
            </a:r>
          </a:p>
          <a:p>
            <a:r>
              <a:rPr lang="en-US" dirty="0"/>
              <a:t> </a:t>
            </a:r>
            <a:r>
              <a:rPr lang="en-US" dirty="0">
                <a:sym typeface="Wingdings" pitchFamily="2" charset="2"/>
              </a:rPr>
              <a:t> this can be part if the work flow. That is 1) and 3) can be combined. </a:t>
            </a:r>
          </a:p>
          <a:p>
            <a:endParaRPr lang="en-US" dirty="0">
              <a:sym typeface="Wingdings" pitchFamily="2" charset="2"/>
            </a:endParaRPr>
          </a:p>
          <a:p>
            <a:r>
              <a:rPr lang="en-US" dirty="0">
                <a:sym typeface="Wingdings" pitchFamily="2" charset="2"/>
              </a:rPr>
              <a:t>Code summary example: </a:t>
            </a:r>
            <a:r>
              <a:rPr lang="en-US" b="1" dirty="0">
                <a:sym typeface="Wingdings" pitchFamily="2" charset="2"/>
              </a:rPr>
              <a:t>Code.Summary.Aug9.2019.by.Jas.txt </a:t>
            </a:r>
            <a:r>
              <a:rPr lang="en-US" dirty="0">
                <a:sym typeface="Wingdings" pitchFamily="2" charset="2"/>
              </a:rPr>
              <a:t>under this folder on TRACS</a:t>
            </a:r>
          </a:p>
          <a:p>
            <a:r>
              <a:rPr lang="en-US" u="sng" dirty="0">
                <a:hlinkClick r:id="rId4" tooltip="Go to this folder"/>
              </a:rPr>
              <a:t>2.Hap.May.2018 Resources</a:t>
            </a:r>
            <a:r>
              <a:rPr lang="en-US" u="sng" dirty="0"/>
              <a:t>/</a:t>
            </a:r>
            <a:r>
              <a:rPr lang="en-US" dirty="0"/>
              <a:t>  6.Files.for.Sherwin</a:t>
            </a:r>
          </a:p>
          <a:p>
            <a:endParaRPr lang="en-US" dirty="0"/>
          </a:p>
        </p:txBody>
      </p:sp>
      <p:sp>
        <p:nvSpPr>
          <p:cNvPr id="3" name="Slide Number Placeholder 2">
            <a:extLst>
              <a:ext uri="{FF2B5EF4-FFF2-40B4-BE49-F238E27FC236}">
                <a16:creationId xmlns:a16="http://schemas.microsoft.com/office/drawing/2014/main" id="{E8B182B3-BA1D-4588-9D80-88E615AEB22A}"/>
              </a:ext>
            </a:extLst>
          </p:cNvPr>
          <p:cNvSpPr>
            <a:spLocks noGrp="1"/>
          </p:cNvSpPr>
          <p:nvPr>
            <p:ph type="sldNum" sz="quarter" idx="12"/>
          </p:nvPr>
        </p:nvSpPr>
        <p:spPr/>
        <p:txBody>
          <a:bodyPr/>
          <a:lstStyle/>
          <a:p>
            <a:fld id="{79EB0BAA-089B-F446-9CF3-DE954596BEEC}" type="slidenum">
              <a:rPr lang="en-US" smtClean="0"/>
              <a:t>21</a:t>
            </a:fld>
            <a:endParaRPr lang="en-US"/>
          </a:p>
        </p:txBody>
      </p:sp>
    </p:spTree>
    <p:extLst>
      <p:ext uri="{BB962C8B-B14F-4D97-AF65-F5344CB8AC3E}">
        <p14:creationId xmlns:p14="http://schemas.microsoft.com/office/powerpoint/2010/main" val="1961332194"/>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288898"/>
            <a:ext cx="8588272" cy="6248400"/>
          </a:xfrm>
        </p:spPr>
        <p:txBody>
          <a:bodyPr>
            <a:normAutofit/>
          </a:bodyPr>
          <a:lstStyle/>
          <a:p>
            <a:pPr marL="0" indent="0" algn="ctr">
              <a:buNone/>
            </a:pPr>
            <a:r>
              <a:rPr lang="en-US" sz="2000" dirty="0">
                <a:solidFill>
                  <a:srgbClr val="1F0DFF"/>
                </a:solidFill>
              </a:rPr>
              <a:t>Time to call 5 sample SNV using </a:t>
            </a:r>
            <a:r>
              <a:rPr lang="en-US" sz="2000" dirty="0" err="1">
                <a:solidFill>
                  <a:srgbClr val="1F0DFF"/>
                </a:solidFill>
              </a:rPr>
              <a:t>bcftools</a:t>
            </a:r>
            <a:r>
              <a:rPr lang="en-US" sz="2000" dirty="0">
                <a:solidFill>
                  <a:srgbClr val="1F0DFF"/>
                </a:solidFill>
              </a:rPr>
              <a:t> </a:t>
            </a:r>
          </a:p>
          <a:p>
            <a:pPr marL="0" indent="0">
              <a:buNone/>
            </a:pPr>
            <a:r>
              <a:rPr lang="en-US" sz="2000" dirty="0"/>
              <a:t>grep -v '#' 5sample.chr10.vcf | </a:t>
            </a:r>
            <a:r>
              <a:rPr lang="en-US" sz="2000" dirty="0" err="1"/>
              <a:t>wc</a:t>
            </a:r>
            <a:r>
              <a:rPr lang="en-US" sz="2000" dirty="0"/>
              <a:t> -l</a:t>
            </a:r>
          </a:p>
          <a:p>
            <a:pPr marL="0" indent="0">
              <a:buNone/>
            </a:pPr>
            <a:r>
              <a:rPr lang="en-US" sz="2000" dirty="0"/>
              <a:t>359320</a:t>
            </a:r>
          </a:p>
          <a:p>
            <a:pPr marL="0" indent="0">
              <a:buNone/>
            </a:pPr>
            <a:r>
              <a:rPr lang="en-US" sz="2000" dirty="0"/>
              <a:t>du -h 5sample.chr10.vcf</a:t>
            </a:r>
          </a:p>
          <a:p>
            <a:pPr marL="0" indent="0">
              <a:buNone/>
            </a:pPr>
            <a:r>
              <a:rPr lang="en-US" sz="2000" dirty="0"/>
              <a:t>97M     5sample.chr10.vcf</a:t>
            </a:r>
          </a:p>
          <a:p>
            <a:pPr marL="0" indent="0">
              <a:buNone/>
            </a:pPr>
            <a:endParaRPr lang="en-US" sz="2000" dirty="0"/>
          </a:p>
          <a:p>
            <a:pPr marL="0" indent="0">
              <a:buNone/>
            </a:pPr>
            <a:r>
              <a:rPr lang="en-US" sz="2000" dirty="0"/>
              <a:t>######### slurm-371328.out ############</a:t>
            </a:r>
          </a:p>
          <a:p>
            <a:pPr marL="0" indent="0">
              <a:buNone/>
            </a:pPr>
            <a:r>
              <a:rPr lang="en-US" sz="2000" dirty="0"/>
              <a:t>Begin running </a:t>
            </a:r>
            <a:r>
              <a:rPr lang="en-US" sz="2000" dirty="0" err="1"/>
              <a:t>bcftools</a:t>
            </a:r>
            <a:r>
              <a:rPr lang="en-US" sz="2000" dirty="0"/>
              <a:t>, the time is ----------------------------</a:t>
            </a:r>
          </a:p>
          <a:p>
            <a:pPr marL="0" indent="0">
              <a:buNone/>
            </a:pPr>
            <a:r>
              <a:rPr lang="en-US" sz="2000" dirty="0"/>
              <a:t>Mon Oct 26 23:31:51 CDT 2020</a:t>
            </a:r>
          </a:p>
          <a:p>
            <a:pPr marL="0" indent="0">
              <a:buNone/>
            </a:pPr>
            <a:r>
              <a:rPr lang="en-US" sz="2000" dirty="0"/>
              <a:t>[mpileup] 5 samples in 5 input files</a:t>
            </a:r>
          </a:p>
          <a:p>
            <a:pPr marL="0" indent="0">
              <a:buNone/>
            </a:pPr>
            <a:r>
              <a:rPr lang="en-US" sz="2000" b="1" dirty="0"/>
              <a:t>real    235m55.266s</a:t>
            </a:r>
          </a:p>
          <a:p>
            <a:pPr marL="0" indent="0">
              <a:buNone/>
            </a:pPr>
            <a:r>
              <a:rPr lang="en-US" sz="2000" dirty="0"/>
              <a:t>user    232m13.204s</a:t>
            </a:r>
          </a:p>
          <a:p>
            <a:pPr marL="0" indent="0">
              <a:buNone/>
            </a:pPr>
            <a:r>
              <a:rPr lang="en-US" sz="2000" dirty="0"/>
              <a:t>sys     1m14.922s</a:t>
            </a:r>
          </a:p>
          <a:p>
            <a:pPr marL="0" indent="0">
              <a:buNone/>
            </a:pPr>
            <a:r>
              <a:rPr lang="en-US" sz="2000" dirty="0"/>
              <a:t>After running </a:t>
            </a:r>
            <a:r>
              <a:rPr lang="en-US" sz="2000" dirty="0" err="1"/>
              <a:t>bcftools</a:t>
            </a:r>
            <a:r>
              <a:rPr lang="en-US" sz="2000" dirty="0"/>
              <a:t>, the time is ----------------------------</a:t>
            </a:r>
          </a:p>
          <a:p>
            <a:pPr marL="0" indent="0">
              <a:buNone/>
            </a:pPr>
            <a:r>
              <a:rPr lang="en-US" sz="2000" dirty="0"/>
              <a:t>Tue Oct 27 03:27:47 CDT 2020</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210</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829817088"/>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288898"/>
            <a:ext cx="8588272" cy="6248400"/>
          </a:xfrm>
        </p:spPr>
        <p:txBody>
          <a:bodyPr>
            <a:normAutofit fontScale="92500" lnSpcReduction="20000"/>
          </a:bodyPr>
          <a:lstStyle/>
          <a:p>
            <a:pPr marL="0" indent="0" algn="ctr">
              <a:buNone/>
            </a:pPr>
            <a:r>
              <a:rPr lang="en-US" sz="2000" dirty="0">
                <a:solidFill>
                  <a:srgbClr val="1F0DFF"/>
                </a:solidFill>
              </a:rPr>
              <a:t>Time to phase using </a:t>
            </a:r>
            <a:r>
              <a:rPr lang="en-US" sz="2000" dirty="0" err="1">
                <a:solidFill>
                  <a:srgbClr val="1F0DFF"/>
                </a:solidFill>
              </a:rPr>
              <a:t>Whatshap</a:t>
            </a:r>
            <a:endParaRPr lang="en-US" sz="2000" dirty="0">
              <a:solidFill>
                <a:srgbClr val="1F0DFF"/>
              </a:solidFill>
            </a:endParaRPr>
          </a:p>
          <a:p>
            <a:pPr marL="0" indent="0">
              <a:buNone/>
            </a:pPr>
            <a:r>
              <a:rPr lang="en-US" sz="2000" dirty="0"/>
              <a:t>time cp </a:t>
            </a:r>
            <a:r>
              <a:rPr lang="en-US" sz="2000" dirty="0" err="1"/>
              <a:t>bcftools</a:t>
            </a:r>
            <a:r>
              <a:rPr lang="en-US" sz="2000" dirty="0"/>
              <a:t>/results/5sample.chr10.vcf </a:t>
            </a:r>
            <a:r>
              <a:rPr lang="en-US" sz="2000" dirty="0" err="1"/>
              <a:t>whatshap</a:t>
            </a:r>
            <a:r>
              <a:rPr lang="en-US" sz="2000" dirty="0"/>
              <a:t>/</a:t>
            </a:r>
          </a:p>
          <a:p>
            <a:pPr marL="0" indent="0">
              <a:buNone/>
            </a:pPr>
            <a:r>
              <a:rPr lang="en-US" sz="2000" b="1" dirty="0"/>
              <a:t>real    0m0.054s</a:t>
            </a:r>
          </a:p>
          <a:p>
            <a:pPr marL="0" indent="0">
              <a:buNone/>
            </a:pPr>
            <a:r>
              <a:rPr lang="en-US" sz="2000" dirty="0"/>
              <a:t>Begin running </a:t>
            </a:r>
            <a:r>
              <a:rPr lang="en-US" sz="2000" dirty="0" err="1"/>
              <a:t>whatshap</a:t>
            </a:r>
            <a:r>
              <a:rPr lang="en-US" sz="2000" dirty="0"/>
              <a:t> the time is ----------------------------</a:t>
            </a:r>
          </a:p>
          <a:p>
            <a:pPr marL="0" indent="0">
              <a:buNone/>
            </a:pPr>
            <a:r>
              <a:rPr lang="en-US" sz="2000" dirty="0"/>
              <a:t>Tue Oct 27 11:12:50 CDT 2020</a:t>
            </a:r>
          </a:p>
          <a:p>
            <a:pPr marL="0" indent="0">
              <a:buNone/>
            </a:pPr>
            <a:r>
              <a:rPr lang="en-US" sz="2000" dirty="0"/>
              <a:t>== SUMMARY ==</a:t>
            </a:r>
          </a:p>
          <a:p>
            <a:pPr marL="0" indent="0">
              <a:buNone/>
            </a:pPr>
            <a:r>
              <a:rPr lang="en-US" sz="2000" dirty="0"/>
              <a:t>Maximum memory usage: 5.501 GB</a:t>
            </a:r>
          </a:p>
          <a:p>
            <a:pPr marL="0" indent="0">
              <a:buNone/>
            </a:pPr>
            <a:r>
              <a:rPr lang="en-US" sz="2000" dirty="0"/>
              <a:t>Time spent reading BAM/CRAM:                 1397.3 s</a:t>
            </a:r>
          </a:p>
          <a:p>
            <a:pPr marL="0" indent="0">
              <a:buNone/>
            </a:pPr>
            <a:r>
              <a:rPr lang="en-US" sz="2000" dirty="0"/>
              <a:t>Time spent parsing VCF:                         8.5 s</a:t>
            </a:r>
          </a:p>
          <a:p>
            <a:pPr marL="0" indent="0">
              <a:buNone/>
            </a:pPr>
            <a:r>
              <a:rPr lang="en-US" sz="2000" dirty="0"/>
              <a:t>Time spent selecting reads:                  1060.0 s</a:t>
            </a:r>
          </a:p>
          <a:p>
            <a:pPr marL="0" indent="0">
              <a:buNone/>
            </a:pPr>
            <a:r>
              <a:rPr lang="en-US" sz="2000" dirty="0"/>
              <a:t>Time spent phasing:                          1504.1 s</a:t>
            </a:r>
          </a:p>
          <a:p>
            <a:pPr marL="0" indent="0">
              <a:buNone/>
            </a:pPr>
            <a:r>
              <a:rPr lang="en-US" sz="2000" dirty="0"/>
              <a:t>Time spent writing VCF:                        18.3 s</a:t>
            </a:r>
          </a:p>
          <a:p>
            <a:pPr marL="0" indent="0">
              <a:buNone/>
            </a:pPr>
            <a:r>
              <a:rPr lang="en-US" sz="2000" dirty="0"/>
              <a:t>Time spent finding components:                  8.0 s</a:t>
            </a:r>
          </a:p>
          <a:p>
            <a:pPr marL="0" indent="0">
              <a:buNone/>
            </a:pPr>
            <a:r>
              <a:rPr lang="en-US" sz="2000" dirty="0"/>
              <a:t>Time spent on rest:                           650.0 s</a:t>
            </a:r>
          </a:p>
          <a:p>
            <a:pPr marL="0" indent="0">
              <a:buNone/>
            </a:pPr>
            <a:r>
              <a:rPr lang="en-US" sz="2000" dirty="0"/>
              <a:t>Total elapsed time:                          4646.3 s</a:t>
            </a:r>
          </a:p>
          <a:p>
            <a:pPr marL="0" indent="0">
              <a:buNone/>
            </a:pPr>
            <a:endParaRPr lang="en-US" sz="2000" dirty="0"/>
          </a:p>
          <a:p>
            <a:pPr marL="0" indent="0">
              <a:buNone/>
            </a:pPr>
            <a:r>
              <a:rPr lang="en-US" sz="2000" b="1" dirty="0"/>
              <a:t>real    77m28.438s</a:t>
            </a:r>
          </a:p>
          <a:p>
            <a:pPr marL="0" indent="0">
              <a:buNone/>
            </a:pPr>
            <a:r>
              <a:rPr lang="en-US" sz="2000" dirty="0"/>
              <a:t>After running </a:t>
            </a:r>
            <a:r>
              <a:rPr lang="en-US" sz="2000" dirty="0" err="1"/>
              <a:t>whatshap</a:t>
            </a:r>
            <a:r>
              <a:rPr lang="en-US" sz="2000" dirty="0"/>
              <a:t>, the time is ----------------------------</a:t>
            </a:r>
          </a:p>
          <a:p>
            <a:pPr marL="0" indent="0">
              <a:buNone/>
            </a:pPr>
            <a:r>
              <a:rPr lang="en-US" sz="2000" dirty="0"/>
              <a:t>Tue Oct 27 12:30:18 CDT 2020</a:t>
            </a:r>
          </a:p>
          <a:p>
            <a:pPr marL="0" indent="0">
              <a:buNone/>
            </a:pPr>
            <a:endParaRPr lang="en-US" sz="2000" dirty="0"/>
          </a:p>
          <a:p>
            <a:pPr marL="0" indent="0">
              <a:buNone/>
            </a:pPr>
            <a:endParaRPr lang="en-US" sz="20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211</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4039477111"/>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280946"/>
            <a:ext cx="8588272" cy="6248400"/>
          </a:xfrm>
        </p:spPr>
        <p:txBody>
          <a:bodyPr>
            <a:normAutofit/>
          </a:bodyPr>
          <a:lstStyle/>
          <a:p>
            <a:pPr marL="0" indent="0" algn="ctr">
              <a:buNone/>
            </a:pPr>
            <a:r>
              <a:rPr lang="en-US" sz="2000" dirty="0">
                <a:solidFill>
                  <a:srgbClr val="1F0DFF"/>
                </a:solidFill>
              </a:rPr>
              <a:t>Time to prepare Hapseq2 input</a:t>
            </a:r>
          </a:p>
          <a:p>
            <a:pPr marL="0" indent="0">
              <a:buNone/>
            </a:pPr>
            <a:r>
              <a:rPr lang="en-US" sz="2000" dirty="0"/>
              <a:t>Begin running </a:t>
            </a:r>
            <a:r>
              <a:rPr lang="en-US" sz="2000" dirty="0" err="1"/>
              <a:t>bam_parser</a:t>
            </a:r>
            <a:r>
              <a:rPr lang="en-US" sz="2000" dirty="0"/>
              <a:t>, the time is ----------------------------</a:t>
            </a:r>
          </a:p>
          <a:p>
            <a:pPr marL="0" indent="0">
              <a:buNone/>
            </a:pPr>
            <a:r>
              <a:rPr lang="en-US" sz="2000" b="1" dirty="0"/>
              <a:t>Fri Oct 30 14:27:24 CDT 2020</a:t>
            </a:r>
          </a:p>
          <a:p>
            <a:pPr marL="0" indent="0">
              <a:buNone/>
            </a:pPr>
            <a:endParaRPr lang="en-US" sz="2000" dirty="0"/>
          </a:p>
          <a:p>
            <a:pPr marL="0" indent="0">
              <a:buNone/>
            </a:pPr>
            <a:r>
              <a:rPr lang="en-US" sz="2000" dirty="0" err="1"/>
              <a:t>bam_parser</a:t>
            </a:r>
            <a:r>
              <a:rPr lang="en-US" sz="2000" dirty="0"/>
              <a:t> started...</a:t>
            </a:r>
          </a:p>
          <a:p>
            <a:pPr marL="0" indent="0">
              <a:buNone/>
            </a:pPr>
            <a:r>
              <a:rPr lang="en-US" sz="2000" dirty="0"/>
              <a:t>loaded 16215152 entries; 286402 of them are non-ref-non-alt</a:t>
            </a:r>
          </a:p>
          <a:p>
            <a:pPr marL="0" indent="0">
              <a:buNone/>
            </a:pPr>
            <a:r>
              <a:rPr lang="en-US" sz="2000" dirty="0"/>
              <a:t>done writing count, jump, and read files</a:t>
            </a:r>
          </a:p>
          <a:p>
            <a:pPr marL="0" indent="0">
              <a:buNone/>
            </a:pPr>
            <a:r>
              <a:rPr lang="en-US" sz="2000" dirty="0"/>
              <a:t>real    24m51.096s</a:t>
            </a:r>
          </a:p>
          <a:p>
            <a:pPr marL="0" indent="0">
              <a:buNone/>
            </a:pPr>
            <a:r>
              <a:rPr lang="en-US" sz="2000" dirty="0"/>
              <a:t>user    24m3.479s</a:t>
            </a:r>
          </a:p>
          <a:p>
            <a:pPr marL="0" indent="0">
              <a:buNone/>
            </a:pPr>
            <a:r>
              <a:rPr lang="en-US" sz="2000" dirty="0"/>
              <a:t>sys     0m47.148s</a:t>
            </a:r>
          </a:p>
          <a:p>
            <a:pPr marL="0" indent="0">
              <a:buNone/>
            </a:pPr>
            <a:r>
              <a:rPr lang="en-US" sz="2000" dirty="0"/>
              <a:t>... (repeat for 5 samples) …</a:t>
            </a:r>
          </a:p>
          <a:p>
            <a:pPr marL="0" indent="0">
              <a:buNone/>
            </a:pPr>
            <a:endParaRPr lang="en-US" sz="2000" dirty="0"/>
          </a:p>
          <a:p>
            <a:pPr marL="0" indent="0">
              <a:buNone/>
            </a:pPr>
            <a:r>
              <a:rPr lang="en-US" sz="2000" dirty="0"/>
              <a:t>After running </a:t>
            </a:r>
            <a:r>
              <a:rPr lang="en-US" sz="2000" dirty="0" err="1"/>
              <a:t>bam_parser</a:t>
            </a:r>
            <a:r>
              <a:rPr lang="en-US" sz="2000" dirty="0"/>
              <a:t>, the time is ----------------------------</a:t>
            </a:r>
          </a:p>
          <a:p>
            <a:pPr marL="0" indent="0">
              <a:buNone/>
            </a:pPr>
            <a:r>
              <a:rPr lang="en-US" sz="2000" b="1" dirty="0"/>
              <a:t>Fri Oct 30 16:31:06 CDT 2020</a:t>
            </a:r>
          </a:p>
          <a:p>
            <a:pPr marL="0" indent="0">
              <a:buNone/>
            </a:pPr>
            <a:endParaRPr lang="en-US" sz="20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212</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392896393"/>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280946"/>
            <a:ext cx="8588272" cy="6248400"/>
          </a:xfrm>
        </p:spPr>
        <p:txBody>
          <a:bodyPr>
            <a:normAutofit/>
          </a:bodyPr>
          <a:lstStyle/>
          <a:p>
            <a:pPr marL="0" indent="0" algn="ctr">
              <a:buNone/>
            </a:pPr>
            <a:r>
              <a:rPr lang="en-US" sz="2000" dirty="0">
                <a:solidFill>
                  <a:srgbClr val="1F0DFF"/>
                </a:solidFill>
              </a:rPr>
              <a:t>Time to phase using Hapseq2</a:t>
            </a:r>
          </a:p>
          <a:p>
            <a:pPr marL="0" indent="0" algn="ctr">
              <a:buNone/>
            </a:pPr>
            <a:r>
              <a:rPr lang="en-US" sz="2000" dirty="0"/>
              <a:t>/home/s_m774/1000GenomeData/hapseq2</a:t>
            </a:r>
          </a:p>
          <a:p>
            <a:pPr marL="0" indent="0">
              <a:buNone/>
            </a:pPr>
            <a:endParaRPr lang="en-US" sz="2000" dirty="0"/>
          </a:p>
          <a:p>
            <a:pPr marL="0" indent="0">
              <a:buNone/>
            </a:pPr>
            <a:r>
              <a:rPr lang="en-US" sz="2000" dirty="0"/>
              <a:t># --</a:t>
            </a:r>
            <a:r>
              <a:rPr lang="en-US" sz="2000" dirty="0" err="1"/>
              <a:t>readCounts</a:t>
            </a:r>
            <a:r>
              <a:rPr lang="en-US" sz="2000" dirty="0"/>
              <a:t> is the counts file</a:t>
            </a:r>
          </a:p>
          <a:p>
            <a:pPr marL="0" indent="0">
              <a:buNone/>
            </a:pPr>
            <a:r>
              <a:rPr lang="en-US" sz="2000" dirty="0"/>
              <a:t># --</a:t>
            </a:r>
            <a:r>
              <a:rPr lang="en-US" sz="2000" dirty="0" err="1"/>
              <a:t>polymorphicSites</a:t>
            </a:r>
            <a:r>
              <a:rPr lang="en-US" sz="2000" dirty="0"/>
              <a:t> is a list of SNP sites</a:t>
            </a:r>
          </a:p>
          <a:p>
            <a:pPr marL="0" indent="0">
              <a:buNone/>
            </a:pPr>
            <a:r>
              <a:rPr lang="en-US" sz="2000" dirty="0"/>
              <a:t># -o output file</a:t>
            </a:r>
          </a:p>
          <a:p>
            <a:pPr marL="0" indent="0">
              <a:buNone/>
            </a:pPr>
            <a:r>
              <a:rPr lang="en-US" sz="2000" dirty="0"/>
              <a:t># --phase</a:t>
            </a:r>
          </a:p>
          <a:p>
            <a:pPr marL="0" indent="0">
              <a:buNone/>
            </a:pPr>
            <a:r>
              <a:rPr lang="en-US" sz="2000" dirty="0"/>
              <a:t>time /home/s_m774/software/HapSeq2/hapseq2  --</a:t>
            </a:r>
            <a:r>
              <a:rPr lang="en-US" sz="2000" dirty="0" err="1"/>
              <a:t>readCounts</a:t>
            </a:r>
            <a:r>
              <a:rPr lang="en-US" sz="2000" dirty="0"/>
              <a:t> counts.chr10.txt --</a:t>
            </a:r>
            <a:r>
              <a:rPr lang="en-US" sz="2000" dirty="0" err="1"/>
              <a:t>polymorphicSites</a:t>
            </a:r>
            <a:r>
              <a:rPr lang="en-US" sz="2000" dirty="0"/>
              <a:t> sites.chr10.txt -o phased.chr10.hapseq.txt --phase</a:t>
            </a:r>
          </a:p>
          <a:p>
            <a:pPr marL="0" indent="0">
              <a:buNone/>
            </a:pPr>
            <a:endParaRPr lang="en-US" sz="2000" dirty="0"/>
          </a:p>
          <a:p>
            <a:pPr marL="0" indent="0">
              <a:buNone/>
            </a:pPr>
            <a:r>
              <a:rPr lang="en-US" sz="2000" b="1" dirty="0"/>
              <a:t>real    0m4.927s</a:t>
            </a:r>
          </a:p>
          <a:p>
            <a:pPr marL="0" indent="0">
              <a:buNone/>
            </a:pPr>
            <a:r>
              <a:rPr lang="en-US" sz="2000" dirty="0"/>
              <a:t>user    0m4.219s</a:t>
            </a:r>
          </a:p>
          <a:p>
            <a:pPr marL="0" indent="0">
              <a:buNone/>
            </a:pPr>
            <a:r>
              <a:rPr lang="en-US" sz="2000" dirty="0"/>
              <a:t>sys     0m0.685s</a:t>
            </a:r>
          </a:p>
          <a:p>
            <a:pPr marL="0" indent="0">
              <a:buNone/>
            </a:pPr>
            <a:endParaRPr lang="en-US" sz="20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213</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293805227"/>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0" y="2766218"/>
            <a:ext cx="9144000" cy="1325563"/>
          </a:xfrm>
        </p:spPr>
        <p:txBody>
          <a:bodyPr>
            <a:normAutofit/>
          </a:bodyPr>
          <a:lstStyle/>
          <a:p>
            <a:r>
              <a:rPr lang="en-US" sz="4800" b="1">
                <a:solidFill>
                  <a:schemeClr val="bg1"/>
                </a:solidFill>
              </a:rPr>
              <a:t> November 6, </a:t>
            </a:r>
            <a:r>
              <a:rPr lang="en-US" sz="4800" b="1" dirty="0">
                <a:solidFill>
                  <a:schemeClr val="bg1"/>
                </a:solidFill>
              </a:rPr>
              <a:t>2020 Meeting @ 6pm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941536701"/>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296849"/>
            <a:ext cx="8588272" cy="6248400"/>
          </a:xfrm>
        </p:spPr>
        <p:txBody>
          <a:bodyPr>
            <a:normAutofit/>
          </a:bodyPr>
          <a:lstStyle/>
          <a:p>
            <a:pPr marL="0" indent="0">
              <a:buNone/>
            </a:pPr>
            <a:r>
              <a:rPr lang="en-US" sz="2000" dirty="0">
                <a:solidFill>
                  <a:srgbClr val="00B050"/>
                </a:solidFill>
              </a:rPr>
              <a:t>1. Phase five samples using </a:t>
            </a:r>
            <a:r>
              <a:rPr lang="en-US" sz="2000" dirty="0" err="1">
                <a:solidFill>
                  <a:srgbClr val="00B050"/>
                </a:solidFill>
              </a:rPr>
              <a:t>dbm</a:t>
            </a:r>
            <a:r>
              <a:rPr lang="en-US" sz="2000" dirty="0">
                <a:solidFill>
                  <a:srgbClr val="00B050"/>
                </a:solidFill>
              </a:rPr>
              <a:t>. See runtimes on slides 216-217. Complete at</a:t>
            </a:r>
          </a:p>
          <a:p>
            <a:pPr marL="0" indent="0">
              <a:buNone/>
            </a:pPr>
            <a:r>
              <a:rPr lang="en-US" sz="2000" dirty="0">
                <a:solidFill>
                  <a:srgbClr val="00B050"/>
                </a:solidFill>
              </a:rPr>
              <a:t>/home/s_m774/1000GenomeData/</a:t>
            </a:r>
            <a:r>
              <a:rPr lang="en-US" sz="2000" dirty="0" err="1">
                <a:solidFill>
                  <a:srgbClr val="00B050"/>
                </a:solidFill>
              </a:rPr>
              <a:t>dbm</a:t>
            </a:r>
            <a:endParaRPr lang="en-US" sz="2000" dirty="0">
              <a:solidFill>
                <a:srgbClr val="00B050"/>
              </a:solidFill>
            </a:endParaRPr>
          </a:p>
          <a:p>
            <a:pPr marL="0" indent="0">
              <a:buNone/>
            </a:pPr>
            <a:endParaRPr lang="en-US" sz="2000" dirty="0">
              <a:solidFill>
                <a:srgbClr val="00B050"/>
              </a:solidFill>
            </a:endParaRPr>
          </a:p>
          <a:p>
            <a:pPr marL="0" indent="0">
              <a:buNone/>
            </a:pPr>
            <a:r>
              <a:rPr lang="en-US" sz="2000" dirty="0">
                <a:solidFill>
                  <a:srgbClr val="00B050"/>
                </a:solidFill>
              </a:rPr>
              <a:t>2. Run pairwise comparison of 1000G haplotypes. </a:t>
            </a:r>
          </a:p>
          <a:p>
            <a:pPr marL="0" indent="0">
              <a:buNone/>
            </a:pPr>
            <a:r>
              <a:rPr lang="en-US" sz="2000" dirty="0">
                <a:solidFill>
                  <a:srgbClr val="00B050"/>
                </a:solidFill>
              </a:rPr>
              <a:t>Complete see slide 219 and included script file.</a:t>
            </a:r>
            <a:endParaRPr lang="en-US" sz="1400" b="0" i="0" dirty="0">
              <a:solidFill>
                <a:srgbClr val="00B050"/>
              </a:solidFill>
              <a:effectLst/>
              <a:latin typeface="Segoe UI" panose="020B0502040204020203" pitchFamily="34" charset="0"/>
            </a:endParaRPr>
          </a:p>
          <a:p>
            <a:pPr marL="0" indent="0">
              <a:buNone/>
            </a:pPr>
            <a:endParaRPr lang="en-US" sz="2000" dirty="0">
              <a:solidFill>
                <a:srgbClr val="00B050"/>
              </a:solidFill>
            </a:endParaRPr>
          </a:p>
          <a:p>
            <a:pPr marL="0" indent="0">
              <a:buNone/>
            </a:pPr>
            <a:r>
              <a:rPr lang="en-US" sz="2000" dirty="0">
                <a:solidFill>
                  <a:srgbClr val="00B050"/>
                </a:solidFill>
              </a:rPr>
              <a:t>3. Create pairwise comparison table of 1000G results. </a:t>
            </a:r>
          </a:p>
          <a:p>
            <a:pPr marL="0" indent="0">
              <a:buNone/>
            </a:pPr>
            <a:r>
              <a:rPr lang="en-US" sz="2000" dirty="0">
                <a:solidFill>
                  <a:srgbClr val="00B050"/>
                </a:solidFill>
              </a:rPr>
              <a:t>Complete see side 219</a:t>
            </a:r>
          </a:p>
          <a:p>
            <a:pPr marL="0" indent="0">
              <a:buNone/>
            </a:pPr>
            <a:endParaRPr lang="en-US" sz="2000" dirty="0">
              <a:solidFill>
                <a:srgbClr val="00B050"/>
              </a:solidFill>
            </a:endParaRPr>
          </a:p>
          <a:p>
            <a:pPr marL="0" indent="0">
              <a:buNone/>
            </a:pPr>
            <a:r>
              <a:rPr lang="en-US" sz="2000" dirty="0">
                <a:solidFill>
                  <a:srgbClr val="00B050"/>
                </a:solidFill>
              </a:rPr>
              <a:t>4. Create 628 position and 120 position tables in the same format. </a:t>
            </a:r>
          </a:p>
          <a:p>
            <a:pPr marL="0" indent="0">
              <a:buNone/>
            </a:pPr>
            <a:r>
              <a:rPr lang="en-US" sz="2000" dirty="0">
                <a:solidFill>
                  <a:srgbClr val="00B050"/>
                </a:solidFill>
              </a:rPr>
              <a:t>Complete see slide 220 and 221.</a:t>
            </a:r>
          </a:p>
          <a:p>
            <a:pPr marL="0" indent="0">
              <a:buNone/>
            </a:pPr>
            <a:endParaRPr lang="en-US" sz="2000" dirty="0">
              <a:solidFill>
                <a:srgbClr val="00B050"/>
              </a:solidFill>
            </a:endParaRP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215</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463728972"/>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280946"/>
            <a:ext cx="8588272" cy="6248400"/>
          </a:xfrm>
        </p:spPr>
        <p:txBody>
          <a:bodyPr>
            <a:normAutofit/>
          </a:bodyPr>
          <a:lstStyle/>
          <a:p>
            <a:pPr marL="0" indent="0" algn="ctr">
              <a:buNone/>
            </a:pPr>
            <a:r>
              <a:rPr lang="en-US" sz="2000" dirty="0">
                <a:solidFill>
                  <a:srgbClr val="1F0DFF"/>
                </a:solidFill>
              </a:rPr>
              <a:t>Time to prepare </a:t>
            </a:r>
            <a:r>
              <a:rPr lang="en-US" sz="2000" dirty="0" err="1">
                <a:solidFill>
                  <a:srgbClr val="1F0DFF"/>
                </a:solidFill>
              </a:rPr>
              <a:t>dbm</a:t>
            </a:r>
            <a:r>
              <a:rPr lang="en-US" sz="2000" dirty="0">
                <a:solidFill>
                  <a:srgbClr val="1F0DFF"/>
                </a:solidFill>
              </a:rPr>
              <a:t> input</a:t>
            </a:r>
          </a:p>
          <a:p>
            <a:pPr marL="0" indent="0">
              <a:buNone/>
            </a:pPr>
            <a:r>
              <a:rPr lang="en-US" sz="2000" dirty="0"/>
              <a:t># Extract allele count in each sample</a:t>
            </a:r>
          </a:p>
          <a:p>
            <a:pPr marL="0" indent="0">
              <a:buNone/>
            </a:pPr>
            <a:r>
              <a:rPr lang="en-US" sz="2000" dirty="0"/>
              <a:t>Time grep -v "#" 5sample.chr10.vcf | cut -f 10 | sed 's/:/\t/g' | cut -f 3 | sed 's/,/\t/g' &gt; chr10.10837.count</a:t>
            </a:r>
          </a:p>
          <a:p>
            <a:pPr marL="0" indent="0">
              <a:buNone/>
            </a:pPr>
            <a:r>
              <a:rPr lang="en-US" sz="2000" dirty="0"/>
              <a:t>7       0</a:t>
            </a:r>
          </a:p>
          <a:p>
            <a:pPr marL="0" indent="0">
              <a:buNone/>
            </a:pPr>
            <a:r>
              <a:rPr lang="en-US" sz="2000" dirty="0"/>
              <a:t>5       0</a:t>
            </a:r>
          </a:p>
          <a:p>
            <a:pPr marL="457200" indent="-457200">
              <a:buAutoNum type="arabicPlain" startAt="5"/>
            </a:pPr>
            <a:r>
              <a:rPr lang="en-US" sz="2000" dirty="0"/>
              <a:t>0</a:t>
            </a:r>
          </a:p>
          <a:p>
            <a:pPr marL="457200" indent="-457200">
              <a:buAutoNum type="arabicPlain" startAt="5"/>
            </a:pPr>
            <a:endParaRPr lang="en-US" sz="2000" dirty="0"/>
          </a:p>
          <a:p>
            <a:pPr marL="0" indent="0">
              <a:buNone/>
            </a:pPr>
            <a:r>
              <a:rPr lang="en-US" sz="2000" b="1" dirty="0"/>
              <a:t>real    0m0.018s</a:t>
            </a:r>
          </a:p>
          <a:p>
            <a:pPr marL="0" indent="0">
              <a:buNone/>
            </a:pPr>
            <a:r>
              <a:rPr lang="en-US" sz="2000" dirty="0"/>
              <a:t>user    0m0.018s</a:t>
            </a:r>
          </a:p>
          <a:p>
            <a:pPr marL="0" indent="0">
              <a:buNone/>
            </a:pPr>
            <a:r>
              <a:rPr lang="en-US" sz="2000" dirty="0"/>
              <a:t>sys     0m0.009s</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216</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888745540"/>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280946"/>
            <a:ext cx="8588272" cy="6248400"/>
          </a:xfrm>
        </p:spPr>
        <p:txBody>
          <a:bodyPr>
            <a:normAutofit/>
          </a:bodyPr>
          <a:lstStyle/>
          <a:p>
            <a:pPr marL="0" indent="0" algn="ctr">
              <a:buNone/>
            </a:pPr>
            <a:r>
              <a:rPr lang="en-US" sz="2000" dirty="0">
                <a:solidFill>
                  <a:srgbClr val="1F0DFF"/>
                </a:solidFill>
              </a:rPr>
              <a:t>Time to phase using DBM</a:t>
            </a:r>
          </a:p>
          <a:p>
            <a:pPr marL="0" indent="0" algn="ctr">
              <a:buNone/>
            </a:pPr>
            <a:r>
              <a:rPr lang="en-US" sz="2000" dirty="0"/>
              <a:t>/home/s_m774/1000GenomeData/hapseq2</a:t>
            </a:r>
          </a:p>
          <a:p>
            <a:pPr marL="0" indent="0">
              <a:buNone/>
            </a:pPr>
            <a:endParaRPr lang="en-US" sz="2000" dirty="0"/>
          </a:p>
          <a:p>
            <a:pPr marL="0" indent="0">
              <a:buNone/>
            </a:pPr>
            <a:r>
              <a:rPr lang="en-US" sz="2000" dirty="0"/>
              <a:t>Begin running </a:t>
            </a:r>
            <a:r>
              <a:rPr lang="en-US" sz="2000" dirty="0" err="1"/>
              <a:t>dbm</a:t>
            </a:r>
            <a:r>
              <a:rPr lang="en-US" sz="2000" dirty="0"/>
              <a:t>, the time is ----------------------------</a:t>
            </a:r>
          </a:p>
          <a:p>
            <a:pPr marL="0" indent="0">
              <a:buNone/>
            </a:pPr>
            <a:r>
              <a:rPr lang="en-US" sz="2000" dirty="0"/>
              <a:t>Fri Oct 30 23:22:15 CDT 2020</a:t>
            </a:r>
          </a:p>
          <a:p>
            <a:pPr marL="0" indent="0">
              <a:buNone/>
            </a:pPr>
            <a:endParaRPr lang="en-US" sz="2000" dirty="0"/>
          </a:p>
          <a:p>
            <a:pPr marL="0" indent="0">
              <a:buNone/>
            </a:pPr>
            <a:r>
              <a:rPr lang="en-US" sz="2000" dirty="0"/>
              <a:t>N=5 estimated proportion of FP sites = 0.073258</a:t>
            </a:r>
          </a:p>
          <a:p>
            <a:pPr marL="0" indent="0">
              <a:buNone/>
            </a:pPr>
            <a:r>
              <a:rPr lang="en-US" sz="2000" b="1" dirty="0"/>
              <a:t>real    17m40.317s</a:t>
            </a:r>
          </a:p>
          <a:p>
            <a:pPr marL="0" indent="0">
              <a:buNone/>
            </a:pPr>
            <a:r>
              <a:rPr lang="en-US" sz="2000" dirty="0"/>
              <a:t>user    17m23.789s</a:t>
            </a:r>
          </a:p>
          <a:p>
            <a:pPr marL="0" indent="0">
              <a:buNone/>
            </a:pPr>
            <a:r>
              <a:rPr lang="en-US" sz="2000" dirty="0"/>
              <a:t>sys     0m16.360s</a:t>
            </a:r>
          </a:p>
          <a:p>
            <a:pPr marL="0" indent="0">
              <a:buNone/>
            </a:pPr>
            <a:endParaRPr lang="en-US" sz="2000" dirty="0"/>
          </a:p>
          <a:p>
            <a:pPr marL="0" indent="0">
              <a:buNone/>
            </a:pPr>
            <a:r>
              <a:rPr lang="en-US" sz="2000" dirty="0"/>
              <a:t>After running </a:t>
            </a:r>
            <a:r>
              <a:rPr lang="en-US" sz="2000" dirty="0" err="1"/>
              <a:t>dbm</a:t>
            </a:r>
            <a:r>
              <a:rPr lang="en-US" sz="2000" dirty="0"/>
              <a:t>, the time is ----------------------------</a:t>
            </a:r>
          </a:p>
          <a:p>
            <a:pPr marL="0" indent="0">
              <a:buNone/>
            </a:pPr>
            <a:r>
              <a:rPr lang="en-US" sz="2000" dirty="0"/>
              <a:t>Fri Oct 30 23:39:55 CDT 2020</a:t>
            </a:r>
          </a:p>
          <a:p>
            <a:pPr marL="0" indent="0">
              <a:buNone/>
            </a:pPr>
            <a:endParaRPr lang="en-US" sz="2000" dirty="0"/>
          </a:p>
          <a:p>
            <a:pPr marL="0" indent="0">
              <a:buNone/>
            </a:pPr>
            <a:endParaRPr lang="en-US" sz="20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217</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039161192"/>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280946"/>
            <a:ext cx="8588272" cy="6248400"/>
          </a:xfrm>
        </p:spPr>
        <p:txBody>
          <a:bodyPr>
            <a:normAutofit fontScale="92500" lnSpcReduction="20000"/>
          </a:bodyPr>
          <a:lstStyle/>
          <a:p>
            <a:pPr marL="0" indent="0" algn="ctr">
              <a:buNone/>
            </a:pPr>
            <a:r>
              <a:rPr lang="en-US" sz="2000" dirty="0">
                <a:solidFill>
                  <a:srgbClr val="1F0DFF"/>
                </a:solidFill>
              </a:rPr>
              <a:t>WhatsHap note</a:t>
            </a:r>
          </a:p>
          <a:p>
            <a:pPr marL="0" indent="0">
              <a:buNone/>
            </a:pPr>
            <a:endParaRPr lang="en-US" sz="2000" dirty="0"/>
          </a:p>
          <a:p>
            <a:pPr marL="0" indent="0">
              <a:buNone/>
            </a:pPr>
            <a:r>
              <a:rPr lang="en-US" sz="2000" dirty="0" err="1"/>
              <a:t>pwd</a:t>
            </a:r>
            <a:endParaRPr lang="en-US" sz="2000" dirty="0"/>
          </a:p>
          <a:p>
            <a:pPr marL="0" indent="0">
              <a:buNone/>
            </a:pPr>
            <a:r>
              <a:rPr lang="en-US" sz="2000" dirty="0"/>
              <a:t>/home/s_m774/1000GenomeData/</a:t>
            </a:r>
            <a:r>
              <a:rPr lang="en-US" sz="2000" dirty="0" err="1"/>
              <a:t>whatshap</a:t>
            </a:r>
            <a:r>
              <a:rPr lang="en-US" sz="2000" dirty="0"/>
              <a:t>/results/haplotypes</a:t>
            </a:r>
          </a:p>
          <a:p>
            <a:pPr marL="0" indent="0">
              <a:buNone/>
            </a:pPr>
            <a:endParaRPr lang="en-US" sz="2000" dirty="0"/>
          </a:p>
          <a:p>
            <a:pPr marL="0" indent="0">
              <a:buNone/>
            </a:pPr>
            <a:r>
              <a:rPr lang="en-US" sz="2000" dirty="0"/>
              <a:t>(base) [s_m774@login2 haplotypes]$ grep "-" whatshap.haplotype.10837.chr10.txt | </a:t>
            </a:r>
            <a:r>
              <a:rPr lang="en-US" sz="2000" dirty="0" err="1"/>
              <a:t>wc</a:t>
            </a:r>
            <a:r>
              <a:rPr lang="en-US" sz="2000" dirty="0"/>
              <a:t> -l</a:t>
            </a:r>
          </a:p>
          <a:p>
            <a:pPr marL="0" indent="0">
              <a:buNone/>
            </a:pPr>
            <a:r>
              <a:rPr lang="en-US" sz="2000" dirty="0"/>
              <a:t>25246</a:t>
            </a:r>
          </a:p>
          <a:p>
            <a:pPr marL="0" indent="0">
              <a:buNone/>
            </a:pPr>
            <a:r>
              <a:rPr lang="en-US" sz="2000" dirty="0"/>
              <a:t>(base) [s_m774@login2 haplotypes]$ grep "-" whatshap.haplotype.10855.chr10.txt | </a:t>
            </a:r>
            <a:r>
              <a:rPr lang="en-US" sz="2000" dirty="0" err="1"/>
              <a:t>wc</a:t>
            </a:r>
            <a:r>
              <a:rPr lang="en-US" sz="2000" dirty="0"/>
              <a:t> -l</a:t>
            </a:r>
          </a:p>
          <a:p>
            <a:pPr marL="0" indent="0">
              <a:buNone/>
            </a:pPr>
            <a:r>
              <a:rPr lang="en-US" sz="2000" dirty="0"/>
              <a:t>24440</a:t>
            </a:r>
          </a:p>
          <a:p>
            <a:pPr marL="0" indent="0">
              <a:buNone/>
            </a:pPr>
            <a:r>
              <a:rPr lang="en-US" sz="2000" dirty="0"/>
              <a:t>(base) [s_m774@login2 haplotypes]$ grep "-" whatshap.haplotype.12329.chr10.txt | </a:t>
            </a:r>
            <a:r>
              <a:rPr lang="en-US" sz="2000" dirty="0" err="1"/>
              <a:t>wc</a:t>
            </a:r>
            <a:r>
              <a:rPr lang="en-US" sz="2000" dirty="0"/>
              <a:t> -l</a:t>
            </a:r>
          </a:p>
          <a:p>
            <a:pPr marL="0" indent="0">
              <a:buNone/>
            </a:pPr>
            <a:r>
              <a:rPr lang="en-US" sz="2000" dirty="0"/>
              <a:t>24541</a:t>
            </a:r>
          </a:p>
          <a:p>
            <a:pPr marL="0" indent="0">
              <a:buNone/>
            </a:pPr>
            <a:r>
              <a:rPr lang="en-US" sz="2000" dirty="0"/>
              <a:t>(base) [s_m774@login2 haplotypes]$ grep "-" whatshap.haplotype.12752.chr10.txt | </a:t>
            </a:r>
            <a:r>
              <a:rPr lang="en-US" sz="2000" dirty="0" err="1"/>
              <a:t>wc</a:t>
            </a:r>
            <a:r>
              <a:rPr lang="en-US" sz="2000" dirty="0"/>
              <a:t> -l</a:t>
            </a:r>
          </a:p>
          <a:p>
            <a:pPr marL="0" indent="0">
              <a:buNone/>
            </a:pPr>
            <a:r>
              <a:rPr lang="en-US" sz="2000" dirty="0"/>
              <a:t>24438</a:t>
            </a:r>
          </a:p>
          <a:p>
            <a:pPr marL="0" indent="0">
              <a:buNone/>
            </a:pPr>
            <a:r>
              <a:rPr lang="en-US" sz="2000" dirty="0"/>
              <a:t>(base) [s_m774@login2 haplotypes]$ grep "-" whatshap.haplotype.12878.chr10.txt | </a:t>
            </a:r>
            <a:r>
              <a:rPr lang="en-US" sz="2000" dirty="0" err="1"/>
              <a:t>wc</a:t>
            </a:r>
            <a:r>
              <a:rPr lang="en-US" sz="2000" dirty="0"/>
              <a:t> -l</a:t>
            </a:r>
          </a:p>
          <a:p>
            <a:pPr marL="0" indent="0">
              <a:buNone/>
            </a:pPr>
            <a:r>
              <a:rPr lang="en-US" sz="2000" dirty="0"/>
              <a:t>24879</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218</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586573942"/>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280946"/>
            <a:ext cx="8588272" cy="6248400"/>
          </a:xfrm>
        </p:spPr>
        <p:txBody>
          <a:bodyPr>
            <a:normAutofit/>
          </a:bodyPr>
          <a:lstStyle/>
          <a:p>
            <a:pPr marL="0" indent="0" algn="ctr">
              <a:buNone/>
            </a:pPr>
            <a:r>
              <a:rPr lang="en-US" sz="2000" dirty="0">
                <a:solidFill>
                  <a:srgbClr val="1F0DFF"/>
                </a:solidFill>
              </a:rPr>
              <a:t>WhatsHap note</a:t>
            </a:r>
          </a:p>
          <a:p>
            <a:pPr marL="0" indent="0">
              <a:buNone/>
            </a:pPr>
            <a:endParaRPr lang="en-US" sz="2000" dirty="0"/>
          </a:p>
          <a:p>
            <a:pPr marL="0" indent="0">
              <a:buNone/>
            </a:pPr>
            <a:r>
              <a:rPr lang="en-US" sz="2000" dirty="0"/>
              <a:t>/home/s_m774/1000GenomeData/</a:t>
            </a:r>
            <a:r>
              <a:rPr lang="en-US" sz="2000" dirty="0" err="1"/>
              <a:t>whatshap</a:t>
            </a:r>
            <a:r>
              <a:rPr lang="en-US" sz="2000" dirty="0"/>
              <a:t>/results</a:t>
            </a:r>
          </a:p>
          <a:p>
            <a:pPr marL="0" indent="0">
              <a:buNone/>
            </a:pPr>
            <a:r>
              <a:rPr lang="en-US" sz="2000" dirty="0"/>
              <a:t>grep -v '#' Whatshap.phased.5sample.vcf | </a:t>
            </a:r>
            <a:r>
              <a:rPr lang="en-US" sz="2000" dirty="0" err="1"/>
              <a:t>wc</a:t>
            </a:r>
            <a:r>
              <a:rPr lang="en-US" sz="2000" dirty="0"/>
              <a:t> -l</a:t>
            </a:r>
          </a:p>
          <a:p>
            <a:pPr marL="0" indent="0">
              <a:buNone/>
            </a:pPr>
            <a:r>
              <a:rPr lang="en-US" sz="2000" dirty="0"/>
              <a:t>359,320</a:t>
            </a:r>
          </a:p>
          <a:p>
            <a:pPr marL="0" indent="0">
              <a:buNone/>
            </a:pPr>
            <a:endParaRPr lang="en-US" sz="2000" dirty="0"/>
          </a:p>
          <a:p>
            <a:pPr marL="0" indent="0">
              <a:buNone/>
            </a:pPr>
            <a:r>
              <a:rPr lang="en-US" sz="2000" dirty="0"/>
              <a:t>Hapseq2 and DBM phase all 359,320 SNV, where WhatsHap has unphased positions. </a:t>
            </a:r>
            <a:r>
              <a:rPr lang="en-US" sz="2000" dirty="0" err="1"/>
              <a:t>Whatshap</a:t>
            </a:r>
            <a:r>
              <a:rPr lang="en-US" sz="2000" dirty="0"/>
              <a:t> outputs these positions as '0/1' or '1/0’.</a:t>
            </a:r>
          </a:p>
          <a:p>
            <a:pPr marL="0" indent="0">
              <a:buNone/>
            </a:pPr>
            <a:endParaRPr lang="en-US" sz="2000" dirty="0"/>
          </a:p>
          <a:p>
            <a:pPr marL="0" indent="0">
              <a:buNone/>
            </a:pPr>
            <a:r>
              <a:rPr lang="en-US" sz="2000" dirty="0"/>
              <a:t>grep -</a:t>
            </a:r>
            <a:r>
              <a:rPr lang="en-US" sz="2000" dirty="0" err="1"/>
              <a:t>ve</a:t>
            </a:r>
            <a:r>
              <a:rPr lang="en-US" sz="2000" dirty="0"/>
              <a:t> '#' -e '|' -e '0/0' -e '1/1' Whatshap.phased.5sample.vcf | </a:t>
            </a:r>
            <a:r>
              <a:rPr lang="en-US" sz="2000" dirty="0" err="1"/>
              <a:t>wc</a:t>
            </a:r>
            <a:r>
              <a:rPr lang="en-US" sz="2000" dirty="0"/>
              <a:t> -l</a:t>
            </a:r>
          </a:p>
          <a:p>
            <a:pPr marL="0" indent="0">
              <a:buNone/>
            </a:pPr>
            <a:r>
              <a:rPr lang="en-US" sz="2000" dirty="0"/>
              <a:t>267</a:t>
            </a:r>
          </a:p>
          <a:p>
            <a:pPr marL="0" indent="0">
              <a:buNone/>
            </a:pPr>
            <a:endParaRPr lang="en-US" sz="2000" dirty="0"/>
          </a:p>
          <a:p>
            <a:pPr marL="0" indent="0">
              <a:buNone/>
            </a:pPr>
            <a:r>
              <a:rPr lang="en-US" sz="2000" dirty="0"/>
              <a:t>25,000 / 359,000 positions</a:t>
            </a:r>
          </a:p>
          <a:p>
            <a:pPr marL="0" indent="0">
              <a:buNone/>
            </a:pPr>
            <a:r>
              <a:rPr lang="en-US" sz="2000" dirty="0"/>
              <a:t>Note: 6.9% unphased on average per individual</a:t>
            </a:r>
          </a:p>
          <a:p>
            <a:pPr marL="0" indent="0">
              <a:buNone/>
            </a:pPr>
            <a:endParaRPr lang="en-US" sz="2000" dirty="0"/>
          </a:p>
          <a:p>
            <a:pPr marL="0" indent="0">
              <a:buNone/>
            </a:pPr>
            <a:endParaRPr lang="en-US" sz="20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219</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8161661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September 12, 2019 Meeting</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62AB76F6-F5DA-4FD1-9A2A-D411CE523D83}"/>
              </a:ext>
            </a:extLst>
          </p:cNvPr>
          <p:cNvSpPr>
            <a:spLocks noGrp="1"/>
          </p:cNvSpPr>
          <p:nvPr>
            <p:ph type="sldNum" sz="quarter" idx="12"/>
          </p:nvPr>
        </p:nvSpPr>
        <p:spPr/>
        <p:txBody>
          <a:bodyPr/>
          <a:lstStyle/>
          <a:p>
            <a:fld id="{79EB0BAA-089B-F446-9CF3-DE954596BEEC}" type="slidenum">
              <a:rPr lang="en-US" smtClean="0"/>
              <a:t>22</a:t>
            </a:fld>
            <a:endParaRPr lang="en-US"/>
          </a:p>
        </p:txBody>
      </p:sp>
    </p:spTree>
    <p:extLst>
      <p:ext uri="{BB962C8B-B14F-4D97-AF65-F5344CB8AC3E}">
        <p14:creationId xmlns:p14="http://schemas.microsoft.com/office/powerpoint/2010/main" val="1403448892"/>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3">
            <a:extLst>
              <a:ext uri="{FF2B5EF4-FFF2-40B4-BE49-F238E27FC236}">
                <a16:creationId xmlns:a16="http://schemas.microsoft.com/office/drawing/2014/main" id="{96FD486D-C3C9-1846-97BF-CEB339759498}"/>
              </a:ext>
            </a:extLst>
          </p:cNvPr>
          <p:cNvGraphicFramePr>
            <a:graphicFrameLocks/>
          </p:cNvGraphicFramePr>
          <p:nvPr>
            <p:extLst>
              <p:ext uri="{D42A27DB-BD31-4B8C-83A1-F6EECF244321}">
                <p14:modId xmlns:p14="http://schemas.microsoft.com/office/powerpoint/2010/main" val="264920533"/>
              </p:ext>
            </p:extLst>
          </p:nvPr>
        </p:nvGraphicFramePr>
        <p:xfrm>
          <a:off x="60297" y="562835"/>
          <a:ext cx="8991600" cy="1483360"/>
        </p:xfrm>
        <a:graphic>
          <a:graphicData uri="http://schemas.openxmlformats.org/drawingml/2006/table">
            <a:tbl>
              <a:tblPr firstRow="1" bandRow="1">
                <a:tableStyleId>{5C22544A-7EE6-4342-B048-85BDC9FD1C3A}</a:tableStyleId>
              </a:tblPr>
              <a:tblGrid>
                <a:gridCol w="2667000">
                  <a:extLst>
                    <a:ext uri="{9D8B030D-6E8A-4147-A177-3AD203B41FA5}">
                      <a16:colId xmlns:a16="http://schemas.microsoft.com/office/drawing/2014/main" val="2561949726"/>
                    </a:ext>
                  </a:extLst>
                </a:gridCol>
                <a:gridCol w="1264920">
                  <a:extLst>
                    <a:ext uri="{9D8B030D-6E8A-4147-A177-3AD203B41FA5}">
                      <a16:colId xmlns:a16="http://schemas.microsoft.com/office/drawing/2014/main" val="2461927946"/>
                    </a:ext>
                  </a:extLst>
                </a:gridCol>
                <a:gridCol w="1264920">
                  <a:extLst>
                    <a:ext uri="{9D8B030D-6E8A-4147-A177-3AD203B41FA5}">
                      <a16:colId xmlns:a16="http://schemas.microsoft.com/office/drawing/2014/main" val="3929086859"/>
                    </a:ext>
                  </a:extLst>
                </a:gridCol>
                <a:gridCol w="1264920">
                  <a:extLst>
                    <a:ext uri="{9D8B030D-6E8A-4147-A177-3AD203B41FA5}">
                      <a16:colId xmlns:a16="http://schemas.microsoft.com/office/drawing/2014/main" val="2241096614"/>
                    </a:ext>
                  </a:extLst>
                </a:gridCol>
                <a:gridCol w="1264920">
                  <a:extLst>
                    <a:ext uri="{9D8B030D-6E8A-4147-A177-3AD203B41FA5}">
                      <a16:colId xmlns:a16="http://schemas.microsoft.com/office/drawing/2014/main" val="2392230099"/>
                    </a:ext>
                  </a:extLst>
                </a:gridCol>
                <a:gridCol w="1264920">
                  <a:extLst>
                    <a:ext uri="{9D8B030D-6E8A-4147-A177-3AD203B41FA5}">
                      <a16:colId xmlns:a16="http://schemas.microsoft.com/office/drawing/2014/main" val="617271376"/>
                    </a:ext>
                  </a:extLst>
                </a:gridCol>
              </a:tblGrid>
              <a:tr h="370840">
                <a:tc>
                  <a:txBody>
                    <a:bodyPr/>
                    <a:lstStyle/>
                    <a:p>
                      <a:r>
                        <a:rPr lang="en-US" dirty="0"/>
                        <a:t>Agreement</a:t>
                      </a:r>
                    </a:p>
                  </a:txBody>
                  <a:tcPr marL="45720" marR="45720"/>
                </a:tc>
                <a:tc>
                  <a:txBody>
                    <a:bodyPr/>
                    <a:lstStyle/>
                    <a:p>
                      <a:r>
                        <a:rPr lang="en-US" dirty="0"/>
                        <a:t>Sample 1</a:t>
                      </a:r>
                    </a:p>
                  </a:txBody>
                  <a:tcPr marL="45720" marR="45720"/>
                </a:tc>
                <a:tc>
                  <a:txBody>
                    <a:bodyPr/>
                    <a:lstStyle/>
                    <a:p>
                      <a:r>
                        <a:rPr lang="en-US" dirty="0"/>
                        <a:t>Sample 2</a:t>
                      </a:r>
                    </a:p>
                  </a:txBody>
                  <a:tcPr marL="45720" marR="45720"/>
                </a:tc>
                <a:tc>
                  <a:txBody>
                    <a:bodyPr/>
                    <a:lstStyle/>
                    <a:p>
                      <a:r>
                        <a:rPr lang="en-US" dirty="0"/>
                        <a:t>Sample 3</a:t>
                      </a:r>
                    </a:p>
                  </a:txBody>
                  <a:tcPr marL="45720" marR="45720"/>
                </a:tc>
                <a:tc>
                  <a:txBody>
                    <a:bodyPr/>
                    <a:lstStyle/>
                    <a:p>
                      <a:r>
                        <a:rPr lang="en-US" dirty="0"/>
                        <a:t>Sample 4</a:t>
                      </a:r>
                    </a:p>
                  </a:txBody>
                  <a:tcPr marL="45720" marR="45720"/>
                </a:tc>
                <a:tc>
                  <a:txBody>
                    <a:bodyPr/>
                    <a:lstStyle/>
                    <a:p>
                      <a:r>
                        <a:rPr lang="en-US" dirty="0"/>
                        <a:t>Sample 5</a:t>
                      </a:r>
                    </a:p>
                  </a:txBody>
                  <a:tcPr marL="45720" marR="45720"/>
                </a:tc>
                <a:extLst>
                  <a:ext uri="{0D108BD9-81ED-4DB2-BD59-A6C34878D82A}">
                    <a16:rowId xmlns:a16="http://schemas.microsoft.com/office/drawing/2014/main" val="2939071277"/>
                  </a:ext>
                </a:extLst>
              </a:tr>
              <a:tr h="370840">
                <a:tc>
                  <a:txBody>
                    <a:bodyPr/>
                    <a:lstStyle/>
                    <a:p>
                      <a:r>
                        <a:rPr lang="en-US" dirty="0"/>
                        <a:t>WhatsHap vs Hapseq2</a:t>
                      </a:r>
                    </a:p>
                  </a:txBody>
                  <a:tcPr marL="45720" marR="45720"/>
                </a:tc>
                <a:tc>
                  <a:txBody>
                    <a:bodyPr/>
                    <a:lstStyle/>
                    <a:p>
                      <a:r>
                        <a:rPr lang="en-US" dirty="0">
                          <a:solidFill>
                            <a:schemeClr val="tx1"/>
                          </a:solidFill>
                        </a:rPr>
                        <a:t>348,869</a:t>
                      </a:r>
                    </a:p>
                  </a:txBody>
                  <a:tcPr/>
                </a:tc>
                <a:tc>
                  <a:txBody>
                    <a:bodyPr/>
                    <a:lstStyle/>
                    <a:p>
                      <a:r>
                        <a:rPr lang="en-US" dirty="0">
                          <a:solidFill>
                            <a:schemeClr val="tx1"/>
                          </a:solidFill>
                        </a:rPr>
                        <a:t>348,860</a:t>
                      </a:r>
                    </a:p>
                  </a:txBody>
                  <a:tcPr/>
                </a:tc>
                <a:tc>
                  <a:txBody>
                    <a:bodyPr/>
                    <a:lstStyle/>
                    <a:p>
                      <a:r>
                        <a:rPr lang="en-US" dirty="0">
                          <a:solidFill>
                            <a:schemeClr val="tx1"/>
                          </a:solidFill>
                        </a:rPr>
                        <a:t>348,007</a:t>
                      </a:r>
                    </a:p>
                  </a:txBody>
                  <a:tcPr/>
                </a:tc>
                <a:tc>
                  <a:txBody>
                    <a:bodyPr/>
                    <a:lstStyle/>
                    <a:p>
                      <a:r>
                        <a:rPr lang="en-US" dirty="0">
                          <a:solidFill>
                            <a:schemeClr val="tx1"/>
                          </a:solidFill>
                        </a:rPr>
                        <a:t>348,584</a:t>
                      </a:r>
                    </a:p>
                  </a:txBody>
                  <a:tcPr/>
                </a:tc>
                <a:tc>
                  <a:txBody>
                    <a:bodyPr/>
                    <a:lstStyle/>
                    <a:p>
                      <a:r>
                        <a:rPr lang="en-US" dirty="0">
                          <a:solidFill>
                            <a:schemeClr val="tx1"/>
                          </a:solidFill>
                        </a:rPr>
                        <a:t>348,098</a:t>
                      </a:r>
                    </a:p>
                  </a:txBody>
                  <a:tcPr/>
                </a:tc>
                <a:extLst>
                  <a:ext uri="{0D108BD9-81ED-4DB2-BD59-A6C34878D82A}">
                    <a16:rowId xmlns:a16="http://schemas.microsoft.com/office/drawing/2014/main" val="159309528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WhatsHap vs DBM</a:t>
                      </a:r>
                    </a:p>
                  </a:txBody>
                  <a:tcPr marL="45720" marR="45720"/>
                </a:tc>
                <a:tc>
                  <a:txBody>
                    <a:bodyPr/>
                    <a:lstStyle/>
                    <a:p>
                      <a:r>
                        <a:rPr lang="en-US" dirty="0">
                          <a:solidFill>
                            <a:schemeClr val="tx1"/>
                          </a:solidFill>
                        </a:rPr>
                        <a:t>149,205</a:t>
                      </a:r>
                    </a:p>
                  </a:txBody>
                  <a:tcPr/>
                </a:tc>
                <a:tc>
                  <a:txBody>
                    <a:bodyPr/>
                    <a:lstStyle/>
                    <a:p>
                      <a:r>
                        <a:rPr lang="en-US" dirty="0">
                          <a:solidFill>
                            <a:schemeClr val="tx1"/>
                          </a:solidFill>
                        </a:rPr>
                        <a:t>148,818</a:t>
                      </a:r>
                    </a:p>
                  </a:txBody>
                  <a:tcPr/>
                </a:tc>
                <a:tc>
                  <a:txBody>
                    <a:bodyPr/>
                    <a:lstStyle/>
                    <a:p>
                      <a:r>
                        <a:rPr lang="en-US" dirty="0">
                          <a:solidFill>
                            <a:schemeClr val="tx1"/>
                          </a:solidFill>
                        </a:rPr>
                        <a:t>150,511</a:t>
                      </a:r>
                    </a:p>
                  </a:txBody>
                  <a:tcPr/>
                </a:tc>
                <a:tc>
                  <a:txBody>
                    <a:bodyPr/>
                    <a:lstStyle/>
                    <a:p>
                      <a:r>
                        <a:rPr lang="en-US" dirty="0">
                          <a:solidFill>
                            <a:schemeClr val="tx1"/>
                          </a:solidFill>
                        </a:rPr>
                        <a:t>150,209</a:t>
                      </a:r>
                    </a:p>
                  </a:txBody>
                  <a:tcPr/>
                </a:tc>
                <a:tc>
                  <a:txBody>
                    <a:bodyPr/>
                    <a:lstStyle/>
                    <a:p>
                      <a:r>
                        <a:rPr lang="en-US" dirty="0">
                          <a:solidFill>
                            <a:schemeClr val="tx1"/>
                          </a:solidFill>
                        </a:rPr>
                        <a:t>150,246</a:t>
                      </a:r>
                    </a:p>
                  </a:txBody>
                  <a:tcPr/>
                </a:tc>
                <a:extLst>
                  <a:ext uri="{0D108BD9-81ED-4DB2-BD59-A6C34878D82A}">
                    <a16:rowId xmlns:a16="http://schemas.microsoft.com/office/drawing/2014/main" val="2680184326"/>
                  </a:ext>
                </a:extLst>
              </a:tr>
              <a:tr h="370840">
                <a:tc>
                  <a:txBody>
                    <a:bodyPr/>
                    <a:lstStyle/>
                    <a:p>
                      <a:r>
                        <a:rPr lang="en-US" dirty="0"/>
                        <a:t>Hapseq2 vs DBM</a:t>
                      </a:r>
                    </a:p>
                  </a:txBody>
                  <a:tcPr marL="45720" marR="45720"/>
                </a:tc>
                <a:tc>
                  <a:txBody>
                    <a:bodyPr/>
                    <a:lstStyle/>
                    <a:p>
                      <a:r>
                        <a:rPr lang="en-US" dirty="0"/>
                        <a:t>149,902</a:t>
                      </a:r>
                    </a:p>
                  </a:txBody>
                  <a:tcPr/>
                </a:tc>
                <a:tc>
                  <a:txBody>
                    <a:bodyPr/>
                    <a:lstStyle/>
                    <a:p>
                      <a:r>
                        <a:rPr lang="en-US" dirty="0"/>
                        <a:t>149,047</a:t>
                      </a:r>
                    </a:p>
                  </a:txBody>
                  <a:tcPr/>
                </a:tc>
                <a:tc>
                  <a:txBody>
                    <a:bodyPr/>
                    <a:lstStyle/>
                    <a:p>
                      <a:r>
                        <a:rPr lang="en-US" dirty="0"/>
                        <a:t>150,282</a:t>
                      </a:r>
                    </a:p>
                  </a:txBody>
                  <a:tcPr/>
                </a:tc>
                <a:tc>
                  <a:txBody>
                    <a:bodyPr/>
                    <a:lstStyle/>
                    <a:p>
                      <a:r>
                        <a:rPr lang="en-US" dirty="0"/>
                        <a:t>149,983</a:t>
                      </a:r>
                    </a:p>
                  </a:txBody>
                  <a:tcPr/>
                </a:tc>
                <a:tc>
                  <a:txBody>
                    <a:bodyPr/>
                    <a:lstStyle/>
                    <a:p>
                      <a:r>
                        <a:rPr lang="en-US" dirty="0"/>
                        <a:t>150,719</a:t>
                      </a:r>
                    </a:p>
                  </a:txBody>
                  <a:tcPr/>
                </a:tc>
                <a:extLst>
                  <a:ext uri="{0D108BD9-81ED-4DB2-BD59-A6C34878D82A}">
                    <a16:rowId xmlns:a16="http://schemas.microsoft.com/office/drawing/2014/main" val="2631771280"/>
                  </a:ext>
                </a:extLst>
              </a:tr>
            </a:tbl>
          </a:graphicData>
        </a:graphic>
      </p:graphicFrame>
      <p:sp>
        <p:nvSpPr>
          <p:cNvPr id="7" name="TextBox 6">
            <a:extLst>
              <a:ext uri="{FF2B5EF4-FFF2-40B4-BE49-F238E27FC236}">
                <a16:creationId xmlns:a16="http://schemas.microsoft.com/office/drawing/2014/main" id="{D2349496-84D1-1D48-A3F9-6DBCEA8BA0F1}"/>
              </a:ext>
            </a:extLst>
          </p:cNvPr>
          <p:cNvSpPr txBox="1"/>
          <p:nvPr/>
        </p:nvSpPr>
        <p:spPr>
          <a:xfrm>
            <a:off x="658624" y="1322"/>
            <a:ext cx="7886700" cy="584775"/>
          </a:xfrm>
          <a:prstGeom prst="rect">
            <a:avLst/>
          </a:prstGeom>
          <a:noFill/>
        </p:spPr>
        <p:txBody>
          <a:bodyPr wrap="square" rtlCol="0">
            <a:spAutoFit/>
          </a:bodyPr>
          <a:lstStyle/>
          <a:p>
            <a:pPr algn="ctr"/>
            <a:r>
              <a:rPr lang="en-US" sz="3200" dirty="0"/>
              <a:t>Genotype Pairwise Comparison (Strict)</a:t>
            </a:r>
          </a:p>
        </p:txBody>
      </p:sp>
      <p:sp>
        <p:nvSpPr>
          <p:cNvPr id="10" name="TextBox 9">
            <a:extLst>
              <a:ext uri="{FF2B5EF4-FFF2-40B4-BE49-F238E27FC236}">
                <a16:creationId xmlns:a16="http://schemas.microsoft.com/office/drawing/2014/main" id="{AF380A65-768D-48F3-947F-7F40A71B2E49}"/>
              </a:ext>
            </a:extLst>
          </p:cNvPr>
          <p:cNvSpPr txBox="1"/>
          <p:nvPr/>
        </p:nvSpPr>
        <p:spPr>
          <a:xfrm>
            <a:off x="500032" y="6096000"/>
            <a:ext cx="7886700" cy="584775"/>
          </a:xfrm>
          <a:prstGeom prst="rect">
            <a:avLst/>
          </a:prstGeom>
          <a:noFill/>
        </p:spPr>
        <p:txBody>
          <a:bodyPr wrap="square" rtlCol="0">
            <a:spAutoFit/>
          </a:bodyPr>
          <a:lstStyle/>
          <a:p>
            <a:r>
              <a:rPr lang="en-US" sz="1600" dirty="0"/>
              <a:t>Sample 1-5: </a:t>
            </a:r>
            <a:r>
              <a:rPr lang="en-US" sz="1600" dirty="0">
                <a:solidFill>
                  <a:srgbClr val="00B050"/>
                </a:solidFill>
              </a:rPr>
              <a:t>NA10837 NA10855 NA12329 NA12752 NA12878 </a:t>
            </a:r>
          </a:p>
          <a:p>
            <a:r>
              <a:rPr lang="en-US" sz="1600" dirty="0"/>
              <a:t>359,320 total positions - phased &gt;= 20 coverage</a:t>
            </a:r>
          </a:p>
        </p:txBody>
      </p:sp>
      <p:graphicFrame>
        <p:nvGraphicFramePr>
          <p:cNvPr id="3" name="Table 3">
            <a:extLst>
              <a:ext uri="{FF2B5EF4-FFF2-40B4-BE49-F238E27FC236}">
                <a16:creationId xmlns:a16="http://schemas.microsoft.com/office/drawing/2014/main" id="{D586E7F1-2940-4689-90E9-6BDCEB5B6236}"/>
              </a:ext>
            </a:extLst>
          </p:cNvPr>
          <p:cNvGraphicFramePr>
            <a:graphicFrameLocks/>
          </p:cNvGraphicFramePr>
          <p:nvPr>
            <p:extLst>
              <p:ext uri="{D42A27DB-BD31-4B8C-83A1-F6EECF244321}">
                <p14:modId xmlns:p14="http://schemas.microsoft.com/office/powerpoint/2010/main" val="926155887"/>
              </p:ext>
            </p:extLst>
          </p:nvPr>
        </p:nvGraphicFramePr>
        <p:xfrm>
          <a:off x="65599" y="2596261"/>
          <a:ext cx="8991600" cy="1483360"/>
        </p:xfrm>
        <a:graphic>
          <a:graphicData uri="http://schemas.openxmlformats.org/drawingml/2006/table">
            <a:tbl>
              <a:tblPr firstRow="1" bandRow="1">
                <a:tableStyleId>{5C22544A-7EE6-4342-B048-85BDC9FD1C3A}</a:tableStyleId>
              </a:tblPr>
              <a:tblGrid>
                <a:gridCol w="2667000">
                  <a:extLst>
                    <a:ext uri="{9D8B030D-6E8A-4147-A177-3AD203B41FA5}">
                      <a16:colId xmlns:a16="http://schemas.microsoft.com/office/drawing/2014/main" val="2561949726"/>
                    </a:ext>
                  </a:extLst>
                </a:gridCol>
                <a:gridCol w="1264920">
                  <a:extLst>
                    <a:ext uri="{9D8B030D-6E8A-4147-A177-3AD203B41FA5}">
                      <a16:colId xmlns:a16="http://schemas.microsoft.com/office/drawing/2014/main" val="2461927946"/>
                    </a:ext>
                  </a:extLst>
                </a:gridCol>
                <a:gridCol w="1264920">
                  <a:extLst>
                    <a:ext uri="{9D8B030D-6E8A-4147-A177-3AD203B41FA5}">
                      <a16:colId xmlns:a16="http://schemas.microsoft.com/office/drawing/2014/main" val="3929086859"/>
                    </a:ext>
                  </a:extLst>
                </a:gridCol>
                <a:gridCol w="1264920">
                  <a:extLst>
                    <a:ext uri="{9D8B030D-6E8A-4147-A177-3AD203B41FA5}">
                      <a16:colId xmlns:a16="http://schemas.microsoft.com/office/drawing/2014/main" val="2241096614"/>
                    </a:ext>
                  </a:extLst>
                </a:gridCol>
                <a:gridCol w="1264920">
                  <a:extLst>
                    <a:ext uri="{9D8B030D-6E8A-4147-A177-3AD203B41FA5}">
                      <a16:colId xmlns:a16="http://schemas.microsoft.com/office/drawing/2014/main" val="2392230099"/>
                    </a:ext>
                  </a:extLst>
                </a:gridCol>
                <a:gridCol w="1264920">
                  <a:extLst>
                    <a:ext uri="{9D8B030D-6E8A-4147-A177-3AD203B41FA5}">
                      <a16:colId xmlns:a16="http://schemas.microsoft.com/office/drawing/2014/main" val="617271376"/>
                    </a:ext>
                  </a:extLst>
                </a:gridCol>
              </a:tblGrid>
              <a:tr h="370840">
                <a:tc>
                  <a:txBody>
                    <a:bodyPr/>
                    <a:lstStyle/>
                    <a:p>
                      <a:r>
                        <a:rPr lang="en-US" dirty="0"/>
                        <a:t>Agreement</a:t>
                      </a:r>
                    </a:p>
                  </a:txBody>
                  <a:tcPr marL="45720" marR="45720"/>
                </a:tc>
                <a:tc>
                  <a:txBody>
                    <a:bodyPr/>
                    <a:lstStyle/>
                    <a:p>
                      <a:r>
                        <a:rPr lang="en-US" dirty="0"/>
                        <a:t>Sample 1</a:t>
                      </a:r>
                    </a:p>
                  </a:txBody>
                  <a:tcPr marL="45720" marR="45720"/>
                </a:tc>
                <a:tc>
                  <a:txBody>
                    <a:bodyPr/>
                    <a:lstStyle/>
                    <a:p>
                      <a:r>
                        <a:rPr lang="en-US" dirty="0"/>
                        <a:t>Sample 2</a:t>
                      </a:r>
                    </a:p>
                  </a:txBody>
                  <a:tcPr marL="45720" marR="45720"/>
                </a:tc>
                <a:tc>
                  <a:txBody>
                    <a:bodyPr/>
                    <a:lstStyle/>
                    <a:p>
                      <a:r>
                        <a:rPr lang="en-US" dirty="0"/>
                        <a:t>Sample 3</a:t>
                      </a:r>
                    </a:p>
                  </a:txBody>
                  <a:tcPr marL="45720" marR="45720"/>
                </a:tc>
                <a:tc>
                  <a:txBody>
                    <a:bodyPr/>
                    <a:lstStyle/>
                    <a:p>
                      <a:r>
                        <a:rPr lang="en-US" dirty="0"/>
                        <a:t>Sample 4</a:t>
                      </a:r>
                    </a:p>
                  </a:txBody>
                  <a:tcPr marL="45720" marR="45720"/>
                </a:tc>
                <a:tc>
                  <a:txBody>
                    <a:bodyPr/>
                    <a:lstStyle/>
                    <a:p>
                      <a:r>
                        <a:rPr lang="en-US" dirty="0"/>
                        <a:t>Sample 5</a:t>
                      </a:r>
                    </a:p>
                  </a:txBody>
                  <a:tcPr marL="45720" marR="45720"/>
                </a:tc>
                <a:extLst>
                  <a:ext uri="{0D108BD9-81ED-4DB2-BD59-A6C34878D82A}">
                    <a16:rowId xmlns:a16="http://schemas.microsoft.com/office/drawing/2014/main" val="2939071277"/>
                  </a:ext>
                </a:extLst>
              </a:tr>
              <a:tr h="370840">
                <a:tc>
                  <a:txBody>
                    <a:bodyPr/>
                    <a:lstStyle/>
                    <a:p>
                      <a:r>
                        <a:rPr lang="en-US" dirty="0"/>
                        <a:t>WhatsHap vs Hapseq2</a:t>
                      </a:r>
                    </a:p>
                  </a:txBody>
                  <a:tcPr marL="45720" marR="45720"/>
                </a:tc>
                <a:tc>
                  <a:txBody>
                    <a:bodyPr/>
                    <a:lstStyle/>
                    <a:p>
                      <a:r>
                        <a:rPr lang="en-US" dirty="0">
                          <a:solidFill>
                            <a:schemeClr val="tx1"/>
                          </a:solidFill>
                        </a:rPr>
                        <a:t>354,051.5</a:t>
                      </a:r>
                    </a:p>
                  </a:txBody>
                  <a:tcPr/>
                </a:tc>
                <a:tc>
                  <a:txBody>
                    <a:bodyPr/>
                    <a:lstStyle/>
                    <a:p>
                      <a:r>
                        <a:rPr lang="en-US" dirty="0">
                          <a:solidFill>
                            <a:schemeClr val="tx1"/>
                          </a:solidFill>
                        </a:rPr>
                        <a:t>354,059</a:t>
                      </a:r>
                    </a:p>
                  </a:txBody>
                  <a:tcPr/>
                </a:tc>
                <a:tc>
                  <a:txBody>
                    <a:bodyPr/>
                    <a:lstStyle/>
                    <a:p>
                      <a:r>
                        <a:rPr lang="en-US" dirty="0">
                          <a:solidFill>
                            <a:schemeClr val="tx1"/>
                          </a:solidFill>
                        </a:rPr>
                        <a:t>353,620</a:t>
                      </a:r>
                    </a:p>
                  </a:txBody>
                  <a:tcPr/>
                </a:tc>
                <a:tc>
                  <a:txBody>
                    <a:bodyPr/>
                    <a:lstStyle/>
                    <a:p>
                      <a:r>
                        <a:rPr lang="en-US" dirty="0">
                          <a:solidFill>
                            <a:schemeClr val="tx1"/>
                          </a:solidFill>
                        </a:rPr>
                        <a:t>353,916.5</a:t>
                      </a:r>
                    </a:p>
                  </a:txBody>
                  <a:tcPr/>
                </a:tc>
                <a:tc>
                  <a:txBody>
                    <a:bodyPr/>
                    <a:lstStyle/>
                    <a:p>
                      <a:r>
                        <a:rPr lang="en-US" dirty="0">
                          <a:solidFill>
                            <a:schemeClr val="tx1"/>
                          </a:solidFill>
                        </a:rPr>
                        <a:t>353,669.5</a:t>
                      </a:r>
                    </a:p>
                  </a:txBody>
                  <a:tcPr/>
                </a:tc>
                <a:extLst>
                  <a:ext uri="{0D108BD9-81ED-4DB2-BD59-A6C34878D82A}">
                    <a16:rowId xmlns:a16="http://schemas.microsoft.com/office/drawing/2014/main" val="159309528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WhatsHap vs DBM</a:t>
                      </a:r>
                    </a:p>
                  </a:txBody>
                  <a:tcPr marL="45720" marR="45720"/>
                </a:tc>
                <a:tc>
                  <a:txBody>
                    <a:bodyPr/>
                    <a:lstStyle/>
                    <a:p>
                      <a:r>
                        <a:rPr lang="en-US" dirty="0">
                          <a:solidFill>
                            <a:schemeClr val="tx1"/>
                          </a:solidFill>
                        </a:rPr>
                        <a:t>222,983</a:t>
                      </a:r>
                    </a:p>
                  </a:txBody>
                  <a:tcPr/>
                </a:tc>
                <a:tc>
                  <a:txBody>
                    <a:bodyPr/>
                    <a:lstStyle/>
                    <a:p>
                      <a:r>
                        <a:rPr lang="en-US" dirty="0">
                          <a:solidFill>
                            <a:schemeClr val="tx1"/>
                          </a:solidFill>
                        </a:rPr>
                        <a:t>222,094</a:t>
                      </a:r>
                    </a:p>
                  </a:txBody>
                  <a:tcPr/>
                </a:tc>
                <a:tc>
                  <a:txBody>
                    <a:bodyPr/>
                    <a:lstStyle/>
                    <a:p>
                      <a:r>
                        <a:rPr lang="en-US" dirty="0">
                          <a:solidFill>
                            <a:schemeClr val="tx1"/>
                          </a:solidFill>
                        </a:rPr>
                        <a:t>223,129.5</a:t>
                      </a:r>
                    </a:p>
                  </a:txBody>
                  <a:tcPr/>
                </a:tc>
                <a:tc>
                  <a:txBody>
                    <a:bodyPr/>
                    <a:lstStyle/>
                    <a:p>
                      <a:r>
                        <a:rPr lang="en-US" dirty="0">
                          <a:solidFill>
                            <a:schemeClr val="tx1"/>
                          </a:solidFill>
                        </a:rPr>
                        <a:t>223,730.5</a:t>
                      </a:r>
                    </a:p>
                  </a:txBody>
                  <a:tcPr/>
                </a:tc>
                <a:tc>
                  <a:txBody>
                    <a:bodyPr/>
                    <a:lstStyle/>
                    <a:p>
                      <a:r>
                        <a:rPr lang="en-US" dirty="0">
                          <a:solidFill>
                            <a:schemeClr val="tx1"/>
                          </a:solidFill>
                        </a:rPr>
                        <a:t>223,426.5</a:t>
                      </a:r>
                    </a:p>
                  </a:txBody>
                  <a:tcPr/>
                </a:tc>
                <a:extLst>
                  <a:ext uri="{0D108BD9-81ED-4DB2-BD59-A6C34878D82A}">
                    <a16:rowId xmlns:a16="http://schemas.microsoft.com/office/drawing/2014/main" val="2680184326"/>
                  </a:ext>
                </a:extLst>
              </a:tr>
              <a:tr h="370840">
                <a:tc>
                  <a:txBody>
                    <a:bodyPr/>
                    <a:lstStyle/>
                    <a:p>
                      <a:r>
                        <a:rPr lang="en-US" dirty="0"/>
                        <a:t>Hapseq2 vs DBM</a:t>
                      </a:r>
                    </a:p>
                  </a:txBody>
                  <a:tcPr marL="45720" marR="45720"/>
                </a:tc>
                <a:tc>
                  <a:txBody>
                    <a:bodyPr/>
                    <a:lstStyle/>
                    <a:p>
                      <a:r>
                        <a:rPr lang="en-US" dirty="0"/>
                        <a:t>224,952.5</a:t>
                      </a:r>
                    </a:p>
                  </a:txBody>
                  <a:tcPr/>
                </a:tc>
                <a:tc>
                  <a:txBody>
                    <a:bodyPr/>
                    <a:lstStyle/>
                    <a:p>
                      <a:r>
                        <a:rPr lang="en-US" dirty="0"/>
                        <a:t>223,898</a:t>
                      </a:r>
                    </a:p>
                  </a:txBody>
                  <a:tcPr/>
                </a:tc>
                <a:tc>
                  <a:txBody>
                    <a:bodyPr/>
                    <a:lstStyle/>
                    <a:p>
                      <a:r>
                        <a:rPr lang="en-US" dirty="0"/>
                        <a:t>224,718.5</a:t>
                      </a:r>
                    </a:p>
                  </a:txBody>
                  <a:tcPr/>
                </a:tc>
                <a:tc>
                  <a:txBody>
                    <a:bodyPr/>
                    <a:lstStyle/>
                    <a:p>
                      <a:r>
                        <a:rPr lang="en-US" dirty="0"/>
                        <a:t>225,246</a:t>
                      </a:r>
                    </a:p>
                  </a:txBody>
                  <a:tcPr/>
                </a:tc>
                <a:tc>
                  <a:txBody>
                    <a:bodyPr/>
                    <a:lstStyle/>
                    <a:p>
                      <a:r>
                        <a:rPr lang="en-US" dirty="0"/>
                        <a:t>225,246</a:t>
                      </a:r>
                    </a:p>
                  </a:txBody>
                  <a:tcPr/>
                </a:tc>
                <a:extLst>
                  <a:ext uri="{0D108BD9-81ED-4DB2-BD59-A6C34878D82A}">
                    <a16:rowId xmlns:a16="http://schemas.microsoft.com/office/drawing/2014/main" val="2631771280"/>
                  </a:ext>
                </a:extLst>
              </a:tr>
            </a:tbl>
          </a:graphicData>
        </a:graphic>
      </p:graphicFrame>
      <p:sp>
        <p:nvSpPr>
          <p:cNvPr id="13" name="TextBox 12">
            <a:extLst>
              <a:ext uri="{FF2B5EF4-FFF2-40B4-BE49-F238E27FC236}">
                <a16:creationId xmlns:a16="http://schemas.microsoft.com/office/drawing/2014/main" id="{B4DE0017-68C9-4D28-9CC1-CFC3D375E5D8}"/>
              </a:ext>
            </a:extLst>
          </p:cNvPr>
          <p:cNvSpPr txBox="1"/>
          <p:nvPr/>
        </p:nvSpPr>
        <p:spPr>
          <a:xfrm>
            <a:off x="663926" y="2034748"/>
            <a:ext cx="7886700" cy="584775"/>
          </a:xfrm>
          <a:prstGeom prst="rect">
            <a:avLst/>
          </a:prstGeom>
          <a:noFill/>
        </p:spPr>
        <p:txBody>
          <a:bodyPr wrap="square" rtlCol="0">
            <a:spAutoFit/>
          </a:bodyPr>
          <a:lstStyle/>
          <a:p>
            <a:pPr algn="ctr"/>
            <a:r>
              <a:rPr lang="en-US" sz="3200" dirty="0"/>
              <a:t>Genotype Pairwise Comparison (Non-Strict)</a:t>
            </a:r>
          </a:p>
        </p:txBody>
      </p:sp>
      <p:graphicFrame>
        <p:nvGraphicFramePr>
          <p:cNvPr id="15" name="Table 3">
            <a:extLst>
              <a:ext uri="{FF2B5EF4-FFF2-40B4-BE49-F238E27FC236}">
                <a16:creationId xmlns:a16="http://schemas.microsoft.com/office/drawing/2014/main" id="{F58E025B-73A0-452D-98A1-13BC7EDEA1E6}"/>
              </a:ext>
            </a:extLst>
          </p:cNvPr>
          <p:cNvGraphicFramePr>
            <a:graphicFrameLocks/>
          </p:cNvGraphicFramePr>
          <p:nvPr>
            <p:extLst>
              <p:ext uri="{D42A27DB-BD31-4B8C-83A1-F6EECF244321}">
                <p14:modId xmlns:p14="http://schemas.microsoft.com/office/powerpoint/2010/main" val="3648518747"/>
              </p:ext>
            </p:extLst>
          </p:nvPr>
        </p:nvGraphicFramePr>
        <p:xfrm>
          <a:off x="89451" y="4556296"/>
          <a:ext cx="8991600" cy="1483360"/>
        </p:xfrm>
        <a:graphic>
          <a:graphicData uri="http://schemas.openxmlformats.org/drawingml/2006/table">
            <a:tbl>
              <a:tblPr firstRow="1" bandRow="1">
                <a:tableStyleId>{5C22544A-7EE6-4342-B048-85BDC9FD1C3A}</a:tableStyleId>
              </a:tblPr>
              <a:tblGrid>
                <a:gridCol w="2667000">
                  <a:extLst>
                    <a:ext uri="{9D8B030D-6E8A-4147-A177-3AD203B41FA5}">
                      <a16:colId xmlns:a16="http://schemas.microsoft.com/office/drawing/2014/main" val="2561949726"/>
                    </a:ext>
                  </a:extLst>
                </a:gridCol>
                <a:gridCol w="1264920">
                  <a:extLst>
                    <a:ext uri="{9D8B030D-6E8A-4147-A177-3AD203B41FA5}">
                      <a16:colId xmlns:a16="http://schemas.microsoft.com/office/drawing/2014/main" val="2461927946"/>
                    </a:ext>
                  </a:extLst>
                </a:gridCol>
                <a:gridCol w="1264920">
                  <a:extLst>
                    <a:ext uri="{9D8B030D-6E8A-4147-A177-3AD203B41FA5}">
                      <a16:colId xmlns:a16="http://schemas.microsoft.com/office/drawing/2014/main" val="3929086859"/>
                    </a:ext>
                  </a:extLst>
                </a:gridCol>
                <a:gridCol w="1264920">
                  <a:extLst>
                    <a:ext uri="{9D8B030D-6E8A-4147-A177-3AD203B41FA5}">
                      <a16:colId xmlns:a16="http://schemas.microsoft.com/office/drawing/2014/main" val="2241096614"/>
                    </a:ext>
                  </a:extLst>
                </a:gridCol>
                <a:gridCol w="1264920">
                  <a:extLst>
                    <a:ext uri="{9D8B030D-6E8A-4147-A177-3AD203B41FA5}">
                      <a16:colId xmlns:a16="http://schemas.microsoft.com/office/drawing/2014/main" val="2392230099"/>
                    </a:ext>
                  </a:extLst>
                </a:gridCol>
                <a:gridCol w="1264920">
                  <a:extLst>
                    <a:ext uri="{9D8B030D-6E8A-4147-A177-3AD203B41FA5}">
                      <a16:colId xmlns:a16="http://schemas.microsoft.com/office/drawing/2014/main" val="617271376"/>
                    </a:ext>
                  </a:extLst>
                </a:gridCol>
              </a:tblGrid>
              <a:tr h="370840">
                <a:tc>
                  <a:txBody>
                    <a:bodyPr/>
                    <a:lstStyle/>
                    <a:p>
                      <a:r>
                        <a:rPr lang="en-US" dirty="0"/>
                        <a:t>Agreement</a:t>
                      </a:r>
                    </a:p>
                  </a:txBody>
                  <a:tcPr marL="45720" marR="45720"/>
                </a:tc>
                <a:tc>
                  <a:txBody>
                    <a:bodyPr/>
                    <a:lstStyle/>
                    <a:p>
                      <a:r>
                        <a:rPr lang="en-US" dirty="0"/>
                        <a:t>Sample 1</a:t>
                      </a:r>
                    </a:p>
                  </a:txBody>
                  <a:tcPr marL="45720" marR="45720"/>
                </a:tc>
                <a:tc>
                  <a:txBody>
                    <a:bodyPr/>
                    <a:lstStyle/>
                    <a:p>
                      <a:r>
                        <a:rPr lang="en-US" dirty="0"/>
                        <a:t>Sample 2</a:t>
                      </a:r>
                    </a:p>
                  </a:txBody>
                  <a:tcPr marL="45720" marR="45720"/>
                </a:tc>
                <a:tc>
                  <a:txBody>
                    <a:bodyPr/>
                    <a:lstStyle/>
                    <a:p>
                      <a:r>
                        <a:rPr lang="en-US" dirty="0"/>
                        <a:t>Sample 3</a:t>
                      </a:r>
                    </a:p>
                  </a:txBody>
                  <a:tcPr marL="45720" marR="45720"/>
                </a:tc>
                <a:tc>
                  <a:txBody>
                    <a:bodyPr/>
                    <a:lstStyle/>
                    <a:p>
                      <a:r>
                        <a:rPr lang="en-US" dirty="0"/>
                        <a:t>Sample 4</a:t>
                      </a:r>
                    </a:p>
                  </a:txBody>
                  <a:tcPr marL="45720" marR="45720"/>
                </a:tc>
                <a:tc>
                  <a:txBody>
                    <a:bodyPr/>
                    <a:lstStyle/>
                    <a:p>
                      <a:r>
                        <a:rPr lang="en-US" dirty="0"/>
                        <a:t>Sample 5</a:t>
                      </a:r>
                    </a:p>
                  </a:txBody>
                  <a:tcPr marL="45720" marR="45720"/>
                </a:tc>
                <a:extLst>
                  <a:ext uri="{0D108BD9-81ED-4DB2-BD59-A6C34878D82A}">
                    <a16:rowId xmlns:a16="http://schemas.microsoft.com/office/drawing/2014/main" val="2939071277"/>
                  </a:ext>
                </a:extLst>
              </a:tr>
              <a:tr h="370840">
                <a:tc>
                  <a:txBody>
                    <a:bodyPr/>
                    <a:lstStyle/>
                    <a:p>
                      <a:r>
                        <a:rPr lang="en-US" dirty="0"/>
                        <a:t>WhatsHap vs Hapseq2</a:t>
                      </a:r>
                    </a:p>
                  </a:txBody>
                  <a:tcPr marL="45720" marR="45720"/>
                </a:tc>
                <a:tc>
                  <a:txBody>
                    <a:bodyPr/>
                    <a:lstStyle/>
                    <a:p>
                      <a:r>
                        <a:rPr lang="en-US" dirty="0">
                          <a:solidFill>
                            <a:schemeClr val="tx1"/>
                          </a:solidFill>
                        </a:rPr>
                        <a:t>276226.5</a:t>
                      </a:r>
                    </a:p>
                  </a:txBody>
                  <a:tcPr/>
                </a:tc>
                <a:tc>
                  <a:txBody>
                    <a:bodyPr/>
                    <a:lstStyle/>
                    <a:p>
                      <a:r>
                        <a:rPr lang="en-US" dirty="0">
                          <a:solidFill>
                            <a:schemeClr val="tx1"/>
                          </a:solidFill>
                        </a:rPr>
                        <a:t>277240.5</a:t>
                      </a:r>
                    </a:p>
                  </a:txBody>
                  <a:tcPr/>
                </a:tc>
                <a:tc>
                  <a:txBody>
                    <a:bodyPr/>
                    <a:lstStyle/>
                    <a:p>
                      <a:r>
                        <a:rPr lang="en-US" dirty="0">
                          <a:solidFill>
                            <a:schemeClr val="tx1"/>
                          </a:solidFill>
                        </a:rPr>
                        <a:t>279301</a:t>
                      </a:r>
                    </a:p>
                  </a:txBody>
                  <a:tcPr/>
                </a:tc>
                <a:tc>
                  <a:txBody>
                    <a:bodyPr/>
                    <a:lstStyle/>
                    <a:p>
                      <a:r>
                        <a:rPr lang="en-US" dirty="0">
                          <a:solidFill>
                            <a:schemeClr val="tx1"/>
                          </a:solidFill>
                        </a:rPr>
                        <a:t>278325.5</a:t>
                      </a:r>
                    </a:p>
                  </a:txBody>
                  <a:tcPr/>
                </a:tc>
                <a:tc>
                  <a:txBody>
                    <a:bodyPr/>
                    <a:lstStyle/>
                    <a:p>
                      <a:r>
                        <a:rPr lang="en-US" dirty="0">
                          <a:solidFill>
                            <a:schemeClr val="tx1"/>
                          </a:solidFill>
                        </a:rPr>
                        <a:t>277146</a:t>
                      </a:r>
                    </a:p>
                  </a:txBody>
                  <a:tcPr/>
                </a:tc>
                <a:extLst>
                  <a:ext uri="{0D108BD9-81ED-4DB2-BD59-A6C34878D82A}">
                    <a16:rowId xmlns:a16="http://schemas.microsoft.com/office/drawing/2014/main" val="159309528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WhatsHap vs DBM</a:t>
                      </a:r>
                    </a:p>
                  </a:txBody>
                  <a:tcPr marL="45720" marR="45720"/>
                </a:tc>
                <a:tc>
                  <a:txBody>
                    <a:bodyPr/>
                    <a:lstStyle/>
                    <a:p>
                      <a:r>
                        <a:rPr lang="en-US" dirty="0">
                          <a:solidFill>
                            <a:schemeClr val="tx1"/>
                          </a:solidFill>
                        </a:rPr>
                        <a:t>181905.5</a:t>
                      </a:r>
                    </a:p>
                  </a:txBody>
                  <a:tcPr/>
                </a:tc>
                <a:tc>
                  <a:txBody>
                    <a:bodyPr/>
                    <a:lstStyle/>
                    <a:p>
                      <a:r>
                        <a:rPr lang="en-US" dirty="0">
                          <a:solidFill>
                            <a:schemeClr val="tx1"/>
                          </a:solidFill>
                        </a:rPr>
                        <a:t>181831</a:t>
                      </a:r>
                    </a:p>
                  </a:txBody>
                  <a:tcPr/>
                </a:tc>
                <a:tc>
                  <a:txBody>
                    <a:bodyPr/>
                    <a:lstStyle/>
                    <a:p>
                      <a:r>
                        <a:rPr lang="en-US" dirty="0">
                          <a:solidFill>
                            <a:schemeClr val="tx1"/>
                          </a:solidFill>
                        </a:rPr>
                        <a:t>185115.5</a:t>
                      </a:r>
                    </a:p>
                  </a:txBody>
                  <a:tcPr/>
                </a:tc>
                <a:tc>
                  <a:txBody>
                    <a:bodyPr/>
                    <a:lstStyle/>
                    <a:p>
                      <a:r>
                        <a:rPr lang="en-US" dirty="0">
                          <a:solidFill>
                            <a:schemeClr val="tx1"/>
                          </a:solidFill>
                        </a:rPr>
                        <a:t>184623</a:t>
                      </a:r>
                    </a:p>
                  </a:txBody>
                  <a:tcPr/>
                </a:tc>
                <a:tc>
                  <a:txBody>
                    <a:bodyPr/>
                    <a:lstStyle/>
                    <a:p>
                      <a:r>
                        <a:rPr lang="en-US" dirty="0">
                          <a:solidFill>
                            <a:schemeClr val="tx1"/>
                          </a:solidFill>
                        </a:rPr>
                        <a:t>183352</a:t>
                      </a:r>
                    </a:p>
                  </a:txBody>
                  <a:tcPr/>
                </a:tc>
                <a:extLst>
                  <a:ext uri="{0D108BD9-81ED-4DB2-BD59-A6C34878D82A}">
                    <a16:rowId xmlns:a16="http://schemas.microsoft.com/office/drawing/2014/main" val="2680184326"/>
                  </a:ext>
                </a:extLst>
              </a:tr>
              <a:tr h="370840">
                <a:tc>
                  <a:txBody>
                    <a:bodyPr/>
                    <a:lstStyle/>
                    <a:p>
                      <a:r>
                        <a:rPr lang="en-US" dirty="0"/>
                        <a:t>Hapseq2 vs DBM</a:t>
                      </a:r>
                    </a:p>
                  </a:txBody>
                  <a:tcPr marL="45720" marR="45720"/>
                </a:tc>
                <a:tc>
                  <a:txBody>
                    <a:bodyPr/>
                    <a:lstStyle/>
                    <a:p>
                      <a:r>
                        <a:rPr lang="en-US" dirty="0"/>
                        <a:t>194713.5</a:t>
                      </a:r>
                    </a:p>
                  </a:txBody>
                  <a:tcPr/>
                </a:tc>
                <a:tc>
                  <a:txBody>
                    <a:bodyPr/>
                    <a:lstStyle/>
                    <a:p>
                      <a:r>
                        <a:rPr lang="en-US" dirty="0"/>
                        <a:t>194195</a:t>
                      </a:r>
                    </a:p>
                  </a:txBody>
                  <a:tcPr/>
                </a:tc>
                <a:tc>
                  <a:txBody>
                    <a:bodyPr/>
                    <a:lstStyle/>
                    <a:p>
                      <a:r>
                        <a:rPr lang="en-US" dirty="0"/>
                        <a:t>197071.5</a:t>
                      </a:r>
                    </a:p>
                  </a:txBody>
                  <a:tcPr/>
                </a:tc>
                <a:tc>
                  <a:txBody>
                    <a:bodyPr/>
                    <a:lstStyle/>
                    <a:p>
                      <a:r>
                        <a:rPr lang="en-US" dirty="0"/>
                        <a:t>196730</a:t>
                      </a:r>
                    </a:p>
                  </a:txBody>
                  <a:tcPr/>
                </a:tc>
                <a:tc>
                  <a:txBody>
                    <a:bodyPr/>
                    <a:lstStyle/>
                    <a:p>
                      <a:r>
                        <a:rPr lang="en-US" dirty="0"/>
                        <a:t>195709</a:t>
                      </a:r>
                    </a:p>
                  </a:txBody>
                  <a:tcPr/>
                </a:tc>
                <a:extLst>
                  <a:ext uri="{0D108BD9-81ED-4DB2-BD59-A6C34878D82A}">
                    <a16:rowId xmlns:a16="http://schemas.microsoft.com/office/drawing/2014/main" val="2631771280"/>
                  </a:ext>
                </a:extLst>
              </a:tr>
            </a:tbl>
          </a:graphicData>
        </a:graphic>
      </p:graphicFrame>
      <p:sp>
        <p:nvSpPr>
          <p:cNvPr id="17" name="TextBox 16">
            <a:extLst>
              <a:ext uri="{FF2B5EF4-FFF2-40B4-BE49-F238E27FC236}">
                <a16:creationId xmlns:a16="http://schemas.microsoft.com/office/drawing/2014/main" id="{4FF65E23-80BB-488C-A001-5CD86C38B65F}"/>
              </a:ext>
            </a:extLst>
          </p:cNvPr>
          <p:cNvSpPr txBox="1"/>
          <p:nvPr/>
        </p:nvSpPr>
        <p:spPr>
          <a:xfrm>
            <a:off x="687778" y="3994783"/>
            <a:ext cx="7886700" cy="584775"/>
          </a:xfrm>
          <a:prstGeom prst="rect">
            <a:avLst/>
          </a:prstGeom>
          <a:noFill/>
        </p:spPr>
        <p:txBody>
          <a:bodyPr wrap="square" rtlCol="0">
            <a:spAutoFit/>
          </a:bodyPr>
          <a:lstStyle/>
          <a:p>
            <a:pPr algn="ctr"/>
            <a:r>
              <a:rPr lang="en-US" sz="3200" dirty="0"/>
              <a:t>Haplotype Pairwise Comparison</a:t>
            </a:r>
          </a:p>
        </p:txBody>
      </p:sp>
    </p:spTree>
    <p:extLst>
      <p:ext uri="{BB962C8B-B14F-4D97-AF65-F5344CB8AC3E}">
        <p14:creationId xmlns:p14="http://schemas.microsoft.com/office/powerpoint/2010/main" val="2765686165"/>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3">
            <a:extLst>
              <a:ext uri="{FF2B5EF4-FFF2-40B4-BE49-F238E27FC236}">
                <a16:creationId xmlns:a16="http://schemas.microsoft.com/office/drawing/2014/main" id="{96FD486D-C3C9-1846-97BF-CEB339759498}"/>
              </a:ext>
            </a:extLst>
          </p:cNvPr>
          <p:cNvGraphicFramePr>
            <a:graphicFrameLocks/>
          </p:cNvGraphicFramePr>
          <p:nvPr>
            <p:extLst>
              <p:ext uri="{D42A27DB-BD31-4B8C-83A1-F6EECF244321}">
                <p14:modId xmlns:p14="http://schemas.microsoft.com/office/powerpoint/2010/main" val="3596963167"/>
              </p:ext>
            </p:extLst>
          </p:nvPr>
        </p:nvGraphicFramePr>
        <p:xfrm>
          <a:off x="60297" y="562835"/>
          <a:ext cx="8991600" cy="1483360"/>
        </p:xfrm>
        <a:graphic>
          <a:graphicData uri="http://schemas.openxmlformats.org/drawingml/2006/table">
            <a:tbl>
              <a:tblPr firstRow="1" bandRow="1">
                <a:tableStyleId>{5C22544A-7EE6-4342-B048-85BDC9FD1C3A}</a:tableStyleId>
              </a:tblPr>
              <a:tblGrid>
                <a:gridCol w="2667000">
                  <a:extLst>
                    <a:ext uri="{9D8B030D-6E8A-4147-A177-3AD203B41FA5}">
                      <a16:colId xmlns:a16="http://schemas.microsoft.com/office/drawing/2014/main" val="2561949726"/>
                    </a:ext>
                  </a:extLst>
                </a:gridCol>
                <a:gridCol w="1264920">
                  <a:extLst>
                    <a:ext uri="{9D8B030D-6E8A-4147-A177-3AD203B41FA5}">
                      <a16:colId xmlns:a16="http://schemas.microsoft.com/office/drawing/2014/main" val="2461927946"/>
                    </a:ext>
                  </a:extLst>
                </a:gridCol>
                <a:gridCol w="1264920">
                  <a:extLst>
                    <a:ext uri="{9D8B030D-6E8A-4147-A177-3AD203B41FA5}">
                      <a16:colId xmlns:a16="http://schemas.microsoft.com/office/drawing/2014/main" val="3929086859"/>
                    </a:ext>
                  </a:extLst>
                </a:gridCol>
                <a:gridCol w="1264920">
                  <a:extLst>
                    <a:ext uri="{9D8B030D-6E8A-4147-A177-3AD203B41FA5}">
                      <a16:colId xmlns:a16="http://schemas.microsoft.com/office/drawing/2014/main" val="2241096614"/>
                    </a:ext>
                  </a:extLst>
                </a:gridCol>
                <a:gridCol w="1264920">
                  <a:extLst>
                    <a:ext uri="{9D8B030D-6E8A-4147-A177-3AD203B41FA5}">
                      <a16:colId xmlns:a16="http://schemas.microsoft.com/office/drawing/2014/main" val="2392230099"/>
                    </a:ext>
                  </a:extLst>
                </a:gridCol>
                <a:gridCol w="1264920">
                  <a:extLst>
                    <a:ext uri="{9D8B030D-6E8A-4147-A177-3AD203B41FA5}">
                      <a16:colId xmlns:a16="http://schemas.microsoft.com/office/drawing/2014/main" val="617271376"/>
                    </a:ext>
                  </a:extLst>
                </a:gridCol>
              </a:tblGrid>
              <a:tr h="370840">
                <a:tc>
                  <a:txBody>
                    <a:bodyPr/>
                    <a:lstStyle/>
                    <a:p>
                      <a:r>
                        <a:rPr lang="en-US" dirty="0"/>
                        <a:t>Agreement</a:t>
                      </a:r>
                    </a:p>
                  </a:txBody>
                  <a:tcPr marL="45720" marR="45720"/>
                </a:tc>
                <a:tc>
                  <a:txBody>
                    <a:bodyPr/>
                    <a:lstStyle/>
                    <a:p>
                      <a:r>
                        <a:rPr lang="en-US" dirty="0"/>
                        <a:t>Sample 1</a:t>
                      </a:r>
                    </a:p>
                  </a:txBody>
                  <a:tcPr marL="45720" marR="45720"/>
                </a:tc>
                <a:tc>
                  <a:txBody>
                    <a:bodyPr/>
                    <a:lstStyle/>
                    <a:p>
                      <a:r>
                        <a:rPr lang="en-US" dirty="0"/>
                        <a:t>Sample 2</a:t>
                      </a:r>
                    </a:p>
                  </a:txBody>
                  <a:tcPr marL="45720" marR="45720"/>
                </a:tc>
                <a:tc>
                  <a:txBody>
                    <a:bodyPr/>
                    <a:lstStyle/>
                    <a:p>
                      <a:r>
                        <a:rPr lang="en-US" dirty="0"/>
                        <a:t>Sample 3</a:t>
                      </a:r>
                    </a:p>
                  </a:txBody>
                  <a:tcPr marL="45720" marR="45720"/>
                </a:tc>
                <a:tc>
                  <a:txBody>
                    <a:bodyPr/>
                    <a:lstStyle/>
                    <a:p>
                      <a:r>
                        <a:rPr lang="en-US" dirty="0"/>
                        <a:t>Sample 4</a:t>
                      </a:r>
                    </a:p>
                  </a:txBody>
                  <a:tcPr marL="45720" marR="45720"/>
                </a:tc>
                <a:tc>
                  <a:txBody>
                    <a:bodyPr/>
                    <a:lstStyle/>
                    <a:p>
                      <a:r>
                        <a:rPr lang="en-US" dirty="0"/>
                        <a:t>Sample 5</a:t>
                      </a:r>
                    </a:p>
                  </a:txBody>
                  <a:tcPr marL="45720" marR="45720"/>
                </a:tc>
                <a:extLst>
                  <a:ext uri="{0D108BD9-81ED-4DB2-BD59-A6C34878D82A}">
                    <a16:rowId xmlns:a16="http://schemas.microsoft.com/office/drawing/2014/main" val="2939071277"/>
                  </a:ext>
                </a:extLst>
              </a:tr>
              <a:tr h="370840">
                <a:tc>
                  <a:txBody>
                    <a:bodyPr/>
                    <a:lstStyle/>
                    <a:p>
                      <a:r>
                        <a:rPr lang="en-US" dirty="0"/>
                        <a:t>WhatsHap vs Hapseq2</a:t>
                      </a:r>
                    </a:p>
                  </a:txBody>
                  <a:tcPr marL="45720" marR="45720"/>
                </a:tc>
                <a:tc>
                  <a:txBody>
                    <a:bodyPr/>
                    <a:lstStyle/>
                    <a:p>
                      <a:r>
                        <a:rPr lang="en-US" dirty="0">
                          <a:solidFill>
                            <a:schemeClr val="tx1"/>
                          </a:solidFill>
                        </a:rPr>
                        <a:t>557</a:t>
                      </a:r>
                    </a:p>
                  </a:txBody>
                  <a:tcPr/>
                </a:tc>
                <a:tc>
                  <a:txBody>
                    <a:bodyPr/>
                    <a:lstStyle/>
                    <a:p>
                      <a:r>
                        <a:rPr lang="en-US" dirty="0">
                          <a:solidFill>
                            <a:schemeClr val="tx1"/>
                          </a:solidFill>
                        </a:rPr>
                        <a:t>574</a:t>
                      </a:r>
                    </a:p>
                  </a:txBody>
                  <a:tcPr/>
                </a:tc>
                <a:tc>
                  <a:txBody>
                    <a:bodyPr/>
                    <a:lstStyle/>
                    <a:p>
                      <a:r>
                        <a:rPr lang="en-US" dirty="0">
                          <a:solidFill>
                            <a:schemeClr val="tx1"/>
                          </a:solidFill>
                        </a:rPr>
                        <a:t>578</a:t>
                      </a:r>
                    </a:p>
                  </a:txBody>
                  <a:tcPr/>
                </a:tc>
                <a:tc>
                  <a:txBody>
                    <a:bodyPr/>
                    <a:lstStyle/>
                    <a:p>
                      <a:r>
                        <a:rPr lang="en-US" dirty="0">
                          <a:solidFill>
                            <a:schemeClr val="tx1"/>
                          </a:solidFill>
                        </a:rPr>
                        <a:t>582</a:t>
                      </a:r>
                    </a:p>
                  </a:txBody>
                  <a:tcPr/>
                </a:tc>
                <a:tc>
                  <a:txBody>
                    <a:bodyPr/>
                    <a:lstStyle/>
                    <a:p>
                      <a:r>
                        <a:rPr lang="en-US" dirty="0">
                          <a:solidFill>
                            <a:schemeClr val="tx1"/>
                          </a:solidFill>
                        </a:rPr>
                        <a:t>574</a:t>
                      </a:r>
                    </a:p>
                  </a:txBody>
                  <a:tcPr/>
                </a:tc>
                <a:extLst>
                  <a:ext uri="{0D108BD9-81ED-4DB2-BD59-A6C34878D82A}">
                    <a16:rowId xmlns:a16="http://schemas.microsoft.com/office/drawing/2014/main" val="159309528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WhatsHap vs DBM</a:t>
                      </a:r>
                    </a:p>
                  </a:txBody>
                  <a:tcPr marL="45720" marR="45720"/>
                </a:tc>
                <a:tc>
                  <a:txBody>
                    <a:bodyPr/>
                    <a:lstStyle/>
                    <a:p>
                      <a:r>
                        <a:rPr lang="en-US" dirty="0">
                          <a:solidFill>
                            <a:schemeClr val="tx1"/>
                          </a:solidFill>
                        </a:rPr>
                        <a:t>379</a:t>
                      </a:r>
                    </a:p>
                  </a:txBody>
                  <a:tcPr/>
                </a:tc>
                <a:tc>
                  <a:txBody>
                    <a:bodyPr/>
                    <a:lstStyle/>
                    <a:p>
                      <a:r>
                        <a:rPr lang="en-US" dirty="0">
                          <a:solidFill>
                            <a:schemeClr val="tx1"/>
                          </a:solidFill>
                        </a:rPr>
                        <a:t>374</a:t>
                      </a:r>
                    </a:p>
                  </a:txBody>
                  <a:tcPr/>
                </a:tc>
                <a:tc>
                  <a:txBody>
                    <a:bodyPr/>
                    <a:lstStyle/>
                    <a:p>
                      <a:r>
                        <a:rPr lang="en-US" dirty="0">
                          <a:solidFill>
                            <a:schemeClr val="tx1"/>
                          </a:solidFill>
                        </a:rPr>
                        <a:t>414</a:t>
                      </a:r>
                    </a:p>
                  </a:txBody>
                  <a:tcPr/>
                </a:tc>
                <a:tc>
                  <a:txBody>
                    <a:bodyPr/>
                    <a:lstStyle/>
                    <a:p>
                      <a:r>
                        <a:rPr lang="en-US" dirty="0">
                          <a:solidFill>
                            <a:schemeClr val="tx1"/>
                          </a:solidFill>
                        </a:rPr>
                        <a:t>385</a:t>
                      </a:r>
                    </a:p>
                  </a:txBody>
                  <a:tcPr/>
                </a:tc>
                <a:tc>
                  <a:txBody>
                    <a:bodyPr/>
                    <a:lstStyle/>
                    <a:p>
                      <a:r>
                        <a:rPr lang="en-US" dirty="0">
                          <a:solidFill>
                            <a:schemeClr val="tx1"/>
                          </a:solidFill>
                        </a:rPr>
                        <a:t>413</a:t>
                      </a:r>
                    </a:p>
                  </a:txBody>
                  <a:tcPr/>
                </a:tc>
                <a:extLst>
                  <a:ext uri="{0D108BD9-81ED-4DB2-BD59-A6C34878D82A}">
                    <a16:rowId xmlns:a16="http://schemas.microsoft.com/office/drawing/2014/main" val="2680184326"/>
                  </a:ext>
                </a:extLst>
              </a:tr>
              <a:tr h="370840">
                <a:tc>
                  <a:txBody>
                    <a:bodyPr/>
                    <a:lstStyle/>
                    <a:p>
                      <a:r>
                        <a:rPr lang="en-US" dirty="0"/>
                        <a:t>Hapseq2 vs DBM</a:t>
                      </a:r>
                    </a:p>
                  </a:txBody>
                  <a:tcPr marL="45720" marR="45720"/>
                </a:tc>
                <a:tc>
                  <a:txBody>
                    <a:bodyPr/>
                    <a:lstStyle/>
                    <a:p>
                      <a:r>
                        <a:rPr lang="en-US" dirty="0"/>
                        <a:t>383</a:t>
                      </a:r>
                    </a:p>
                  </a:txBody>
                  <a:tcPr/>
                </a:tc>
                <a:tc>
                  <a:txBody>
                    <a:bodyPr/>
                    <a:lstStyle/>
                    <a:p>
                      <a:r>
                        <a:rPr lang="en-US" dirty="0"/>
                        <a:t>381</a:t>
                      </a:r>
                    </a:p>
                  </a:txBody>
                  <a:tcPr/>
                </a:tc>
                <a:tc>
                  <a:txBody>
                    <a:bodyPr/>
                    <a:lstStyle/>
                    <a:p>
                      <a:r>
                        <a:rPr lang="en-US" dirty="0"/>
                        <a:t>410</a:t>
                      </a:r>
                    </a:p>
                  </a:txBody>
                  <a:tcPr/>
                </a:tc>
                <a:tc>
                  <a:txBody>
                    <a:bodyPr/>
                    <a:lstStyle/>
                    <a:p>
                      <a:r>
                        <a:rPr lang="en-US" dirty="0"/>
                        <a:t>391</a:t>
                      </a:r>
                    </a:p>
                  </a:txBody>
                  <a:tcPr/>
                </a:tc>
                <a:tc>
                  <a:txBody>
                    <a:bodyPr/>
                    <a:lstStyle/>
                    <a:p>
                      <a:r>
                        <a:rPr lang="en-US" dirty="0"/>
                        <a:t>407</a:t>
                      </a:r>
                    </a:p>
                  </a:txBody>
                  <a:tcPr/>
                </a:tc>
                <a:extLst>
                  <a:ext uri="{0D108BD9-81ED-4DB2-BD59-A6C34878D82A}">
                    <a16:rowId xmlns:a16="http://schemas.microsoft.com/office/drawing/2014/main" val="2631771280"/>
                  </a:ext>
                </a:extLst>
              </a:tr>
            </a:tbl>
          </a:graphicData>
        </a:graphic>
      </p:graphicFrame>
      <p:sp>
        <p:nvSpPr>
          <p:cNvPr id="7" name="TextBox 6">
            <a:extLst>
              <a:ext uri="{FF2B5EF4-FFF2-40B4-BE49-F238E27FC236}">
                <a16:creationId xmlns:a16="http://schemas.microsoft.com/office/drawing/2014/main" id="{D2349496-84D1-1D48-A3F9-6DBCEA8BA0F1}"/>
              </a:ext>
            </a:extLst>
          </p:cNvPr>
          <p:cNvSpPr txBox="1"/>
          <p:nvPr/>
        </p:nvSpPr>
        <p:spPr>
          <a:xfrm>
            <a:off x="658624" y="1322"/>
            <a:ext cx="7886700" cy="584775"/>
          </a:xfrm>
          <a:prstGeom prst="rect">
            <a:avLst/>
          </a:prstGeom>
          <a:noFill/>
        </p:spPr>
        <p:txBody>
          <a:bodyPr wrap="square" rtlCol="0">
            <a:spAutoFit/>
          </a:bodyPr>
          <a:lstStyle/>
          <a:p>
            <a:pPr algn="ctr"/>
            <a:r>
              <a:rPr lang="en-US" sz="3200" dirty="0"/>
              <a:t>Genotype Pairwise Comparison (Strict)</a:t>
            </a:r>
          </a:p>
        </p:txBody>
      </p:sp>
      <p:sp>
        <p:nvSpPr>
          <p:cNvPr id="10" name="TextBox 9">
            <a:extLst>
              <a:ext uri="{FF2B5EF4-FFF2-40B4-BE49-F238E27FC236}">
                <a16:creationId xmlns:a16="http://schemas.microsoft.com/office/drawing/2014/main" id="{AF380A65-768D-48F3-947F-7F40A71B2E49}"/>
              </a:ext>
            </a:extLst>
          </p:cNvPr>
          <p:cNvSpPr txBox="1"/>
          <p:nvPr/>
        </p:nvSpPr>
        <p:spPr>
          <a:xfrm>
            <a:off x="500032" y="6096000"/>
            <a:ext cx="7886700" cy="584775"/>
          </a:xfrm>
          <a:prstGeom prst="rect">
            <a:avLst/>
          </a:prstGeom>
          <a:noFill/>
        </p:spPr>
        <p:txBody>
          <a:bodyPr wrap="square" rtlCol="0">
            <a:spAutoFit/>
          </a:bodyPr>
          <a:lstStyle/>
          <a:p>
            <a:r>
              <a:rPr lang="en-US" sz="1600" dirty="0"/>
              <a:t>Sample 1-5: </a:t>
            </a:r>
            <a:r>
              <a:rPr lang="en-US" sz="1600" dirty="0">
                <a:solidFill>
                  <a:srgbClr val="00B050"/>
                </a:solidFill>
              </a:rPr>
              <a:t>826 827 832 847 850 (Cancer Cell Lines)</a:t>
            </a:r>
          </a:p>
          <a:p>
            <a:r>
              <a:rPr lang="en-US" sz="1600" dirty="0"/>
              <a:t>628 total positions - phased &gt;= 20 coverage</a:t>
            </a:r>
          </a:p>
        </p:txBody>
      </p:sp>
      <p:graphicFrame>
        <p:nvGraphicFramePr>
          <p:cNvPr id="3" name="Table 3">
            <a:extLst>
              <a:ext uri="{FF2B5EF4-FFF2-40B4-BE49-F238E27FC236}">
                <a16:creationId xmlns:a16="http://schemas.microsoft.com/office/drawing/2014/main" id="{D586E7F1-2940-4689-90E9-6BDCEB5B6236}"/>
              </a:ext>
            </a:extLst>
          </p:cNvPr>
          <p:cNvGraphicFramePr>
            <a:graphicFrameLocks/>
          </p:cNvGraphicFramePr>
          <p:nvPr>
            <p:extLst>
              <p:ext uri="{D42A27DB-BD31-4B8C-83A1-F6EECF244321}">
                <p14:modId xmlns:p14="http://schemas.microsoft.com/office/powerpoint/2010/main" val="334583124"/>
              </p:ext>
            </p:extLst>
          </p:nvPr>
        </p:nvGraphicFramePr>
        <p:xfrm>
          <a:off x="65599" y="2596261"/>
          <a:ext cx="8991600" cy="1483360"/>
        </p:xfrm>
        <a:graphic>
          <a:graphicData uri="http://schemas.openxmlformats.org/drawingml/2006/table">
            <a:tbl>
              <a:tblPr firstRow="1" bandRow="1">
                <a:tableStyleId>{5C22544A-7EE6-4342-B048-85BDC9FD1C3A}</a:tableStyleId>
              </a:tblPr>
              <a:tblGrid>
                <a:gridCol w="2667000">
                  <a:extLst>
                    <a:ext uri="{9D8B030D-6E8A-4147-A177-3AD203B41FA5}">
                      <a16:colId xmlns:a16="http://schemas.microsoft.com/office/drawing/2014/main" val="2561949726"/>
                    </a:ext>
                  </a:extLst>
                </a:gridCol>
                <a:gridCol w="1264920">
                  <a:extLst>
                    <a:ext uri="{9D8B030D-6E8A-4147-A177-3AD203B41FA5}">
                      <a16:colId xmlns:a16="http://schemas.microsoft.com/office/drawing/2014/main" val="2461927946"/>
                    </a:ext>
                  </a:extLst>
                </a:gridCol>
                <a:gridCol w="1264920">
                  <a:extLst>
                    <a:ext uri="{9D8B030D-6E8A-4147-A177-3AD203B41FA5}">
                      <a16:colId xmlns:a16="http://schemas.microsoft.com/office/drawing/2014/main" val="3929086859"/>
                    </a:ext>
                  </a:extLst>
                </a:gridCol>
                <a:gridCol w="1264920">
                  <a:extLst>
                    <a:ext uri="{9D8B030D-6E8A-4147-A177-3AD203B41FA5}">
                      <a16:colId xmlns:a16="http://schemas.microsoft.com/office/drawing/2014/main" val="2241096614"/>
                    </a:ext>
                  </a:extLst>
                </a:gridCol>
                <a:gridCol w="1264920">
                  <a:extLst>
                    <a:ext uri="{9D8B030D-6E8A-4147-A177-3AD203B41FA5}">
                      <a16:colId xmlns:a16="http://schemas.microsoft.com/office/drawing/2014/main" val="2392230099"/>
                    </a:ext>
                  </a:extLst>
                </a:gridCol>
                <a:gridCol w="1264920">
                  <a:extLst>
                    <a:ext uri="{9D8B030D-6E8A-4147-A177-3AD203B41FA5}">
                      <a16:colId xmlns:a16="http://schemas.microsoft.com/office/drawing/2014/main" val="617271376"/>
                    </a:ext>
                  </a:extLst>
                </a:gridCol>
              </a:tblGrid>
              <a:tr h="370840">
                <a:tc>
                  <a:txBody>
                    <a:bodyPr/>
                    <a:lstStyle/>
                    <a:p>
                      <a:r>
                        <a:rPr lang="en-US" dirty="0"/>
                        <a:t>Agreement</a:t>
                      </a:r>
                    </a:p>
                  </a:txBody>
                  <a:tcPr marL="45720" marR="45720"/>
                </a:tc>
                <a:tc>
                  <a:txBody>
                    <a:bodyPr/>
                    <a:lstStyle/>
                    <a:p>
                      <a:r>
                        <a:rPr lang="en-US" dirty="0"/>
                        <a:t>Sample 1</a:t>
                      </a:r>
                    </a:p>
                  </a:txBody>
                  <a:tcPr marL="45720" marR="45720"/>
                </a:tc>
                <a:tc>
                  <a:txBody>
                    <a:bodyPr/>
                    <a:lstStyle/>
                    <a:p>
                      <a:r>
                        <a:rPr lang="en-US" dirty="0"/>
                        <a:t>Sample 2</a:t>
                      </a:r>
                    </a:p>
                  </a:txBody>
                  <a:tcPr marL="45720" marR="45720"/>
                </a:tc>
                <a:tc>
                  <a:txBody>
                    <a:bodyPr/>
                    <a:lstStyle/>
                    <a:p>
                      <a:r>
                        <a:rPr lang="en-US" dirty="0"/>
                        <a:t>Sample 3</a:t>
                      </a:r>
                    </a:p>
                  </a:txBody>
                  <a:tcPr marL="45720" marR="45720"/>
                </a:tc>
                <a:tc>
                  <a:txBody>
                    <a:bodyPr/>
                    <a:lstStyle/>
                    <a:p>
                      <a:r>
                        <a:rPr lang="en-US" dirty="0"/>
                        <a:t>Sample 4</a:t>
                      </a:r>
                    </a:p>
                  </a:txBody>
                  <a:tcPr marL="45720" marR="45720"/>
                </a:tc>
                <a:tc>
                  <a:txBody>
                    <a:bodyPr/>
                    <a:lstStyle/>
                    <a:p>
                      <a:r>
                        <a:rPr lang="en-US" dirty="0"/>
                        <a:t>Sample 5</a:t>
                      </a:r>
                    </a:p>
                  </a:txBody>
                  <a:tcPr marL="45720" marR="45720"/>
                </a:tc>
                <a:extLst>
                  <a:ext uri="{0D108BD9-81ED-4DB2-BD59-A6C34878D82A}">
                    <a16:rowId xmlns:a16="http://schemas.microsoft.com/office/drawing/2014/main" val="2939071277"/>
                  </a:ext>
                </a:extLst>
              </a:tr>
              <a:tr h="370840">
                <a:tc>
                  <a:txBody>
                    <a:bodyPr/>
                    <a:lstStyle/>
                    <a:p>
                      <a:r>
                        <a:rPr lang="en-US" dirty="0"/>
                        <a:t>WhatsHap vs Hapseq2</a:t>
                      </a:r>
                    </a:p>
                  </a:txBody>
                  <a:tcPr marL="45720" marR="45720"/>
                </a:tc>
                <a:tc>
                  <a:txBody>
                    <a:bodyPr/>
                    <a:lstStyle/>
                    <a:p>
                      <a:r>
                        <a:rPr lang="en-US" dirty="0">
                          <a:solidFill>
                            <a:schemeClr val="tx1"/>
                          </a:solidFill>
                        </a:rPr>
                        <a:t>591.5</a:t>
                      </a:r>
                    </a:p>
                  </a:txBody>
                  <a:tcPr/>
                </a:tc>
                <a:tc>
                  <a:txBody>
                    <a:bodyPr/>
                    <a:lstStyle/>
                    <a:p>
                      <a:r>
                        <a:rPr lang="en-US" dirty="0">
                          <a:solidFill>
                            <a:schemeClr val="tx1"/>
                          </a:solidFill>
                        </a:rPr>
                        <a:t>601</a:t>
                      </a:r>
                    </a:p>
                  </a:txBody>
                  <a:tcPr/>
                </a:tc>
                <a:tc>
                  <a:txBody>
                    <a:bodyPr/>
                    <a:lstStyle/>
                    <a:p>
                      <a:r>
                        <a:rPr lang="en-US" dirty="0">
                          <a:solidFill>
                            <a:schemeClr val="tx1"/>
                          </a:solidFill>
                        </a:rPr>
                        <a:t>603</a:t>
                      </a:r>
                    </a:p>
                  </a:txBody>
                  <a:tcPr/>
                </a:tc>
                <a:tc>
                  <a:txBody>
                    <a:bodyPr/>
                    <a:lstStyle/>
                    <a:p>
                      <a:r>
                        <a:rPr lang="en-US" dirty="0">
                          <a:solidFill>
                            <a:schemeClr val="tx1"/>
                          </a:solidFill>
                        </a:rPr>
                        <a:t>604</a:t>
                      </a:r>
                    </a:p>
                  </a:txBody>
                  <a:tcPr/>
                </a:tc>
                <a:tc>
                  <a:txBody>
                    <a:bodyPr/>
                    <a:lstStyle/>
                    <a:p>
                      <a:r>
                        <a:rPr lang="en-US" dirty="0">
                          <a:solidFill>
                            <a:schemeClr val="tx1"/>
                          </a:solidFill>
                        </a:rPr>
                        <a:t>601</a:t>
                      </a:r>
                    </a:p>
                  </a:txBody>
                  <a:tcPr/>
                </a:tc>
                <a:extLst>
                  <a:ext uri="{0D108BD9-81ED-4DB2-BD59-A6C34878D82A}">
                    <a16:rowId xmlns:a16="http://schemas.microsoft.com/office/drawing/2014/main" val="159309528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WhatsHap vs DBM</a:t>
                      </a:r>
                    </a:p>
                  </a:txBody>
                  <a:tcPr marL="45720" marR="45720"/>
                </a:tc>
                <a:tc>
                  <a:txBody>
                    <a:bodyPr/>
                    <a:lstStyle/>
                    <a:p>
                      <a:r>
                        <a:rPr lang="en-US" dirty="0">
                          <a:solidFill>
                            <a:schemeClr val="tx1"/>
                          </a:solidFill>
                        </a:rPr>
                        <a:t>465.5</a:t>
                      </a:r>
                    </a:p>
                  </a:txBody>
                  <a:tcPr/>
                </a:tc>
                <a:tc>
                  <a:txBody>
                    <a:bodyPr/>
                    <a:lstStyle/>
                    <a:p>
                      <a:r>
                        <a:rPr lang="en-US" dirty="0">
                          <a:solidFill>
                            <a:schemeClr val="tx1"/>
                          </a:solidFill>
                        </a:rPr>
                        <a:t>463.5</a:t>
                      </a:r>
                    </a:p>
                  </a:txBody>
                  <a:tcPr/>
                </a:tc>
                <a:tc>
                  <a:txBody>
                    <a:bodyPr/>
                    <a:lstStyle/>
                    <a:p>
                      <a:r>
                        <a:rPr lang="en-US" dirty="0">
                          <a:solidFill>
                            <a:schemeClr val="tx1"/>
                          </a:solidFill>
                        </a:rPr>
                        <a:t>486.5</a:t>
                      </a:r>
                    </a:p>
                  </a:txBody>
                  <a:tcPr/>
                </a:tc>
                <a:tc>
                  <a:txBody>
                    <a:bodyPr/>
                    <a:lstStyle/>
                    <a:p>
                      <a:r>
                        <a:rPr lang="en-US" dirty="0">
                          <a:solidFill>
                            <a:schemeClr val="tx1"/>
                          </a:solidFill>
                        </a:rPr>
                        <a:t>477</a:t>
                      </a:r>
                    </a:p>
                  </a:txBody>
                  <a:tcPr/>
                </a:tc>
                <a:tc>
                  <a:txBody>
                    <a:bodyPr/>
                    <a:lstStyle/>
                    <a:p>
                      <a:r>
                        <a:rPr lang="en-US" dirty="0">
                          <a:solidFill>
                            <a:schemeClr val="tx1"/>
                          </a:solidFill>
                        </a:rPr>
                        <a:t>484.5</a:t>
                      </a:r>
                    </a:p>
                  </a:txBody>
                  <a:tcPr/>
                </a:tc>
                <a:extLst>
                  <a:ext uri="{0D108BD9-81ED-4DB2-BD59-A6C34878D82A}">
                    <a16:rowId xmlns:a16="http://schemas.microsoft.com/office/drawing/2014/main" val="2680184326"/>
                  </a:ext>
                </a:extLst>
              </a:tr>
              <a:tr h="370840">
                <a:tc>
                  <a:txBody>
                    <a:bodyPr/>
                    <a:lstStyle/>
                    <a:p>
                      <a:r>
                        <a:rPr lang="en-US" dirty="0"/>
                        <a:t>Hapseq2 vs DBM</a:t>
                      </a:r>
                    </a:p>
                  </a:txBody>
                  <a:tcPr marL="45720" marR="45720"/>
                </a:tc>
                <a:tc>
                  <a:txBody>
                    <a:bodyPr/>
                    <a:lstStyle/>
                    <a:p>
                      <a:r>
                        <a:rPr lang="en-US" dirty="0"/>
                        <a:t>471</a:t>
                      </a:r>
                    </a:p>
                  </a:txBody>
                  <a:tcPr/>
                </a:tc>
                <a:tc>
                  <a:txBody>
                    <a:bodyPr/>
                    <a:lstStyle/>
                    <a:p>
                      <a:r>
                        <a:rPr lang="en-US" dirty="0"/>
                        <a:t>467.5</a:t>
                      </a:r>
                    </a:p>
                  </a:txBody>
                  <a:tcPr/>
                </a:tc>
                <a:tc>
                  <a:txBody>
                    <a:bodyPr/>
                    <a:lstStyle/>
                    <a:p>
                      <a:r>
                        <a:rPr lang="en-US" dirty="0"/>
                        <a:t>486.5</a:t>
                      </a:r>
                    </a:p>
                  </a:txBody>
                  <a:tcPr/>
                </a:tc>
                <a:tc>
                  <a:txBody>
                    <a:bodyPr/>
                    <a:lstStyle/>
                    <a:p>
                      <a:r>
                        <a:rPr lang="en-US" dirty="0"/>
                        <a:t>479</a:t>
                      </a:r>
                    </a:p>
                  </a:txBody>
                  <a:tcPr/>
                </a:tc>
                <a:tc>
                  <a:txBody>
                    <a:bodyPr/>
                    <a:lstStyle/>
                    <a:p>
                      <a:r>
                        <a:rPr lang="en-US" dirty="0"/>
                        <a:t>482.5</a:t>
                      </a:r>
                    </a:p>
                  </a:txBody>
                  <a:tcPr/>
                </a:tc>
                <a:extLst>
                  <a:ext uri="{0D108BD9-81ED-4DB2-BD59-A6C34878D82A}">
                    <a16:rowId xmlns:a16="http://schemas.microsoft.com/office/drawing/2014/main" val="2631771280"/>
                  </a:ext>
                </a:extLst>
              </a:tr>
            </a:tbl>
          </a:graphicData>
        </a:graphic>
      </p:graphicFrame>
      <p:sp>
        <p:nvSpPr>
          <p:cNvPr id="13" name="TextBox 12">
            <a:extLst>
              <a:ext uri="{FF2B5EF4-FFF2-40B4-BE49-F238E27FC236}">
                <a16:creationId xmlns:a16="http://schemas.microsoft.com/office/drawing/2014/main" id="{B4DE0017-68C9-4D28-9CC1-CFC3D375E5D8}"/>
              </a:ext>
            </a:extLst>
          </p:cNvPr>
          <p:cNvSpPr txBox="1"/>
          <p:nvPr/>
        </p:nvSpPr>
        <p:spPr>
          <a:xfrm>
            <a:off x="663926" y="2034748"/>
            <a:ext cx="7886700" cy="584775"/>
          </a:xfrm>
          <a:prstGeom prst="rect">
            <a:avLst/>
          </a:prstGeom>
          <a:noFill/>
        </p:spPr>
        <p:txBody>
          <a:bodyPr wrap="square" rtlCol="0">
            <a:spAutoFit/>
          </a:bodyPr>
          <a:lstStyle/>
          <a:p>
            <a:pPr algn="ctr"/>
            <a:r>
              <a:rPr lang="en-US" sz="3200" dirty="0"/>
              <a:t>Genotype Pairwise Comparison (Non-Strict)</a:t>
            </a:r>
          </a:p>
        </p:txBody>
      </p:sp>
      <p:graphicFrame>
        <p:nvGraphicFramePr>
          <p:cNvPr id="15" name="Table 3">
            <a:extLst>
              <a:ext uri="{FF2B5EF4-FFF2-40B4-BE49-F238E27FC236}">
                <a16:creationId xmlns:a16="http://schemas.microsoft.com/office/drawing/2014/main" id="{F58E025B-73A0-452D-98A1-13BC7EDEA1E6}"/>
              </a:ext>
            </a:extLst>
          </p:cNvPr>
          <p:cNvGraphicFramePr>
            <a:graphicFrameLocks/>
          </p:cNvGraphicFramePr>
          <p:nvPr>
            <p:extLst>
              <p:ext uri="{D42A27DB-BD31-4B8C-83A1-F6EECF244321}">
                <p14:modId xmlns:p14="http://schemas.microsoft.com/office/powerpoint/2010/main" val="2756996169"/>
              </p:ext>
            </p:extLst>
          </p:nvPr>
        </p:nvGraphicFramePr>
        <p:xfrm>
          <a:off x="83488" y="4556296"/>
          <a:ext cx="8991600" cy="1483360"/>
        </p:xfrm>
        <a:graphic>
          <a:graphicData uri="http://schemas.openxmlformats.org/drawingml/2006/table">
            <a:tbl>
              <a:tblPr firstRow="1" bandRow="1">
                <a:tableStyleId>{5C22544A-7EE6-4342-B048-85BDC9FD1C3A}</a:tableStyleId>
              </a:tblPr>
              <a:tblGrid>
                <a:gridCol w="2667000">
                  <a:extLst>
                    <a:ext uri="{9D8B030D-6E8A-4147-A177-3AD203B41FA5}">
                      <a16:colId xmlns:a16="http://schemas.microsoft.com/office/drawing/2014/main" val="2561949726"/>
                    </a:ext>
                  </a:extLst>
                </a:gridCol>
                <a:gridCol w="1264920">
                  <a:extLst>
                    <a:ext uri="{9D8B030D-6E8A-4147-A177-3AD203B41FA5}">
                      <a16:colId xmlns:a16="http://schemas.microsoft.com/office/drawing/2014/main" val="2461927946"/>
                    </a:ext>
                  </a:extLst>
                </a:gridCol>
                <a:gridCol w="1264920">
                  <a:extLst>
                    <a:ext uri="{9D8B030D-6E8A-4147-A177-3AD203B41FA5}">
                      <a16:colId xmlns:a16="http://schemas.microsoft.com/office/drawing/2014/main" val="3929086859"/>
                    </a:ext>
                  </a:extLst>
                </a:gridCol>
                <a:gridCol w="1264920">
                  <a:extLst>
                    <a:ext uri="{9D8B030D-6E8A-4147-A177-3AD203B41FA5}">
                      <a16:colId xmlns:a16="http://schemas.microsoft.com/office/drawing/2014/main" val="2241096614"/>
                    </a:ext>
                  </a:extLst>
                </a:gridCol>
                <a:gridCol w="1264920">
                  <a:extLst>
                    <a:ext uri="{9D8B030D-6E8A-4147-A177-3AD203B41FA5}">
                      <a16:colId xmlns:a16="http://schemas.microsoft.com/office/drawing/2014/main" val="2392230099"/>
                    </a:ext>
                  </a:extLst>
                </a:gridCol>
                <a:gridCol w="1264920">
                  <a:extLst>
                    <a:ext uri="{9D8B030D-6E8A-4147-A177-3AD203B41FA5}">
                      <a16:colId xmlns:a16="http://schemas.microsoft.com/office/drawing/2014/main" val="617271376"/>
                    </a:ext>
                  </a:extLst>
                </a:gridCol>
              </a:tblGrid>
              <a:tr h="370840">
                <a:tc>
                  <a:txBody>
                    <a:bodyPr/>
                    <a:lstStyle/>
                    <a:p>
                      <a:r>
                        <a:rPr lang="en-US" dirty="0"/>
                        <a:t>Agreement</a:t>
                      </a:r>
                    </a:p>
                  </a:txBody>
                  <a:tcPr marL="45720" marR="45720"/>
                </a:tc>
                <a:tc>
                  <a:txBody>
                    <a:bodyPr/>
                    <a:lstStyle/>
                    <a:p>
                      <a:r>
                        <a:rPr lang="en-US" dirty="0"/>
                        <a:t>Sample 1</a:t>
                      </a:r>
                    </a:p>
                  </a:txBody>
                  <a:tcPr marL="45720" marR="45720"/>
                </a:tc>
                <a:tc>
                  <a:txBody>
                    <a:bodyPr/>
                    <a:lstStyle/>
                    <a:p>
                      <a:r>
                        <a:rPr lang="en-US" dirty="0"/>
                        <a:t>Sample 2</a:t>
                      </a:r>
                    </a:p>
                  </a:txBody>
                  <a:tcPr marL="45720" marR="45720"/>
                </a:tc>
                <a:tc>
                  <a:txBody>
                    <a:bodyPr/>
                    <a:lstStyle/>
                    <a:p>
                      <a:r>
                        <a:rPr lang="en-US" dirty="0"/>
                        <a:t>Sample 3</a:t>
                      </a:r>
                    </a:p>
                  </a:txBody>
                  <a:tcPr marL="45720" marR="45720"/>
                </a:tc>
                <a:tc>
                  <a:txBody>
                    <a:bodyPr/>
                    <a:lstStyle/>
                    <a:p>
                      <a:r>
                        <a:rPr lang="en-US" dirty="0"/>
                        <a:t>Sample 4</a:t>
                      </a:r>
                    </a:p>
                  </a:txBody>
                  <a:tcPr marL="45720" marR="45720"/>
                </a:tc>
                <a:tc>
                  <a:txBody>
                    <a:bodyPr/>
                    <a:lstStyle/>
                    <a:p>
                      <a:r>
                        <a:rPr lang="en-US" dirty="0"/>
                        <a:t>Sample 5</a:t>
                      </a:r>
                    </a:p>
                  </a:txBody>
                  <a:tcPr marL="45720" marR="45720"/>
                </a:tc>
                <a:extLst>
                  <a:ext uri="{0D108BD9-81ED-4DB2-BD59-A6C34878D82A}">
                    <a16:rowId xmlns:a16="http://schemas.microsoft.com/office/drawing/2014/main" val="2939071277"/>
                  </a:ext>
                </a:extLst>
              </a:tr>
              <a:tr h="370840">
                <a:tc>
                  <a:txBody>
                    <a:bodyPr/>
                    <a:lstStyle/>
                    <a:p>
                      <a:r>
                        <a:rPr lang="en-US" dirty="0"/>
                        <a:t>WhatsHap vs Hapseq2</a:t>
                      </a:r>
                    </a:p>
                  </a:txBody>
                  <a:tcPr marL="45720" marR="45720"/>
                </a:tc>
                <a:tc>
                  <a:txBody>
                    <a:bodyPr/>
                    <a:lstStyle/>
                    <a:p>
                      <a:r>
                        <a:rPr lang="en-US" dirty="0">
                          <a:solidFill>
                            <a:schemeClr val="tx1"/>
                          </a:solidFill>
                        </a:rPr>
                        <a:t>468</a:t>
                      </a:r>
                    </a:p>
                  </a:txBody>
                  <a:tcPr/>
                </a:tc>
                <a:tc>
                  <a:txBody>
                    <a:bodyPr/>
                    <a:lstStyle/>
                    <a:p>
                      <a:r>
                        <a:rPr lang="en-US" dirty="0">
                          <a:solidFill>
                            <a:schemeClr val="tx1"/>
                          </a:solidFill>
                        </a:rPr>
                        <a:t>490</a:t>
                      </a:r>
                    </a:p>
                  </a:txBody>
                  <a:tcPr/>
                </a:tc>
                <a:tc>
                  <a:txBody>
                    <a:bodyPr/>
                    <a:lstStyle/>
                    <a:p>
                      <a:r>
                        <a:rPr lang="en-US" dirty="0">
                          <a:solidFill>
                            <a:schemeClr val="tx1"/>
                          </a:solidFill>
                        </a:rPr>
                        <a:t>492</a:t>
                      </a:r>
                    </a:p>
                  </a:txBody>
                  <a:tcPr/>
                </a:tc>
                <a:tc>
                  <a:txBody>
                    <a:bodyPr/>
                    <a:lstStyle/>
                    <a:p>
                      <a:r>
                        <a:rPr lang="en-US" dirty="0">
                          <a:solidFill>
                            <a:schemeClr val="tx1"/>
                          </a:solidFill>
                        </a:rPr>
                        <a:t>469.5</a:t>
                      </a:r>
                    </a:p>
                  </a:txBody>
                  <a:tcPr/>
                </a:tc>
                <a:tc>
                  <a:txBody>
                    <a:bodyPr/>
                    <a:lstStyle/>
                    <a:p>
                      <a:r>
                        <a:rPr lang="en-US" dirty="0">
                          <a:solidFill>
                            <a:schemeClr val="tx1"/>
                          </a:solidFill>
                        </a:rPr>
                        <a:t>501.5</a:t>
                      </a:r>
                    </a:p>
                  </a:txBody>
                  <a:tcPr/>
                </a:tc>
                <a:extLst>
                  <a:ext uri="{0D108BD9-81ED-4DB2-BD59-A6C34878D82A}">
                    <a16:rowId xmlns:a16="http://schemas.microsoft.com/office/drawing/2014/main" val="159309528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WhatsHap vs DBM</a:t>
                      </a:r>
                    </a:p>
                  </a:txBody>
                  <a:tcPr marL="45720" marR="45720"/>
                </a:tc>
                <a:tc>
                  <a:txBody>
                    <a:bodyPr/>
                    <a:lstStyle/>
                    <a:p>
                      <a:r>
                        <a:rPr lang="en-US" dirty="0">
                          <a:solidFill>
                            <a:schemeClr val="tx1"/>
                          </a:solidFill>
                        </a:rPr>
                        <a:t>391.5</a:t>
                      </a:r>
                    </a:p>
                  </a:txBody>
                  <a:tcPr/>
                </a:tc>
                <a:tc>
                  <a:txBody>
                    <a:bodyPr/>
                    <a:lstStyle/>
                    <a:p>
                      <a:r>
                        <a:rPr lang="en-US" dirty="0">
                          <a:solidFill>
                            <a:schemeClr val="tx1"/>
                          </a:solidFill>
                        </a:rPr>
                        <a:t>409</a:t>
                      </a:r>
                    </a:p>
                  </a:txBody>
                  <a:tcPr/>
                </a:tc>
                <a:tc>
                  <a:txBody>
                    <a:bodyPr/>
                    <a:lstStyle/>
                    <a:p>
                      <a:r>
                        <a:rPr lang="en-US" dirty="0">
                          <a:solidFill>
                            <a:schemeClr val="tx1"/>
                          </a:solidFill>
                        </a:rPr>
                        <a:t>420</a:t>
                      </a:r>
                    </a:p>
                  </a:txBody>
                  <a:tcPr/>
                </a:tc>
                <a:tc>
                  <a:txBody>
                    <a:bodyPr/>
                    <a:lstStyle/>
                    <a:p>
                      <a:r>
                        <a:rPr lang="en-US" dirty="0">
                          <a:solidFill>
                            <a:schemeClr val="tx1"/>
                          </a:solidFill>
                        </a:rPr>
                        <a:t>407.5</a:t>
                      </a:r>
                    </a:p>
                  </a:txBody>
                  <a:tcPr/>
                </a:tc>
                <a:tc>
                  <a:txBody>
                    <a:bodyPr/>
                    <a:lstStyle/>
                    <a:p>
                      <a:r>
                        <a:rPr lang="en-US" dirty="0">
                          <a:solidFill>
                            <a:schemeClr val="tx1"/>
                          </a:solidFill>
                        </a:rPr>
                        <a:t>417.5</a:t>
                      </a:r>
                    </a:p>
                  </a:txBody>
                  <a:tcPr/>
                </a:tc>
                <a:extLst>
                  <a:ext uri="{0D108BD9-81ED-4DB2-BD59-A6C34878D82A}">
                    <a16:rowId xmlns:a16="http://schemas.microsoft.com/office/drawing/2014/main" val="2680184326"/>
                  </a:ext>
                </a:extLst>
              </a:tr>
              <a:tr h="370840">
                <a:tc>
                  <a:txBody>
                    <a:bodyPr/>
                    <a:lstStyle/>
                    <a:p>
                      <a:r>
                        <a:rPr lang="en-US" dirty="0"/>
                        <a:t>Hapseq2 vs DBM</a:t>
                      </a:r>
                    </a:p>
                  </a:txBody>
                  <a:tcPr marL="45720" marR="45720"/>
                </a:tc>
                <a:tc>
                  <a:txBody>
                    <a:bodyPr/>
                    <a:lstStyle/>
                    <a:p>
                      <a:r>
                        <a:rPr lang="en-US" dirty="0"/>
                        <a:t>444</a:t>
                      </a:r>
                    </a:p>
                  </a:txBody>
                  <a:tcPr/>
                </a:tc>
                <a:tc>
                  <a:txBody>
                    <a:bodyPr/>
                    <a:lstStyle/>
                    <a:p>
                      <a:r>
                        <a:rPr lang="en-US" dirty="0"/>
                        <a:t>451.5</a:t>
                      </a:r>
                    </a:p>
                  </a:txBody>
                  <a:tcPr/>
                </a:tc>
                <a:tc>
                  <a:txBody>
                    <a:bodyPr/>
                    <a:lstStyle/>
                    <a:p>
                      <a:r>
                        <a:rPr lang="en-US" dirty="0"/>
                        <a:t>462.5</a:t>
                      </a:r>
                    </a:p>
                  </a:txBody>
                  <a:tcPr/>
                </a:tc>
                <a:tc>
                  <a:txBody>
                    <a:bodyPr/>
                    <a:lstStyle/>
                    <a:p>
                      <a:r>
                        <a:rPr lang="en-US" b="0" dirty="0"/>
                        <a:t>451</a:t>
                      </a:r>
                    </a:p>
                  </a:txBody>
                  <a:tcPr/>
                </a:tc>
                <a:tc>
                  <a:txBody>
                    <a:bodyPr/>
                    <a:lstStyle/>
                    <a:p>
                      <a:r>
                        <a:rPr lang="en-US" dirty="0"/>
                        <a:t>454.5</a:t>
                      </a:r>
                    </a:p>
                  </a:txBody>
                  <a:tcPr/>
                </a:tc>
                <a:extLst>
                  <a:ext uri="{0D108BD9-81ED-4DB2-BD59-A6C34878D82A}">
                    <a16:rowId xmlns:a16="http://schemas.microsoft.com/office/drawing/2014/main" val="2631771280"/>
                  </a:ext>
                </a:extLst>
              </a:tr>
            </a:tbl>
          </a:graphicData>
        </a:graphic>
      </p:graphicFrame>
      <p:sp>
        <p:nvSpPr>
          <p:cNvPr id="17" name="TextBox 16">
            <a:extLst>
              <a:ext uri="{FF2B5EF4-FFF2-40B4-BE49-F238E27FC236}">
                <a16:creationId xmlns:a16="http://schemas.microsoft.com/office/drawing/2014/main" id="{4FF65E23-80BB-488C-A001-5CD86C38B65F}"/>
              </a:ext>
            </a:extLst>
          </p:cNvPr>
          <p:cNvSpPr txBox="1"/>
          <p:nvPr/>
        </p:nvSpPr>
        <p:spPr>
          <a:xfrm>
            <a:off x="681815" y="3994783"/>
            <a:ext cx="7886700" cy="584775"/>
          </a:xfrm>
          <a:prstGeom prst="rect">
            <a:avLst/>
          </a:prstGeom>
          <a:noFill/>
        </p:spPr>
        <p:txBody>
          <a:bodyPr wrap="square" rtlCol="0">
            <a:spAutoFit/>
          </a:bodyPr>
          <a:lstStyle/>
          <a:p>
            <a:pPr algn="ctr"/>
            <a:r>
              <a:rPr lang="en-US" sz="3200" dirty="0"/>
              <a:t>Haplotype Pairwise Comparison</a:t>
            </a:r>
          </a:p>
        </p:txBody>
      </p:sp>
    </p:spTree>
    <p:extLst>
      <p:ext uri="{BB962C8B-B14F-4D97-AF65-F5344CB8AC3E}">
        <p14:creationId xmlns:p14="http://schemas.microsoft.com/office/powerpoint/2010/main" val="3093409986"/>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3">
            <a:extLst>
              <a:ext uri="{FF2B5EF4-FFF2-40B4-BE49-F238E27FC236}">
                <a16:creationId xmlns:a16="http://schemas.microsoft.com/office/drawing/2014/main" id="{96FD486D-C3C9-1846-97BF-CEB339759498}"/>
              </a:ext>
            </a:extLst>
          </p:cNvPr>
          <p:cNvGraphicFramePr>
            <a:graphicFrameLocks/>
          </p:cNvGraphicFramePr>
          <p:nvPr>
            <p:extLst>
              <p:ext uri="{D42A27DB-BD31-4B8C-83A1-F6EECF244321}">
                <p14:modId xmlns:p14="http://schemas.microsoft.com/office/powerpoint/2010/main" val="1231900191"/>
              </p:ext>
            </p:extLst>
          </p:nvPr>
        </p:nvGraphicFramePr>
        <p:xfrm>
          <a:off x="60297" y="562835"/>
          <a:ext cx="8991600" cy="1483360"/>
        </p:xfrm>
        <a:graphic>
          <a:graphicData uri="http://schemas.openxmlformats.org/drawingml/2006/table">
            <a:tbl>
              <a:tblPr firstRow="1" bandRow="1">
                <a:tableStyleId>{5C22544A-7EE6-4342-B048-85BDC9FD1C3A}</a:tableStyleId>
              </a:tblPr>
              <a:tblGrid>
                <a:gridCol w="2667000">
                  <a:extLst>
                    <a:ext uri="{9D8B030D-6E8A-4147-A177-3AD203B41FA5}">
                      <a16:colId xmlns:a16="http://schemas.microsoft.com/office/drawing/2014/main" val="2561949726"/>
                    </a:ext>
                  </a:extLst>
                </a:gridCol>
                <a:gridCol w="1264920">
                  <a:extLst>
                    <a:ext uri="{9D8B030D-6E8A-4147-A177-3AD203B41FA5}">
                      <a16:colId xmlns:a16="http://schemas.microsoft.com/office/drawing/2014/main" val="2461927946"/>
                    </a:ext>
                  </a:extLst>
                </a:gridCol>
                <a:gridCol w="1264920">
                  <a:extLst>
                    <a:ext uri="{9D8B030D-6E8A-4147-A177-3AD203B41FA5}">
                      <a16:colId xmlns:a16="http://schemas.microsoft.com/office/drawing/2014/main" val="3929086859"/>
                    </a:ext>
                  </a:extLst>
                </a:gridCol>
                <a:gridCol w="1264920">
                  <a:extLst>
                    <a:ext uri="{9D8B030D-6E8A-4147-A177-3AD203B41FA5}">
                      <a16:colId xmlns:a16="http://schemas.microsoft.com/office/drawing/2014/main" val="2241096614"/>
                    </a:ext>
                  </a:extLst>
                </a:gridCol>
                <a:gridCol w="1264920">
                  <a:extLst>
                    <a:ext uri="{9D8B030D-6E8A-4147-A177-3AD203B41FA5}">
                      <a16:colId xmlns:a16="http://schemas.microsoft.com/office/drawing/2014/main" val="2392230099"/>
                    </a:ext>
                  </a:extLst>
                </a:gridCol>
                <a:gridCol w="1264920">
                  <a:extLst>
                    <a:ext uri="{9D8B030D-6E8A-4147-A177-3AD203B41FA5}">
                      <a16:colId xmlns:a16="http://schemas.microsoft.com/office/drawing/2014/main" val="617271376"/>
                    </a:ext>
                  </a:extLst>
                </a:gridCol>
              </a:tblGrid>
              <a:tr h="370840">
                <a:tc>
                  <a:txBody>
                    <a:bodyPr/>
                    <a:lstStyle/>
                    <a:p>
                      <a:r>
                        <a:rPr lang="en-US" dirty="0"/>
                        <a:t>Agreement</a:t>
                      </a:r>
                    </a:p>
                  </a:txBody>
                  <a:tcPr marL="45720" marR="45720"/>
                </a:tc>
                <a:tc>
                  <a:txBody>
                    <a:bodyPr/>
                    <a:lstStyle/>
                    <a:p>
                      <a:r>
                        <a:rPr lang="en-US" dirty="0"/>
                        <a:t>Sample 1</a:t>
                      </a:r>
                    </a:p>
                  </a:txBody>
                  <a:tcPr marL="45720" marR="45720"/>
                </a:tc>
                <a:tc>
                  <a:txBody>
                    <a:bodyPr/>
                    <a:lstStyle/>
                    <a:p>
                      <a:r>
                        <a:rPr lang="en-US" dirty="0"/>
                        <a:t>Sample 2</a:t>
                      </a:r>
                    </a:p>
                  </a:txBody>
                  <a:tcPr marL="45720" marR="45720"/>
                </a:tc>
                <a:tc>
                  <a:txBody>
                    <a:bodyPr/>
                    <a:lstStyle/>
                    <a:p>
                      <a:r>
                        <a:rPr lang="en-US" dirty="0"/>
                        <a:t>Sample 3</a:t>
                      </a:r>
                    </a:p>
                  </a:txBody>
                  <a:tcPr marL="45720" marR="45720"/>
                </a:tc>
                <a:tc>
                  <a:txBody>
                    <a:bodyPr/>
                    <a:lstStyle/>
                    <a:p>
                      <a:r>
                        <a:rPr lang="en-US" dirty="0"/>
                        <a:t>Sample 4</a:t>
                      </a:r>
                    </a:p>
                  </a:txBody>
                  <a:tcPr marL="45720" marR="45720"/>
                </a:tc>
                <a:tc>
                  <a:txBody>
                    <a:bodyPr/>
                    <a:lstStyle/>
                    <a:p>
                      <a:r>
                        <a:rPr lang="en-US" dirty="0"/>
                        <a:t>Sample 5</a:t>
                      </a:r>
                    </a:p>
                  </a:txBody>
                  <a:tcPr marL="45720" marR="45720"/>
                </a:tc>
                <a:extLst>
                  <a:ext uri="{0D108BD9-81ED-4DB2-BD59-A6C34878D82A}">
                    <a16:rowId xmlns:a16="http://schemas.microsoft.com/office/drawing/2014/main" val="2939071277"/>
                  </a:ext>
                </a:extLst>
              </a:tr>
              <a:tr h="370840">
                <a:tc>
                  <a:txBody>
                    <a:bodyPr/>
                    <a:lstStyle/>
                    <a:p>
                      <a:r>
                        <a:rPr lang="en-US" dirty="0"/>
                        <a:t>WhatsHap vs Hapseq2</a:t>
                      </a:r>
                    </a:p>
                  </a:txBody>
                  <a:tcPr marL="45720" marR="45720"/>
                </a:tc>
                <a:tc>
                  <a:txBody>
                    <a:bodyPr/>
                    <a:lstStyle/>
                    <a:p>
                      <a:r>
                        <a:rPr lang="en-US" dirty="0">
                          <a:solidFill>
                            <a:schemeClr val="tx1"/>
                          </a:solidFill>
                        </a:rPr>
                        <a:t>111</a:t>
                      </a:r>
                    </a:p>
                  </a:txBody>
                  <a:tcPr/>
                </a:tc>
                <a:tc>
                  <a:txBody>
                    <a:bodyPr/>
                    <a:lstStyle/>
                    <a:p>
                      <a:r>
                        <a:rPr lang="en-US" dirty="0">
                          <a:solidFill>
                            <a:schemeClr val="tx1"/>
                          </a:solidFill>
                        </a:rPr>
                        <a:t>107</a:t>
                      </a:r>
                    </a:p>
                  </a:txBody>
                  <a:tcPr/>
                </a:tc>
                <a:tc>
                  <a:txBody>
                    <a:bodyPr/>
                    <a:lstStyle/>
                    <a:p>
                      <a:r>
                        <a:rPr lang="en-US" dirty="0">
                          <a:solidFill>
                            <a:schemeClr val="tx1"/>
                          </a:solidFill>
                        </a:rPr>
                        <a:t>116</a:t>
                      </a:r>
                    </a:p>
                  </a:txBody>
                  <a:tcPr/>
                </a:tc>
                <a:tc>
                  <a:txBody>
                    <a:bodyPr/>
                    <a:lstStyle/>
                    <a:p>
                      <a:r>
                        <a:rPr lang="en-US" dirty="0">
                          <a:solidFill>
                            <a:schemeClr val="tx1"/>
                          </a:solidFill>
                        </a:rPr>
                        <a:t>110</a:t>
                      </a:r>
                    </a:p>
                  </a:txBody>
                  <a:tcPr/>
                </a:tc>
                <a:tc>
                  <a:txBody>
                    <a:bodyPr/>
                    <a:lstStyle/>
                    <a:p>
                      <a:r>
                        <a:rPr lang="en-US" dirty="0">
                          <a:solidFill>
                            <a:schemeClr val="tx1"/>
                          </a:solidFill>
                        </a:rPr>
                        <a:t>113</a:t>
                      </a:r>
                    </a:p>
                  </a:txBody>
                  <a:tcPr/>
                </a:tc>
                <a:extLst>
                  <a:ext uri="{0D108BD9-81ED-4DB2-BD59-A6C34878D82A}">
                    <a16:rowId xmlns:a16="http://schemas.microsoft.com/office/drawing/2014/main" val="159309528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WhatsHap vs DBM</a:t>
                      </a:r>
                    </a:p>
                  </a:txBody>
                  <a:tcPr marL="45720" marR="45720"/>
                </a:tc>
                <a:tc>
                  <a:txBody>
                    <a:bodyPr/>
                    <a:lstStyle/>
                    <a:p>
                      <a:r>
                        <a:rPr lang="en-US" dirty="0">
                          <a:solidFill>
                            <a:schemeClr val="tx1"/>
                          </a:solidFill>
                        </a:rPr>
                        <a:t>95</a:t>
                      </a:r>
                    </a:p>
                  </a:txBody>
                  <a:tcPr/>
                </a:tc>
                <a:tc>
                  <a:txBody>
                    <a:bodyPr/>
                    <a:lstStyle/>
                    <a:p>
                      <a:r>
                        <a:rPr lang="en-US" dirty="0">
                          <a:solidFill>
                            <a:schemeClr val="tx1"/>
                          </a:solidFill>
                        </a:rPr>
                        <a:t>96</a:t>
                      </a:r>
                    </a:p>
                  </a:txBody>
                  <a:tcPr/>
                </a:tc>
                <a:tc>
                  <a:txBody>
                    <a:bodyPr/>
                    <a:lstStyle/>
                    <a:p>
                      <a:r>
                        <a:rPr lang="en-US" dirty="0">
                          <a:solidFill>
                            <a:schemeClr val="tx1"/>
                          </a:solidFill>
                        </a:rPr>
                        <a:t>101</a:t>
                      </a:r>
                    </a:p>
                  </a:txBody>
                  <a:tcPr/>
                </a:tc>
                <a:tc>
                  <a:txBody>
                    <a:bodyPr/>
                    <a:lstStyle/>
                    <a:p>
                      <a:r>
                        <a:rPr lang="en-US" dirty="0">
                          <a:solidFill>
                            <a:schemeClr val="tx1"/>
                          </a:solidFill>
                        </a:rPr>
                        <a:t>94</a:t>
                      </a:r>
                    </a:p>
                  </a:txBody>
                  <a:tcPr/>
                </a:tc>
                <a:tc>
                  <a:txBody>
                    <a:bodyPr/>
                    <a:lstStyle/>
                    <a:p>
                      <a:r>
                        <a:rPr lang="en-US" dirty="0">
                          <a:solidFill>
                            <a:schemeClr val="tx1"/>
                          </a:solidFill>
                        </a:rPr>
                        <a:t>100</a:t>
                      </a:r>
                    </a:p>
                  </a:txBody>
                  <a:tcPr/>
                </a:tc>
                <a:extLst>
                  <a:ext uri="{0D108BD9-81ED-4DB2-BD59-A6C34878D82A}">
                    <a16:rowId xmlns:a16="http://schemas.microsoft.com/office/drawing/2014/main" val="2680184326"/>
                  </a:ext>
                </a:extLst>
              </a:tr>
              <a:tr h="370840">
                <a:tc>
                  <a:txBody>
                    <a:bodyPr/>
                    <a:lstStyle/>
                    <a:p>
                      <a:r>
                        <a:rPr lang="en-US" dirty="0"/>
                        <a:t>Hapseq2 vs DBM</a:t>
                      </a:r>
                    </a:p>
                  </a:txBody>
                  <a:tcPr marL="45720" marR="45720"/>
                </a:tc>
                <a:tc>
                  <a:txBody>
                    <a:bodyPr/>
                    <a:lstStyle/>
                    <a:p>
                      <a:r>
                        <a:rPr lang="en-US" dirty="0"/>
                        <a:t>92</a:t>
                      </a:r>
                    </a:p>
                  </a:txBody>
                  <a:tcPr/>
                </a:tc>
                <a:tc>
                  <a:txBody>
                    <a:bodyPr/>
                    <a:lstStyle/>
                    <a:p>
                      <a:r>
                        <a:rPr lang="en-US" dirty="0"/>
                        <a:t>92</a:t>
                      </a:r>
                    </a:p>
                  </a:txBody>
                  <a:tcPr/>
                </a:tc>
                <a:tc>
                  <a:txBody>
                    <a:bodyPr/>
                    <a:lstStyle/>
                    <a:p>
                      <a:r>
                        <a:rPr lang="en-US" dirty="0"/>
                        <a:t>97</a:t>
                      </a:r>
                    </a:p>
                  </a:txBody>
                  <a:tcPr/>
                </a:tc>
                <a:tc>
                  <a:txBody>
                    <a:bodyPr/>
                    <a:lstStyle/>
                    <a:p>
                      <a:r>
                        <a:rPr lang="en-US" dirty="0"/>
                        <a:t>92</a:t>
                      </a:r>
                    </a:p>
                  </a:txBody>
                  <a:tcPr/>
                </a:tc>
                <a:tc>
                  <a:txBody>
                    <a:bodyPr/>
                    <a:lstStyle/>
                    <a:p>
                      <a:r>
                        <a:rPr lang="en-US" dirty="0"/>
                        <a:t>96</a:t>
                      </a:r>
                    </a:p>
                  </a:txBody>
                  <a:tcPr/>
                </a:tc>
                <a:extLst>
                  <a:ext uri="{0D108BD9-81ED-4DB2-BD59-A6C34878D82A}">
                    <a16:rowId xmlns:a16="http://schemas.microsoft.com/office/drawing/2014/main" val="2631771280"/>
                  </a:ext>
                </a:extLst>
              </a:tr>
            </a:tbl>
          </a:graphicData>
        </a:graphic>
      </p:graphicFrame>
      <p:sp>
        <p:nvSpPr>
          <p:cNvPr id="7" name="TextBox 6">
            <a:extLst>
              <a:ext uri="{FF2B5EF4-FFF2-40B4-BE49-F238E27FC236}">
                <a16:creationId xmlns:a16="http://schemas.microsoft.com/office/drawing/2014/main" id="{D2349496-84D1-1D48-A3F9-6DBCEA8BA0F1}"/>
              </a:ext>
            </a:extLst>
          </p:cNvPr>
          <p:cNvSpPr txBox="1"/>
          <p:nvPr/>
        </p:nvSpPr>
        <p:spPr>
          <a:xfrm>
            <a:off x="658624" y="1322"/>
            <a:ext cx="7886700" cy="584775"/>
          </a:xfrm>
          <a:prstGeom prst="rect">
            <a:avLst/>
          </a:prstGeom>
          <a:noFill/>
        </p:spPr>
        <p:txBody>
          <a:bodyPr wrap="square" rtlCol="0">
            <a:spAutoFit/>
          </a:bodyPr>
          <a:lstStyle/>
          <a:p>
            <a:pPr algn="ctr"/>
            <a:r>
              <a:rPr lang="en-US" sz="3200" dirty="0"/>
              <a:t>Genotype Pairwise Comparison (Strict)</a:t>
            </a:r>
          </a:p>
        </p:txBody>
      </p:sp>
      <p:sp>
        <p:nvSpPr>
          <p:cNvPr id="10" name="TextBox 9">
            <a:extLst>
              <a:ext uri="{FF2B5EF4-FFF2-40B4-BE49-F238E27FC236}">
                <a16:creationId xmlns:a16="http://schemas.microsoft.com/office/drawing/2014/main" id="{AF380A65-768D-48F3-947F-7F40A71B2E49}"/>
              </a:ext>
            </a:extLst>
          </p:cNvPr>
          <p:cNvSpPr txBox="1"/>
          <p:nvPr/>
        </p:nvSpPr>
        <p:spPr>
          <a:xfrm>
            <a:off x="500032" y="6096000"/>
            <a:ext cx="7886700" cy="584775"/>
          </a:xfrm>
          <a:prstGeom prst="rect">
            <a:avLst/>
          </a:prstGeom>
          <a:noFill/>
        </p:spPr>
        <p:txBody>
          <a:bodyPr wrap="square" rtlCol="0">
            <a:spAutoFit/>
          </a:bodyPr>
          <a:lstStyle/>
          <a:p>
            <a:r>
              <a:rPr lang="en-US" sz="1600" dirty="0"/>
              <a:t>Sample 1-5: </a:t>
            </a:r>
            <a:r>
              <a:rPr lang="en-US" sz="1600" dirty="0">
                <a:solidFill>
                  <a:srgbClr val="00B050"/>
                </a:solidFill>
              </a:rPr>
              <a:t>826 827 832 847 850 (Cancer Cell Lines)</a:t>
            </a:r>
          </a:p>
          <a:p>
            <a:r>
              <a:rPr lang="en-US" sz="1600" dirty="0"/>
              <a:t>120 total positions - phased &gt;= 3 samples</a:t>
            </a:r>
          </a:p>
        </p:txBody>
      </p:sp>
      <p:graphicFrame>
        <p:nvGraphicFramePr>
          <p:cNvPr id="3" name="Table 3">
            <a:extLst>
              <a:ext uri="{FF2B5EF4-FFF2-40B4-BE49-F238E27FC236}">
                <a16:creationId xmlns:a16="http://schemas.microsoft.com/office/drawing/2014/main" id="{D586E7F1-2940-4689-90E9-6BDCEB5B6236}"/>
              </a:ext>
            </a:extLst>
          </p:cNvPr>
          <p:cNvGraphicFramePr>
            <a:graphicFrameLocks/>
          </p:cNvGraphicFramePr>
          <p:nvPr>
            <p:extLst>
              <p:ext uri="{D42A27DB-BD31-4B8C-83A1-F6EECF244321}">
                <p14:modId xmlns:p14="http://schemas.microsoft.com/office/powerpoint/2010/main" val="3183904464"/>
              </p:ext>
            </p:extLst>
          </p:nvPr>
        </p:nvGraphicFramePr>
        <p:xfrm>
          <a:off x="65599" y="2596261"/>
          <a:ext cx="8991600" cy="1483360"/>
        </p:xfrm>
        <a:graphic>
          <a:graphicData uri="http://schemas.openxmlformats.org/drawingml/2006/table">
            <a:tbl>
              <a:tblPr firstRow="1" bandRow="1">
                <a:tableStyleId>{5C22544A-7EE6-4342-B048-85BDC9FD1C3A}</a:tableStyleId>
              </a:tblPr>
              <a:tblGrid>
                <a:gridCol w="2667000">
                  <a:extLst>
                    <a:ext uri="{9D8B030D-6E8A-4147-A177-3AD203B41FA5}">
                      <a16:colId xmlns:a16="http://schemas.microsoft.com/office/drawing/2014/main" val="2561949726"/>
                    </a:ext>
                  </a:extLst>
                </a:gridCol>
                <a:gridCol w="1264920">
                  <a:extLst>
                    <a:ext uri="{9D8B030D-6E8A-4147-A177-3AD203B41FA5}">
                      <a16:colId xmlns:a16="http://schemas.microsoft.com/office/drawing/2014/main" val="2461927946"/>
                    </a:ext>
                  </a:extLst>
                </a:gridCol>
                <a:gridCol w="1264920">
                  <a:extLst>
                    <a:ext uri="{9D8B030D-6E8A-4147-A177-3AD203B41FA5}">
                      <a16:colId xmlns:a16="http://schemas.microsoft.com/office/drawing/2014/main" val="3929086859"/>
                    </a:ext>
                  </a:extLst>
                </a:gridCol>
                <a:gridCol w="1264920">
                  <a:extLst>
                    <a:ext uri="{9D8B030D-6E8A-4147-A177-3AD203B41FA5}">
                      <a16:colId xmlns:a16="http://schemas.microsoft.com/office/drawing/2014/main" val="2241096614"/>
                    </a:ext>
                  </a:extLst>
                </a:gridCol>
                <a:gridCol w="1264920">
                  <a:extLst>
                    <a:ext uri="{9D8B030D-6E8A-4147-A177-3AD203B41FA5}">
                      <a16:colId xmlns:a16="http://schemas.microsoft.com/office/drawing/2014/main" val="2392230099"/>
                    </a:ext>
                  </a:extLst>
                </a:gridCol>
                <a:gridCol w="1264920">
                  <a:extLst>
                    <a:ext uri="{9D8B030D-6E8A-4147-A177-3AD203B41FA5}">
                      <a16:colId xmlns:a16="http://schemas.microsoft.com/office/drawing/2014/main" val="617271376"/>
                    </a:ext>
                  </a:extLst>
                </a:gridCol>
              </a:tblGrid>
              <a:tr h="370840">
                <a:tc>
                  <a:txBody>
                    <a:bodyPr/>
                    <a:lstStyle/>
                    <a:p>
                      <a:r>
                        <a:rPr lang="en-US" dirty="0"/>
                        <a:t>Agreement</a:t>
                      </a:r>
                    </a:p>
                  </a:txBody>
                  <a:tcPr marL="45720" marR="45720"/>
                </a:tc>
                <a:tc>
                  <a:txBody>
                    <a:bodyPr/>
                    <a:lstStyle/>
                    <a:p>
                      <a:r>
                        <a:rPr lang="en-US" dirty="0"/>
                        <a:t>Sample 1</a:t>
                      </a:r>
                    </a:p>
                  </a:txBody>
                  <a:tcPr marL="45720" marR="45720"/>
                </a:tc>
                <a:tc>
                  <a:txBody>
                    <a:bodyPr/>
                    <a:lstStyle/>
                    <a:p>
                      <a:r>
                        <a:rPr lang="en-US" dirty="0"/>
                        <a:t>Sample 2</a:t>
                      </a:r>
                    </a:p>
                  </a:txBody>
                  <a:tcPr marL="45720" marR="45720"/>
                </a:tc>
                <a:tc>
                  <a:txBody>
                    <a:bodyPr/>
                    <a:lstStyle/>
                    <a:p>
                      <a:r>
                        <a:rPr lang="en-US" dirty="0"/>
                        <a:t>Sample 3</a:t>
                      </a:r>
                    </a:p>
                  </a:txBody>
                  <a:tcPr marL="45720" marR="45720"/>
                </a:tc>
                <a:tc>
                  <a:txBody>
                    <a:bodyPr/>
                    <a:lstStyle/>
                    <a:p>
                      <a:r>
                        <a:rPr lang="en-US" dirty="0"/>
                        <a:t>Sample 4</a:t>
                      </a:r>
                    </a:p>
                  </a:txBody>
                  <a:tcPr marL="45720" marR="45720"/>
                </a:tc>
                <a:tc>
                  <a:txBody>
                    <a:bodyPr/>
                    <a:lstStyle/>
                    <a:p>
                      <a:r>
                        <a:rPr lang="en-US" dirty="0"/>
                        <a:t>Sample 5</a:t>
                      </a:r>
                    </a:p>
                  </a:txBody>
                  <a:tcPr marL="45720" marR="45720"/>
                </a:tc>
                <a:extLst>
                  <a:ext uri="{0D108BD9-81ED-4DB2-BD59-A6C34878D82A}">
                    <a16:rowId xmlns:a16="http://schemas.microsoft.com/office/drawing/2014/main" val="2939071277"/>
                  </a:ext>
                </a:extLst>
              </a:tr>
              <a:tr h="370840">
                <a:tc>
                  <a:txBody>
                    <a:bodyPr/>
                    <a:lstStyle/>
                    <a:p>
                      <a:r>
                        <a:rPr lang="en-US" dirty="0"/>
                        <a:t>WhatsHap vs Hapseq2</a:t>
                      </a:r>
                    </a:p>
                  </a:txBody>
                  <a:tcPr marL="45720" marR="45720"/>
                </a:tc>
                <a:tc>
                  <a:txBody>
                    <a:bodyPr/>
                    <a:lstStyle/>
                    <a:p>
                      <a:r>
                        <a:rPr lang="en-US" dirty="0">
                          <a:solidFill>
                            <a:schemeClr val="tx1"/>
                          </a:solidFill>
                        </a:rPr>
                        <a:t>115.5</a:t>
                      </a:r>
                    </a:p>
                  </a:txBody>
                  <a:tcPr/>
                </a:tc>
                <a:tc>
                  <a:txBody>
                    <a:bodyPr/>
                    <a:lstStyle/>
                    <a:p>
                      <a:r>
                        <a:rPr lang="en-US" dirty="0">
                          <a:solidFill>
                            <a:schemeClr val="tx1"/>
                          </a:solidFill>
                        </a:rPr>
                        <a:t>113.5</a:t>
                      </a:r>
                    </a:p>
                  </a:txBody>
                  <a:tcPr/>
                </a:tc>
                <a:tc>
                  <a:txBody>
                    <a:bodyPr/>
                    <a:lstStyle/>
                    <a:p>
                      <a:r>
                        <a:rPr lang="en-US" dirty="0">
                          <a:solidFill>
                            <a:schemeClr val="tx1"/>
                          </a:solidFill>
                        </a:rPr>
                        <a:t>118</a:t>
                      </a:r>
                    </a:p>
                  </a:txBody>
                  <a:tcPr/>
                </a:tc>
                <a:tc>
                  <a:txBody>
                    <a:bodyPr/>
                    <a:lstStyle/>
                    <a:p>
                      <a:r>
                        <a:rPr lang="en-US" dirty="0">
                          <a:solidFill>
                            <a:schemeClr val="tx1"/>
                          </a:solidFill>
                        </a:rPr>
                        <a:t>115</a:t>
                      </a:r>
                    </a:p>
                  </a:txBody>
                  <a:tcPr/>
                </a:tc>
                <a:tc>
                  <a:txBody>
                    <a:bodyPr/>
                    <a:lstStyle/>
                    <a:p>
                      <a:r>
                        <a:rPr lang="en-US" dirty="0">
                          <a:solidFill>
                            <a:schemeClr val="tx1"/>
                          </a:solidFill>
                        </a:rPr>
                        <a:t>116.5</a:t>
                      </a:r>
                    </a:p>
                  </a:txBody>
                  <a:tcPr/>
                </a:tc>
                <a:extLst>
                  <a:ext uri="{0D108BD9-81ED-4DB2-BD59-A6C34878D82A}">
                    <a16:rowId xmlns:a16="http://schemas.microsoft.com/office/drawing/2014/main" val="159309528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WhatsHap vs DBM</a:t>
                      </a:r>
                    </a:p>
                  </a:txBody>
                  <a:tcPr marL="45720" marR="45720"/>
                </a:tc>
                <a:tc>
                  <a:txBody>
                    <a:bodyPr/>
                    <a:lstStyle/>
                    <a:p>
                      <a:r>
                        <a:rPr lang="en-US" dirty="0">
                          <a:solidFill>
                            <a:schemeClr val="tx1"/>
                          </a:solidFill>
                        </a:rPr>
                        <a:t>106</a:t>
                      </a:r>
                    </a:p>
                  </a:txBody>
                  <a:tcPr/>
                </a:tc>
                <a:tc>
                  <a:txBody>
                    <a:bodyPr/>
                    <a:lstStyle/>
                    <a:p>
                      <a:r>
                        <a:rPr lang="en-US" dirty="0">
                          <a:solidFill>
                            <a:schemeClr val="tx1"/>
                          </a:solidFill>
                        </a:rPr>
                        <a:t>104</a:t>
                      </a:r>
                    </a:p>
                  </a:txBody>
                  <a:tcPr/>
                </a:tc>
                <a:tc>
                  <a:txBody>
                    <a:bodyPr/>
                    <a:lstStyle/>
                    <a:p>
                      <a:r>
                        <a:rPr lang="en-US" dirty="0">
                          <a:solidFill>
                            <a:schemeClr val="tx1"/>
                          </a:solidFill>
                        </a:rPr>
                        <a:t>108.5</a:t>
                      </a:r>
                    </a:p>
                  </a:txBody>
                  <a:tcPr/>
                </a:tc>
                <a:tc>
                  <a:txBody>
                    <a:bodyPr/>
                    <a:lstStyle/>
                    <a:p>
                      <a:r>
                        <a:rPr lang="en-US" dirty="0">
                          <a:solidFill>
                            <a:schemeClr val="tx1"/>
                          </a:solidFill>
                        </a:rPr>
                        <a:t>105.5</a:t>
                      </a:r>
                    </a:p>
                  </a:txBody>
                  <a:tcPr/>
                </a:tc>
                <a:tc>
                  <a:txBody>
                    <a:bodyPr/>
                    <a:lstStyle/>
                    <a:p>
                      <a:r>
                        <a:rPr lang="en-US" dirty="0">
                          <a:solidFill>
                            <a:schemeClr val="tx1"/>
                          </a:solidFill>
                        </a:rPr>
                        <a:t>109.5</a:t>
                      </a:r>
                    </a:p>
                  </a:txBody>
                  <a:tcPr/>
                </a:tc>
                <a:extLst>
                  <a:ext uri="{0D108BD9-81ED-4DB2-BD59-A6C34878D82A}">
                    <a16:rowId xmlns:a16="http://schemas.microsoft.com/office/drawing/2014/main" val="2680184326"/>
                  </a:ext>
                </a:extLst>
              </a:tr>
              <a:tr h="370840">
                <a:tc>
                  <a:txBody>
                    <a:bodyPr/>
                    <a:lstStyle/>
                    <a:p>
                      <a:r>
                        <a:rPr lang="en-US" dirty="0"/>
                        <a:t>Hapseq2 vs DBM</a:t>
                      </a:r>
                    </a:p>
                  </a:txBody>
                  <a:tcPr marL="45720" marR="45720"/>
                </a:tc>
                <a:tc>
                  <a:txBody>
                    <a:bodyPr/>
                    <a:lstStyle/>
                    <a:p>
                      <a:r>
                        <a:rPr lang="en-US" dirty="0"/>
                        <a:t>104.5</a:t>
                      </a:r>
                    </a:p>
                  </a:txBody>
                  <a:tcPr/>
                </a:tc>
                <a:tc>
                  <a:txBody>
                    <a:bodyPr/>
                    <a:lstStyle/>
                    <a:p>
                      <a:r>
                        <a:rPr lang="en-US" dirty="0"/>
                        <a:t>101.5</a:t>
                      </a:r>
                    </a:p>
                  </a:txBody>
                  <a:tcPr/>
                </a:tc>
                <a:tc>
                  <a:txBody>
                    <a:bodyPr/>
                    <a:lstStyle/>
                    <a:p>
                      <a:r>
                        <a:rPr lang="en-US" dirty="0"/>
                        <a:t>106.5</a:t>
                      </a:r>
                    </a:p>
                  </a:txBody>
                  <a:tcPr/>
                </a:tc>
                <a:tc>
                  <a:txBody>
                    <a:bodyPr/>
                    <a:lstStyle/>
                    <a:p>
                      <a:r>
                        <a:rPr lang="en-US" dirty="0"/>
                        <a:t>104.5</a:t>
                      </a:r>
                    </a:p>
                  </a:txBody>
                  <a:tcPr/>
                </a:tc>
                <a:tc>
                  <a:txBody>
                    <a:bodyPr/>
                    <a:lstStyle/>
                    <a:p>
                      <a:r>
                        <a:rPr lang="en-US" dirty="0"/>
                        <a:t>108</a:t>
                      </a:r>
                    </a:p>
                  </a:txBody>
                  <a:tcPr/>
                </a:tc>
                <a:extLst>
                  <a:ext uri="{0D108BD9-81ED-4DB2-BD59-A6C34878D82A}">
                    <a16:rowId xmlns:a16="http://schemas.microsoft.com/office/drawing/2014/main" val="2631771280"/>
                  </a:ext>
                </a:extLst>
              </a:tr>
            </a:tbl>
          </a:graphicData>
        </a:graphic>
      </p:graphicFrame>
      <p:sp>
        <p:nvSpPr>
          <p:cNvPr id="13" name="TextBox 12">
            <a:extLst>
              <a:ext uri="{FF2B5EF4-FFF2-40B4-BE49-F238E27FC236}">
                <a16:creationId xmlns:a16="http://schemas.microsoft.com/office/drawing/2014/main" id="{B4DE0017-68C9-4D28-9CC1-CFC3D375E5D8}"/>
              </a:ext>
            </a:extLst>
          </p:cNvPr>
          <p:cNvSpPr txBox="1"/>
          <p:nvPr/>
        </p:nvSpPr>
        <p:spPr>
          <a:xfrm>
            <a:off x="663926" y="2034748"/>
            <a:ext cx="7886700" cy="584775"/>
          </a:xfrm>
          <a:prstGeom prst="rect">
            <a:avLst/>
          </a:prstGeom>
          <a:noFill/>
        </p:spPr>
        <p:txBody>
          <a:bodyPr wrap="square" rtlCol="0">
            <a:spAutoFit/>
          </a:bodyPr>
          <a:lstStyle/>
          <a:p>
            <a:pPr algn="ctr"/>
            <a:r>
              <a:rPr lang="en-US" sz="3200" dirty="0"/>
              <a:t>Genotype Pairwise Comparison (Non-Strict)</a:t>
            </a:r>
          </a:p>
        </p:txBody>
      </p:sp>
      <p:graphicFrame>
        <p:nvGraphicFramePr>
          <p:cNvPr id="15" name="Table 3">
            <a:extLst>
              <a:ext uri="{FF2B5EF4-FFF2-40B4-BE49-F238E27FC236}">
                <a16:creationId xmlns:a16="http://schemas.microsoft.com/office/drawing/2014/main" id="{F58E025B-73A0-452D-98A1-13BC7EDEA1E6}"/>
              </a:ext>
            </a:extLst>
          </p:cNvPr>
          <p:cNvGraphicFramePr>
            <a:graphicFrameLocks/>
          </p:cNvGraphicFramePr>
          <p:nvPr>
            <p:extLst>
              <p:ext uri="{D42A27DB-BD31-4B8C-83A1-F6EECF244321}">
                <p14:modId xmlns:p14="http://schemas.microsoft.com/office/powerpoint/2010/main" val="3695589043"/>
              </p:ext>
            </p:extLst>
          </p:nvPr>
        </p:nvGraphicFramePr>
        <p:xfrm>
          <a:off x="86801" y="4556296"/>
          <a:ext cx="8991600" cy="1483360"/>
        </p:xfrm>
        <a:graphic>
          <a:graphicData uri="http://schemas.openxmlformats.org/drawingml/2006/table">
            <a:tbl>
              <a:tblPr firstRow="1" bandRow="1">
                <a:tableStyleId>{5C22544A-7EE6-4342-B048-85BDC9FD1C3A}</a:tableStyleId>
              </a:tblPr>
              <a:tblGrid>
                <a:gridCol w="2667000">
                  <a:extLst>
                    <a:ext uri="{9D8B030D-6E8A-4147-A177-3AD203B41FA5}">
                      <a16:colId xmlns:a16="http://schemas.microsoft.com/office/drawing/2014/main" val="2561949726"/>
                    </a:ext>
                  </a:extLst>
                </a:gridCol>
                <a:gridCol w="1264920">
                  <a:extLst>
                    <a:ext uri="{9D8B030D-6E8A-4147-A177-3AD203B41FA5}">
                      <a16:colId xmlns:a16="http://schemas.microsoft.com/office/drawing/2014/main" val="2461927946"/>
                    </a:ext>
                  </a:extLst>
                </a:gridCol>
                <a:gridCol w="1264920">
                  <a:extLst>
                    <a:ext uri="{9D8B030D-6E8A-4147-A177-3AD203B41FA5}">
                      <a16:colId xmlns:a16="http://schemas.microsoft.com/office/drawing/2014/main" val="3929086859"/>
                    </a:ext>
                  </a:extLst>
                </a:gridCol>
                <a:gridCol w="1264920">
                  <a:extLst>
                    <a:ext uri="{9D8B030D-6E8A-4147-A177-3AD203B41FA5}">
                      <a16:colId xmlns:a16="http://schemas.microsoft.com/office/drawing/2014/main" val="2241096614"/>
                    </a:ext>
                  </a:extLst>
                </a:gridCol>
                <a:gridCol w="1264920">
                  <a:extLst>
                    <a:ext uri="{9D8B030D-6E8A-4147-A177-3AD203B41FA5}">
                      <a16:colId xmlns:a16="http://schemas.microsoft.com/office/drawing/2014/main" val="2392230099"/>
                    </a:ext>
                  </a:extLst>
                </a:gridCol>
                <a:gridCol w="1264920">
                  <a:extLst>
                    <a:ext uri="{9D8B030D-6E8A-4147-A177-3AD203B41FA5}">
                      <a16:colId xmlns:a16="http://schemas.microsoft.com/office/drawing/2014/main" val="617271376"/>
                    </a:ext>
                  </a:extLst>
                </a:gridCol>
              </a:tblGrid>
              <a:tr h="370840">
                <a:tc>
                  <a:txBody>
                    <a:bodyPr/>
                    <a:lstStyle/>
                    <a:p>
                      <a:r>
                        <a:rPr lang="en-US" dirty="0"/>
                        <a:t>Agreement</a:t>
                      </a:r>
                    </a:p>
                  </a:txBody>
                  <a:tcPr marL="45720" marR="45720"/>
                </a:tc>
                <a:tc>
                  <a:txBody>
                    <a:bodyPr/>
                    <a:lstStyle/>
                    <a:p>
                      <a:r>
                        <a:rPr lang="en-US" dirty="0"/>
                        <a:t>Sample 1</a:t>
                      </a:r>
                    </a:p>
                  </a:txBody>
                  <a:tcPr marL="45720" marR="45720"/>
                </a:tc>
                <a:tc>
                  <a:txBody>
                    <a:bodyPr/>
                    <a:lstStyle/>
                    <a:p>
                      <a:r>
                        <a:rPr lang="en-US" dirty="0"/>
                        <a:t>Sample 2</a:t>
                      </a:r>
                    </a:p>
                  </a:txBody>
                  <a:tcPr marL="45720" marR="45720"/>
                </a:tc>
                <a:tc>
                  <a:txBody>
                    <a:bodyPr/>
                    <a:lstStyle/>
                    <a:p>
                      <a:r>
                        <a:rPr lang="en-US" dirty="0"/>
                        <a:t>Sample 3</a:t>
                      </a:r>
                    </a:p>
                  </a:txBody>
                  <a:tcPr marL="45720" marR="45720"/>
                </a:tc>
                <a:tc>
                  <a:txBody>
                    <a:bodyPr/>
                    <a:lstStyle/>
                    <a:p>
                      <a:r>
                        <a:rPr lang="en-US" dirty="0"/>
                        <a:t>Sample 4</a:t>
                      </a:r>
                    </a:p>
                  </a:txBody>
                  <a:tcPr marL="45720" marR="45720"/>
                </a:tc>
                <a:tc>
                  <a:txBody>
                    <a:bodyPr/>
                    <a:lstStyle/>
                    <a:p>
                      <a:r>
                        <a:rPr lang="en-US" dirty="0"/>
                        <a:t>Sample 5</a:t>
                      </a:r>
                    </a:p>
                  </a:txBody>
                  <a:tcPr marL="45720" marR="45720"/>
                </a:tc>
                <a:extLst>
                  <a:ext uri="{0D108BD9-81ED-4DB2-BD59-A6C34878D82A}">
                    <a16:rowId xmlns:a16="http://schemas.microsoft.com/office/drawing/2014/main" val="2939071277"/>
                  </a:ext>
                </a:extLst>
              </a:tr>
              <a:tr h="370840">
                <a:tc>
                  <a:txBody>
                    <a:bodyPr/>
                    <a:lstStyle/>
                    <a:p>
                      <a:r>
                        <a:rPr lang="en-US" dirty="0"/>
                        <a:t>WhatsHap vs Hapseq2</a:t>
                      </a:r>
                    </a:p>
                  </a:txBody>
                  <a:tcPr marL="45720" marR="45720"/>
                </a:tc>
                <a:tc>
                  <a:txBody>
                    <a:bodyPr/>
                    <a:lstStyle/>
                    <a:p>
                      <a:r>
                        <a:rPr lang="en-US" dirty="0">
                          <a:solidFill>
                            <a:schemeClr val="tx1"/>
                          </a:solidFill>
                        </a:rPr>
                        <a:t>87.5</a:t>
                      </a:r>
                    </a:p>
                  </a:txBody>
                  <a:tcPr/>
                </a:tc>
                <a:tc>
                  <a:txBody>
                    <a:bodyPr/>
                    <a:lstStyle/>
                    <a:p>
                      <a:r>
                        <a:rPr lang="en-US" dirty="0">
                          <a:solidFill>
                            <a:schemeClr val="tx1"/>
                          </a:solidFill>
                        </a:rPr>
                        <a:t>96</a:t>
                      </a:r>
                    </a:p>
                  </a:txBody>
                  <a:tcPr/>
                </a:tc>
                <a:tc>
                  <a:txBody>
                    <a:bodyPr/>
                    <a:lstStyle/>
                    <a:p>
                      <a:r>
                        <a:rPr lang="en-US" dirty="0">
                          <a:solidFill>
                            <a:schemeClr val="tx1"/>
                          </a:solidFill>
                        </a:rPr>
                        <a:t>84.5</a:t>
                      </a:r>
                    </a:p>
                  </a:txBody>
                  <a:tcPr/>
                </a:tc>
                <a:tc>
                  <a:txBody>
                    <a:bodyPr/>
                    <a:lstStyle/>
                    <a:p>
                      <a:r>
                        <a:rPr lang="en-US" dirty="0">
                          <a:solidFill>
                            <a:schemeClr val="tx1"/>
                          </a:solidFill>
                        </a:rPr>
                        <a:t>89</a:t>
                      </a:r>
                    </a:p>
                  </a:txBody>
                  <a:tcPr/>
                </a:tc>
                <a:tc>
                  <a:txBody>
                    <a:bodyPr/>
                    <a:lstStyle/>
                    <a:p>
                      <a:r>
                        <a:rPr lang="en-US" dirty="0">
                          <a:solidFill>
                            <a:schemeClr val="tx1"/>
                          </a:solidFill>
                        </a:rPr>
                        <a:t>91.5</a:t>
                      </a:r>
                    </a:p>
                  </a:txBody>
                  <a:tcPr/>
                </a:tc>
                <a:extLst>
                  <a:ext uri="{0D108BD9-81ED-4DB2-BD59-A6C34878D82A}">
                    <a16:rowId xmlns:a16="http://schemas.microsoft.com/office/drawing/2014/main" val="159309528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WhatsHap vs DBM</a:t>
                      </a:r>
                    </a:p>
                  </a:txBody>
                  <a:tcPr marL="45720" marR="45720"/>
                </a:tc>
                <a:tc>
                  <a:txBody>
                    <a:bodyPr/>
                    <a:lstStyle/>
                    <a:p>
                      <a:r>
                        <a:rPr lang="en-US" dirty="0">
                          <a:solidFill>
                            <a:schemeClr val="tx1"/>
                          </a:solidFill>
                        </a:rPr>
                        <a:t>82.5</a:t>
                      </a:r>
                    </a:p>
                  </a:txBody>
                  <a:tcPr/>
                </a:tc>
                <a:tc>
                  <a:txBody>
                    <a:bodyPr/>
                    <a:lstStyle/>
                    <a:p>
                      <a:r>
                        <a:rPr lang="en-US" dirty="0">
                          <a:solidFill>
                            <a:schemeClr val="tx1"/>
                          </a:solidFill>
                        </a:rPr>
                        <a:t>89.5</a:t>
                      </a:r>
                    </a:p>
                  </a:txBody>
                  <a:tcPr/>
                </a:tc>
                <a:tc>
                  <a:txBody>
                    <a:bodyPr/>
                    <a:lstStyle/>
                    <a:p>
                      <a:r>
                        <a:rPr lang="en-US" dirty="0">
                          <a:solidFill>
                            <a:schemeClr val="tx1"/>
                          </a:solidFill>
                        </a:rPr>
                        <a:t>81.5</a:t>
                      </a:r>
                    </a:p>
                  </a:txBody>
                  <a:tcPr/>
                </a:tc>
                <a:tc>
                  <a:txBody>
                    <a:bodyPr/>
                    <a:lstStyle/>
                    <a:p>
                      <a:r>
                        <a:rPr lang="en-US" dirty="0">
                          <a:solidFill>
                            <a:schemeClr val="tx1"/>
                          </a:solidFill>
                        </a:rPr>
                        <a:t>85</a:t>
                      </a:r>
                    </a:p>
                  </a:txBody>
                  <a:tcPr/>
                </a:tc>
                <a:tc>
                  <a:txBody>
                    <a:bodyPr/>
                    <a:lstStyle/>
                    <a:p>
                      <a:r>
                        <a:rPr lang="en-US" dirty="0">
                          <a:solidFill>
                            <a:schemeClr val="tx1"/>
                          </a:solidFill>
                        </a:rPr>
                        <a:t>86.5</a:t>
                      </a:r>
                    </a:p>
                  </a:txBody>
                  <a:tcPr/>
                </a:tc>
                <a:extLst>
                  <a:ext uri="{0D108BD9-81ED-4DB2-BD59-A6C34878D82A}">
                    <a16:rowId xmlns:a16="http://schemas.microsoft.com/office/drawing/2014/main" val="2680184326"/>
                  </a:ext>
                </a:extLst>
              </a:tr>
              <a:tr h="370840">
                <a:tc>
                  <a:txBody>
                    <a:bodyPr/>
                    <a:lstStyle/>
                    <a:p>
                      <a:r>
                        <a:rPr lang="en-US" dirty="0"/>
                        <a:t>Hapseq2 vs DBM</a:t>
                      </a:r>
                    </a:p>
                  </a:txBody>
                  <a:tcPr marL="45720" marR="45720"/>
                </a:tc>
                <a:tc>
                  <a:txBody>
                    <a:bodyPr/>
                    <a:lstStyle/>
                    <a:p>
                      <a:r>
                        <a:rPr lang="en-US" dirty="0"/>
                        <a:t>94.5</a:t>
                      </a:r>
                    </a:p>
                  </a:txBody>
                  <a:tcPr/>
                </a:tc>
                <a:tc>
                  <a:txBody>
                    <a:bodyPr/>
                    <a:lstStyle/>
                    <a:p>
                      <a:r>
                        <a:rPr lang="en-US" dirty="0"/>
                        <a:t>94.5</a:t>
                      </a:r>
                    </a:p>
                  </a:txBody>
                  <a:tcPr/>
                </a:tc>
                <a:tc>
                  <a:txBody>
                    <a:bodyPr/>
                    <a:lstStyle/>
                    <a:p>
                      <a:r>
                        <a:rPr lang="en-US" dirty="0"/>
                        <a:t>90.5</a:t>
                      </a:r>
                    </a:p>
                  </a:txBody>
                  <a:tcPr/>
                </a:tc>
                <a:tc>
                  <a:txBody>
                    <a:bodyPr/>
                    <a:lstStyle/>
                    <a:p>
                      <a:r>
                        <a:rPr lang="en-US" b="0" dirty="0"/>
                        <a:t>94.5</a:t>
                      </a:r>
                    </a:p>
                  </a:txBody>
                  <a:tcPr/>
                </a:tc>
                <a:tc>
                  <a:txBody>
                    <a:bodyPr/>
                    <a:lstStyle/>
                    <a:p>
                      <a:r>
                        <a:rPr lang="en-US" dirty="0"/>
                        <a:t>96</a:t>
                      </a:r>
                    </a:p>
                  </a:txBody>
                  <a:tcPr/>
                </a:tc>
                <a:extLst>
                  <a:ext uri="{0D108BD9-81ED-4DB2-BD59-A6C34878D82A}">
                    <a16:rowId xmlns:a16="http://schemas.microsoft.com/office/drawing/2014/main" val="2631771280"/>
                  </a:ext>
                </a:extLst>
              </a:tr>
            </a:tbl>
          </a:graphicData>
        </a:graphic>
      </p:graphicFrame>
      <p:sp>
        <p:nvSpPr>
          <p:cNvPr id="17" name="TextBox 16">
            <a:extLst>
              <a:ext uri="{FF2B5EF4-FFF2-40B4-BE49-F238E27FC236}">
                <a16:creationId xmlns:a16="http://schemas.microsoft.com/office/drawing/2014/main" id="{4FF65E23-80BB-488C-A001-5CD86C38B65F}"/>
              </a:ext>
            </a:extLst>
          </p:cNvPr>
          <p:cNvSpPr txBox="1"/>
          <p:nvPr/>
        </p:nvSpPr>
        <p:spPr>
          <a:xfrm>
            <a:off x="685128" y="3994783"/>
            <a:ext cx="7886700" cy="584775"/>
          </a:xfrm>
          <a:prstGeom prst="rect">
            <a:avLst/>
          </a:prstGeom>
          <a:noFill/>
        </p:spPr>
        <p:txBody>
          <a:bodyPr wrap="square" rtlCol="0">
            <a:spAutoFit/>
          </a:bodyPr>
          <a:lstStyle/>
          <a:p>
            <a:pPr algn="ctr"/>
            <a:r>
              <a:rPr lang="en-US" sz="3200" dirty="0"/>
              <a:t>Haplotype Pairwise Comparison</a:t>
            </a:r>
          </a:p>
        </p:txBody>
      </p:sp>
    </p:spTree>
    <p:extLst>
      <p:ext uri="{BB962C8B-B14F-4D97-AF65-F5344CB8AC3E}">
        <p14:creationId xmlns:p14="http://schemas.microsoft.com/office/powerpoint/2010/main" val="4076553476"/>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3">
            <a:extLst>
              <a:ext uri="{FF2B5EF4-FFF2-40B4-BE49-F238E27FC236}">
                <a16:creationId xmlns:a16="http://schemas.microsoft.com/office/drawing/2014/main" id="{96FD486D-C3C9-1846-97BF-CEB339759498}"/>
              </a:ext>
            </a:extLst>
          </p:cNvPr>
          <p:cNvGraphicFramePr>
            <a:graphicFrameLocks/>
          </p:cNvGraphicFramePr>
          <p:nvPr>
            <p:extLst>
              <p:ext uri="{D42A27DB-BD31-4B8C-83A1-F6EECF244321}">
                <p14:modId xmlns:p14="http://schemas.microsoft.com/office/powerpoint/2010/main" val="2509268701"/>
              </p:ext>
            </p:extLst>
          </p:nvPr>
        </p:nvGraphicFramePr>
        <p:xfrm>
          <a:off x="60297" y="562835"/>
          <a:ext cx="8991600" cy="1483360"/>
        </p:xfrm>
        <a:graphic>
          <a:graphicData uri="http://schemas.openxmlformats.org/drawingml/2006/table">
            <a:tbl>
              <a:tblPr firstRow="1" bandRow="1">
                <a:tableStyleId>{5C22544A-7EE6-4342-B048-85BDC9FD1C3A}</a:tableStyleId>
              </a:tblPr>
              <a:tblGrid>
                <a:gridCol w="2667000">
                  <a:extLst>
                    <a:ext uri="{9D8B030D-6E8A-4147-A177-3AD203B41FA5}">
                      <a16:colId xmlns:a16="http://schemas.microsoft.com/office/drawing/2014/main" val="2561949726"/>
                    </a:ext>
                  </a:extLst>
                </a:gridCol>
                <a:gridCol w="1264920">
                  <a:extLst>
                    <a:ext uri="{9D8B030D-6E8A-4147-A177-3AD203B41FA5}">
                      <a16:colId xmlns:a16="http://schemas.microsoft.com/office/drawing/2014/main" val="2461927946"/>
                    </a:ext>
                  </a:extLst>
                </a:gridCol>
                <a:gridCol w="1264920">
                  <a:extLst>
                    <a:ext uri="{9D8B030D-6E8A-4147-A177-3AD203B41FA5}">
                      <a16:colId xmlns:a16="http://schemas.microsoft.com/office/drawing/2014/main" val="3929086859"/>
                    </a:ext>
                  </a:extLst>
                </a:gridCol>
                <a:gridCol w="1264920">
                  <a:extLst>
                    <a:ext uri="{9D8B030D-6E8A-4147-A177-3AD203B41FA5}">
                      <a16:colId xmlns:a16="http://schemas.microsoft.com/office/drawing/2014/main" val="2241096614"/>
                    </a:ext>
                  </a:extLst>
                </a:gridCol>
                <a:gridCol w="1264920">
                  <a:extLst>
                    <a:ext uri="{9D8B030D-6E8A-4147-A177-3AD203B41FA5}">
                      <a16:colId xmlns:a16="http://schemas.microsoft.com/office/drawing/2014/main" val="2392230099"/>
                    </a:ext>
                  </a:extLst>
                </a:gridCol>
                <a:gridCol w="1264920">
                  <a:extLst>
                    <a:ext uri="{9D8B030D-6E8A-4147-A177-3AD203B41FA5}">
                      <a16:colId xmlns:a16="http://schemas.microsoft.com/office/drawing/2014/main" val="617271376"/>
                    </a:ext>
                  </a:extLst>
                </a:gridCol>
              </a:tblGrid>
              <a:tr h="370840">
                <a:tc>
                  <a:txBody>
                    <a:bodyPr/>
                    <a:lstStyle/>
                    <a:p>
                      <a:r>
                        <a:rPr lang="en-US" dirty="0"/>
                        <a:t>Agreement</a:t>
                      </a:r>
                    </a:p>
                  </a:txBody>
                  <a:tcPr marL="45720" marR="45720"/>
                </a:tc>
                <a:tc>
                  <a:txBody>
                    <a:bodyPr/>
                    <a:lstStyle/>
                    <a:p>
                      <a:r>
                        <a:rPr lang="en-US" dirty="0"/>
                        <a:t>Sample 1</a:t>
                      </a:r>
                    </a:p>
                  </a:txBody>
                  <a:tcPr marL="45720" marR="45720"/>
                </a:tc>
                <a:tc>
                  <a:txBody>
                    <a:bodyPr/>
                    <a:lstStyle/>
                    <a:p>
                      <a:r>
                        <a:rPr lang="en-US" dirty="0"/>
                        <a:t>Sample 2</a:t>
                      </a:r>
                    </a:p>
                  </a:txBody>
                  <a:tcPr marL="45720" marR="45720"/>
                </a:tc>
                <a:tc>
                  <a:txBody>
                    <a:bodyPr/>
                    <a:lstStyle/>
                    <a:p>
                      <a:r>
                        <a:rPr lang="en-US" dirty="0"/>
                        <a:t>Sample 3</a:t>
                      </a:r>
                    </a:p>
                  </a:txBody>
                  <a:tcPr marL="45720" marR="45720"/>
                </a:tc>
                <a:tc>
                  <a:txBody>
                    <a:bodyPr/>
                    <a:lstStyle/>
                    <a:p>
                      <a:r>
                        <a:rPr lang="en-US" dirty="0"/>
                        <a:t>Sample 4</a:t>
                      </a:r>
                    </a:p>
                  </a:txBody>
                  <a:tcPr marL="45720" marR="45720"/>
                </a:tc>
                <a:tc>
                  <a:txBody>
                    <a:bodyPr/>
                    <a:lstStyle/>
                    <a:p>
                      <a:r>
                        <a:rPr lang="en-US" dirty="0"/>
                        <a:t>Sample 5</a:t>
                      </a:r>
                    </a:p>
                  </a:txBody>
                  <a:tcPr marL="45720" marR="45720"/>
                </a:tc>
                <a:extLst>
                  <a:ext uri="{0D108BD9-81ED-4DB2-BD59-A6C34878D82A}">
                    <a16:rowId xmlns:a16="http://schemas.microsoft.com/office/drawing/2014/main" val="2939071277"/>
                  </a:ext>
                </a:extLst>
              </a:tr>
              <a:tr h="370840">
                <a:tc>
                  <a:txBody>
                    <a:bodyPr/>
                    <a:lstStyle/>
                    <a:p>
                      <a:r>
                        <a:rPr lang="en-US" dirty="0"/>
                        <a:t>WhatsHap vs Hapseq2</a:t>
                      </a:r>
                    </a:p>
                  </a:txBody>
                  <a:tcPr marL="45720" marR="45720"/>
                </a:tc>
                <a:tc>
                  <a:txBody>
                    <a:bodyPr/>
                    <a:lstStyle/>
                    <a:p>
                      <a:r>
                        <a:rPr lang="en-US" dirty="0">
                          <a:solidFill>
                            <a:schemeClr val="tx1"/>
                          </a:solidFill>
                        </a:rPr>
                        <a:t>348,869</a:t>
                      </a:r>
                    </a:p>
                  </a:txBody>
                  <a:tcPr/>
                </a:tc>
                <a:tc>
                  <a:txBody>
                    <a:bodyPr/>
                    <a:lstStyle/>
                    <a:p>
                      <a:r>
                        <a:rPr lang="en-US" dirty="0">
                          <a:solidFill>
                            <a:schemeClr val="tx1"/>
                          </a:solidFill>
                        </a:rPr>
                        <a:t>348,860</a:t>
                      </a:r>
                    </a:p>
                  </a:txBody>
                  <a:tcPr/>
                </a:tc>
                <a:tc>
                  <a:txBody>
                    <a:bodyPr/>
                    <a:lstStyle/>
                    <a:p>
                      <a:r>
                        <a:rPr lang="en-US" dirty="0">
                          <a:solidFill>
                            <a:schemeClr val="tx1"/>
                          </a:solidFill>
                        </a:rPr>
                        <a:t>348,007</a:t>
                      </a:r>
                    </a:p>
                  </a:txBody>
                  <a:tcPr/>
                </a:tc>
                <a:tc>
                  <a:txBody>
                    <a:bodyPr/>
                    <a:lstStyle/>
                    <a:p>
                      <a:r>
                        <a:rPr lang="en-US" dirty="0">
                          <a:solidFill>
                            <a:schemeClr val="tx1"/>
                          </a:solidFill>
                        </a:rPr>
                        <a:t>348,584</a:t>
                      </a:r>
                    </a:p>
                  </a:txBody>
                  <a:tcPr/>
                </a:tc>
                <a:tc>
                  <a:txBody>
                    <a:bodyPr/>
                    <a:lstStyle/>
                    <a:p>
                      <a:r>
                        <a:rPr lang="en-US" dirty="0">
                          <a:solidFill>
                            <a:schemeClr val="tx1"/>
                          </a:solidFill>
                        </a:rPr>
                        <a:t>348,098</a:t>
                      </a:r>
                    </a:p>
                  </a:txBody>
                  <a:tcPr/>
                </a:tc>
                <a:extLst>
                  <a:ext uri="{0D108BD9-81ED-4DB2-BD59-A6C34878D82A}">
                    <a16:rowId xmlns:a16="http://schemas.microsoft.com/office/drawing/2014/main" val="159309528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WhatsHap vs DBM</a:t>
                      </a:r>
                    </a:p>
                  </a:txBody>
                  <a:tcPr marL="45720" marR="45720"/>
                </a:tc>
                <a:tc>
                  <a:txBody>
                    <a:bodyPr/>
                    <a:lstStyle/>
                    <a:p>
                      <a:r>
                        <a:rPr lang="en-US" dirty="0">
                          <a:solidFill>
                            <a:schemeClr val="tx1"/>
                          </a:solidFill>
                        </a:rPr>
                        <a:t>149,205</a:t>
                      </a:r>
                    </a:p>
                  </a:txBody>
                  <a:tcPr/>
                </a:tc>
                <a:tc>
                  <a:txBody>
                    <a:bodyPr/>
                    <a:lstStyle/>
                    <a:p>
                      <a:r>
                        <a:rPr lang="en-US" dirty="0">
                          <a:solidFill>
                            <a:schemeClr val="tx1"/>
                          </a:solidFill>
                        </a:rPr>
                        <a:t>148,818</a:t>
                      </a:r>
                    </a:p>
                  </a:txBody>
                  <a:tcPr/>
                </a:tc>
                <a:tc>
                  <a:txBody>
                    <a:bodyPr/>
                    <a:lstStyle/>
                    <a:p>
                      <a:r>
                        <a:rPr lang="en-US" dirty="0">
                          <a:solidFill>
                            <a:schemeClr val="tx1"/>
                          </a:solidFill>
                        </a:rPr>
                        <a:t>150,511</a:t>
                      </a:r>
                    </a:p>
                  </a:txBody>
                  <a:tcPr/>
                </a:tc>
                <a:tc>
                  <a:txBody>
                    <a:bodyPr/>
                    <a:lstStyle/>
                    <a:p>
                      <a:r>
                        <a:rPr lang="en-US" dirty="0">
                          <a:solidFill>
                            <a:schemeClr val="tx1"/>
                          </a:solidFill>
                        </a:rPr>
                        <a:t>150,209</a:t>
                      </a:r>
                    </a:p>
                  </a:txBody>
                  <a:tcPr/>
                </a:tc>
                <a:tc>
                  <a:txBody>
                    <a:bodyPr/>
                    <a:lstStyle/>
                    <a:p>
                      <a:r>
                        <a:rPr lang="en-US" dirty="0">
                          <a:solidFill>
                            <a:schemeClr val="tx1"/>
                          </a:solidFill>
                        </a:rPr>
                        <a:t>150,246</a:t>
                      </a:r>
                    </a:p>
                  </a:txBody>
                  <a:tcPr/>
                </a:tc>
                <a:extLst>
                  <a:ext uri="{0D108BD9-81ED-4DB2-BD59-A6C34878D82A}">
                    <a16:rowId xmlns:a16="http://schemas.microsoft.com/office/drawing/2014/main" val="2680184326"/>
                  </a:ext>
                </a:extLst>
              </a:tr>
              <a:tr h="370840">
                <a:tc>
                  <a:txBody>
                    <a:bodyPr/>
                    <a:lstStyle/>
                    <a:p>
                      <a:r>
                        <a:rPr lang="en-US" dirty="0"/>
                        <a:t>Hapseq2 vs DBM</a:t>
                      </a:r>
                    </a:p>
                  </a:txBody>
                  <a:tcPr marL="45720" marR="45720"/>
                </a:tc>
                <a:tc>
                  <a:txBody>
                    <a:bodyPr/>
                    <a:lstStyle/>
                    <a:p>
                      <a:r>
                        <a:rPr lang="en-US" dirty="0"/>
                        <a:t>149,902</a:t>
                      </a:r>
                    </a:p>
                  </a:txBody>
                  <a:tcPr/>
                </a:tc>
                <a:tc>
                  <a:txBody>
                    <a:bodyPr/>
                    <a:lstStyle/>
                    <a:p>
                      <a:r>
                        <a:rPr lang="en-US" dirty="0"/>
                        <a:t>149,047</a:t>
                      </a:r>
                    </a:p>
                  </a:txBody>
                  <a:tcPr/>
                </a:tc>
                <a:tc>
                  <a:txBody>
                    <a:bodyPr/>
                    <a:lstStyle/>
                    <a:p>
                      <a:r>
                        <a:rPr lang="en-US" dirty="0"/>
                        <a:t>150,282</a:t>
                      </a:r>
                    </a:p>
                  </a:txBody>
                  <a:tcPr/>
                </a:tc>
                <a:tc>
                  <a:txBody>
                    <a:bodyPr/>
                    <a:lstStyle/>
                    <a:p>
                      <a:r>
                        <a:rPr lang="en-US" dirty="0"/>
                        <a:t>149,983</a:t>
                      </a:r>
                    </a:p>
                  </a:txBody>
                  <a:tcPr/>
                </a:tc>
                <a:tc>
                  <a:txBody>
                    <a:bodyPr/>
                    <a:lstStyle/>
                    <a:p>
                      <a:r>
                        <a:rPr lang="en-US" dirty="0"/>
                        <a:t>150,719</a:t>
                      </a:r>
                    </a:p>
                  </a:txBody>
                  <a:tcPr/>
                </a:tc>
                <a:extLst>
                  <a:ext uri="{0D108BD9-81ED-4DB2-BD59-A6C34878D82A}">
                    <a16:rowId xmlns:a16="http://schemas.microsoft.com/office/drawing/2014/main" val="2631771280"/>
                  </a:ext>
                </a:extLst>
              </a:tr>
            </a:tbl>
          </a:graphicData>
        </a:graphic>
      </p:graphicFrame>
      <p:sp>
        <p:nvSpPr>
          <p:cNvPr id="7" name="TextBox 6">
            <a:extLst>
              <a:ext uri="{FF2B5EF4-FFF2-40B4-BE49-F238E27FC236}">
                <a16:creationId xmlns:a16="http://schemas.microsoft.com/office/drawing/2014/main" id="{D2349496-84D1-1D48-A3F9-6DBCEA8BA0F1}"/>
              </a:ext>
            </a:extLst>
          </p:cNvPr>
          <p:cNvSpPr txBox="1"/>
          <p:nvPr/>
        </p:nvSpPr>
        <p:spPr>
          <a:xfrm>
            <a:off x="658624" y="1322"/>
            <a:ext cx="7886700" cy="584775"/>
          </a:xfrm>
          <a:prstGeom prst="rect">
            <a:avLst/>
          </a:prstGeom>
          <a:noFill/>
        </p:spPr>
        <p:txBody>
          <a:bodyPr wrap="square" rtlCol="0">
            <a:spAutoFit/>
          </a:bodyPr>
          <a:lstStyle/>
          <a:p>
            <a:pPr algn="ctr"/>
            <a:r>
              <a:rPr lang="en-US" sz="3200" dirty="0"/>
              <a:t>Haplotype Pairwise Comparison – 359k SNV</a:t>
            </a:r>
          </a:p>
        </p:txBody>
      </p:sp>
      <p:sp>
        <p:nvSpPr>
          <p:cNvPr id="10" name="TextBox 9">
            <a:extLst>
              <a:ext uri="{FF2B5EF4-FFF2-40B4-BE49-F238E27FC236}">
                <a16:creationId xmlns:a16="http://schemas.microsoft.com/office/drawing/2014/main" id="{AF380A65-768D-48F3-947F-7F40A71B2E49}"/>
              </a:ext>
            </a:extLst>
          </p:cNvPr>
          <p:cNvSpPr txBox="1"/>
          <p:nvPr/>
        </p:nvSpPr>
        <p:spPr>
          <a:xfrm>
            <a:off x="500032" y="6096000"/>
            <a:ext cx="7886700" cy="338554"/>
          </a:xfrm>
          <a:prstGeom prst="rect">
            <a:avLst/>
          </a:prstGeom>
          <a:noFill/>
        </p:spPr>
        <p:txBody>
          <a:bodyPr wrap="square" rtlCol="0">
            <a:spAutoFit/>
          </a:bodyPr>
          <a:lstStyle/>
          <a:p>
            <a:r>
              <a:rPr lang="en-US" sz="1600" dirty="0"/>
              <a:t>Haplotypes comparisons on all </a:t>
            </a:r>
            <a:r>
              <a:rPr lang="en-US" sz="1600"/>
              <a:t>three datasets</a:t>
            </a:r>
            <a:endParaRPr lang="en-US" sz="1600" dirty="0"/>
          </a:p>
        </p:txBody>
      </p:sp>
      <p:graphicFrame>
        <p:nvGraphicFramePr>
          <p:cNvPr id="3" name="Table 3">
            <a:extLst>
              <a:ext uri="{FF2B5EF4-FFF2-40B4-BE49-F238E27FC236}">
                <a16:creationId xmlns:a16="http://schemas.microsoft.com/office/drawing/2014/main" id="{D586E7F1-2940-4689-90E9-6BDCEB5B6236}"/>
              </a:ext>
            </a:extLst>
          </p:cNvPr>
          <p:cNvGraphicFramePr>
            <a:graphicFrameLocks/>
          </p:cNvGraphicFramePr>
          <p:nvPr>
            <p:extLst>
              <p:ext uri="{D42A27DB-BD31-4B8C-83A1-F6EECF244321}">
                <p14:modId xmlns:p14="http://schemas.microsoft.com/office/powerpoint/2010/main" val="340603459"/>
              </p:ext>
            </p:extLst>
          </p:nvPr>
        </p:nvGraphicFramePr>
        <p:xfrm>
          <a:off x="65599" y="2596261"/>
          <a:ext cx="8991600" cy="1483360"/>
        </p:xfrm>
        <a:graphic>
          <a:graphicData uri="http://schemas.openxmlformats.org/drawingml/2006/table">
            <a:tbl>
              <a:tblPr firstRow="1" bandRow="1">
                <a:tableStyleId>{5C22544A-7EE6-4342-B048-85BDC9FD1C3A}</a:tableStyleId>
              </a:tblPr>
              <a:tblGrid>
                <a:gridCol w="2667000">
                  <a:extLst>
                    <a:ext uri="{9D8B030D-6E8A-4147-A177-3AD203B41FA5}">
                      <a16:colId xmlns:a16="http://schemas.microsoft.com/office/drawing/2014/main" val="2561949726"/>
                    </a:ext>
                  </a:extLst>
                </a:gridCol>
                <a:gridCol w="1264920">
                  <a:extLst>
                    <a:ext uri="{9D8B030D-6E8A-4147-A177-3AD203B41FA5}">
                      <a16:colId xmlns:a16="http://schemas.microsoft.com/office/drawing/2014/main" val="2461927946"/>
                    </a:ext>
                  </a:extLst>
                </a:gridCol>
                <a:gridCol w="1264920">
                  <a:extLst>
                    <a:ext uri="{9D8B030D-6E8A-4147-A177-3AD203B41FA5}">
                      <a16:colId xmlns:a16="http://schemas.microsoft.com/office/drawing/2014/main" val="3929086859"/>
                    </a:ext>
                  </a:extLst>
                </a:gridCol>
                <a:gridCol w="1264920">
                  <a:extLst>
                    <a:ext uri="{9D8B030D-6E8A-4147-A177-3AD203B41FA5}">
                      <a16:colId xmlns:a16="http://schemas.microsoft.com/office/drawing/2014/main" val="2241096614"/>
                    </a:ext>
                  </a:extLst>
                </a:gridCol>
                <a:gridCol w="1264920">
                  <a:extLst>
                    <a:ext uri="{9D8B030D-6E8A-4147-A177-3AD203B41FA5}">
                      <a16:colId xmlns:a16="http://schemas.microsoft.com/office/drawing/2014/main" val="2392230099"/>
                    </a:ext>
                  </a:extLst>
                </a:gridCol>
                <a:gridCol w="1264920">
                  <a:extLst>
                    <a:ext uri="{9D8B030D-6E8A-4147-A177-3AD203B41FA5}">
                      <a16:colId xmlns:a16="http://schemas.microsoft.com/office/drawing/2014/main" val="617271376"/>
                    </a:ext>
                  </a:extLst>
                </a:gridCol>
              </a:tblGrid>
              <a:tr h="370840">
                <a:tc>
                  <a:txBody>
                    <a:bodyPr/>
                    <a:lstStyle/>
                    <a:p>
                      <a:r>
                        <a:rPr lang="en-US" dirty="0"/>
                        <a:t>Agreement</a:t>
                      </a:r>
                    </a:p>
                  </a:txBody>
                  <a:tcPr marL="45720" marR="45720"/>
                </a:tc>
                <a:tc>
                  <a:txBody>
                    <a:bodyPr/>
                    <a:lstStyle/>
                    <a:p>
                      <a:r>
                        <a:rPr lang="en-US" dirty="0"/>
                        <a:t>Sample 1</a:t>
                      </a:r>
                    </a:p>
                  </a:txBody>
                  <a:tcPr marL="45720" marR="45720"/>
                </a:tc>
                <a:tc>
                  <a:txBody>
                    <a:bodyPr/>
                    <a:lstStyle/>
                    <a:p>
                      <a:r>
                        <a:rPr lang="en-US" dirty="0"/>
                        <a:t>Sample 2</a:t>
                      </a:r>
                    </a:p>
                  </a:txBody>
                  <a:tcPr marL="45720" marR="45720"/>
                </a:tc>
                <a:tc>
                  <a:txBody>
                    <a:bodyPr/>
                    <a:lstStyle/>
                    <a:p>
                      <a:r>
                        <a:rPr lang="en-US" dirty="0"/>
                        <a:t>Sample 3</a:t>
                      </a:r>
                    </a:p>
                  </a:txBody>
                  <a:tcPr marL="45720" marR="45720"/>
                </a:tc>
                <a:tc>
                  <a:txBody>
                    <a:bodyPr/>
                    <a:lstStyle/>
                    <a:p>
                      <a:r>
                        <a:rPr lang="en-US" dirty="0"/>
                        <a:t>Sample 4</a:t>
                      </a:r>
                    </a:p>
                  </a:txBody>
                  <a:tcPr marL="45720" marR="45720"/>
                </a:tc>
                <a:tc>
                  <a:txBody>
                    <a:bodyPr/>
                    <a:lstStyle/>
                    <a:p>
                      <a:r>
                        <a:rPr lang="en-US" dirty="0"/>
                        <a:t>Sample 5</a:t>
                      </a:r>
                    </a:p>
                  </a:txBody>
                  <a:tcPr marL="45720" marR="45720"/>
                </a:tc>
                <a:extLst>
                  <a:ext uri="{0D108BD9-81ED-4DB2-BD59-A6C34878D82A}">
                    <a16:rowId xmlns:a16="http://schemas.microsoft.com/office/drawing/2014/main" val="2939071277"/>
                  </a:ext>
                </a:extLst>
              </a:tr>
              <a:tr h="370840">
                <a:tc>
                  <a:txBody>
                    <a:bodyPr/>
                    <a:lstStyle/>
                    <a:p>
                      <a:r>
                        <a:rPr lang="en-US" dirty="0"/>
                        <a:t>WhatsHap vs Hapseq2</a:t>
                      </a:r>
                    </a:p>
                  </a:txBody>
                  <a:tcPr marL="45720" marR="45720"/>
                </a:tc>
                <a:tc>
                  <a:txBody>
                    <a:bodyPr/>
                    <a:lstStyle/>
                    <a:p>
                      <a:r>
                        <a:rPr lang="en-US" dirty="0">
                          <a:solidFill>
                            <a:schemeClr val="tx1"/>
                          </a:solidFill>
                        </a:rPr>
                        <a:t>591.5</a:t>
                      </a:r>
                    </a:p>
                  </a:txBody>
                  <a:tcPr/>
                </a:tc>
                <a:tc>
                  <a:txBody>
                    <a:bodyPr/>
                    <a:lstStyle/>
                    <a:p>
                      <a:r>
                        <a:rPr lang="en-US" dirty="0">
                          <a:solidFill>
                            <a:schemeClr val="tx1"/>
                          </a:solidFill>
                        </a:rPr>
                        <a:t>601</a:t>
                      </a:r>
                    </a:p>
                  </a:txBody>
                  <a:tcPr/>
                </a:tc>
                <a:tc>
                  <a:txBody>
                    <a:bodyPr/>
                    <a:lstStyle/>
                    <a:p>
                      <a:r>
                        <a:rPr lang="en-US" dirty="0">
                          <a:solidFill>
                            <a:schemeClr val="tx1"/>
                          </a:solidFill>
                        </a:rPr>
                        <a:t>603</a:t>
                      </a:r>
                    </a:p>
                  </a:txBody>
                  <a:tcPr/>
                </a:tc>
                <a:tc>
                  <a:txBody>
                    <a:bodyPr/>
                    <a:lstStyle/>
                    <a:p>
                      <a:r>
                        <a:rPr lang="en-US" dirty="0">
                          <a:solidFill>
                            <a:schemeClr val="tx1"/>
                          </a:solidFill>
                        </a:rPr>
                        <a:t>604</a:t>
                      </a:r>
                    </a:p>
                  </a:txBody>
                  <a:tcPr/>
                </a:tc>
                <a:tc>
                  <a:txBody>
                    <a:bodyPr/>
                    <a:lstStyle/>
                    <a:p>
                      <a:r>
                        <a:rPr lang="en-US" dirty="0">
                          <a:solidFill>
                            <a:schemeClr val="tx1"/>
                          </a:solidFill>
                        </a:rPr>
                        <a:t>601</a:t>
                      </a:r>
                    </a:p>
                  </a:txBody>
                  <a:tcPr/>
                </a:tc>
                <a:extLst>
                  <a:ext uri="{0D108BD9-81ED-4DB2-BD59-A6C34878D82A}">
                    <a16:rowId xmlns:a16="http://schemas.microsoft.com/office/drawing/2014/main" val="159309528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WhatsHap vs DBM</a:t>
                      </a:r>
                    </a:p>
                  </a:txBody>
                  <a:tcPr marL="45720" marR="45720"/>
                </a:tc>
                <a:tc>
                  <a:txBody>
                    <a:bodyPr/>
                    <a:lstStyle/>
                    <a:p>
                      <a:r>
                        <a:rPr lang="en-US" dirty="0">
                          <a:solidFill>
                            <a:schemeClr val="tx1"/>
                          </a:solidFill>
                        </a:rPr>
                        <a:t>465.5</a:t>
                      </a:r>
                    </a:p>
                  </a:txBody>
                  <a:tcPr/>
                </a:tc>
                <a:tc>
                  <a:txBody>
                    <a:bodyPr/>
                    <a:lstStyle/>
                    <a:p>
                      <a:r>
                        <a:rPr lang="en-US" dirty="0">
                          <a:solidFill>
                            <a:schemeClr val="tx1"/>
                          </a:solidFill>
                        </a:rPr>
                        <a:t>463.5</a:t>
                      </a:r>
                    </a:p>
                  </a:txBody>
                  <a:tcPr/>
                </a:tc>
                <a:tc>
                  <a:txBody>
                    <a:bodyPr/>
                    <a:lstStyle/>
                    <a:p>
                      <a:r>
                        <a:rPr lang="en-US" dirty="0">
                          <a:solidFill>
                            <a:schemeClr val="tx1"/>
                          </a:solidFill>
                        </a:rPr>
                        <a:t>486.5</a:t>
                      </a:r>
                    </a:p>
                  </a:txBody>
                  <a:tcPr/>
                </a:tc>
                <a:tc>
                  <a:txBody>
                    <a:bodyPr/>
                    <a:lstStyle/>
                    <a:p>
                      <a:r>
                        <a:rPr lang="en-US" dirty="0">
                          <a:solidFill>
                            <a:schemeClr val="tx1"/>
                          </a:solidFill>
                        </a:rPr>
                        <a:t>477</a:t>
                      </a:r>
                    </a:p>
                  </a:txBody>
                  <a:tcPr/>
                </a:tc>
                <a:tc>
                  <a:txBody>
                    <a:bodyPr/>
                    <a:lstStyle/>
                    <a:p>
                      <a:r>
                        <a:rPr lang="en-US" dirty="0">
                          <a:solidFill>
                            <a:schemeClr val="tx1"/>
                          </a:solidFill>
                        </a:rPr>
                        <a:t>484.5</a:t>
                      </a:r>
                    </a:p>
                  </a:txBody>
                  <a:tcPr/>
                </a:tc>
                <a:extLst>
                  <a:ext uri="{0D108BD9-81ED-4DB2-BD59-A6C34878D82A}">
                    <a16:rowId xmlns:a16="http://schemas.microsoft.com/office/drawing/2014/main" val="2680184326"/>
                  </a:ext>
                </a:extLst>
              </a:tr>
              <a:tr h="370840">
                <a:tc>
                  <a:txBody>
                    <a:bodyPr/>
                    <a:lstStyle/>
                    <a:p>
                      <a:r>
                        <a:rPr lang="en-US" dirty="0"/>
                        <a:t>Hapseq2 vs DBM</a:t>
                      </a:r>
                    </a:p>
                  </a:txBody>
                  <a:tcPr marL="45720" marR="45720"/>
                </a:tc>
                <a:tc>
                  <a:txBody>
                    <a:bodyPr/>
                    <a:lstStyle/>
                    <a:p>
                      <a:r>
                        <a:rPr lang="en-US" dirty="0"/>
                        <a:t>471</a:t>
                      </a:r>
                    </a:p>
                  </a:txBody>
                  <a:tcPr/>
                </a:tc>
                <a:tc>
                  <a:txBody>
                    <a:bodyPr/>
                    <a:lstStyle/>
                    <a:p>
                      <a:r>
                        <a:rPr lang="en-US" dirty="0"/>
                        <a:t>467.5</a:t>
                      </a:r>
                    </a:p>
                  </a:txBody>
                  <a:tcPr/>
                </a:tc>
                <a:tc>
                  <a:txBody>
                    <a:bodyPr/>
                    <a:lstStyle/>
                    <a:p>
                      <a:r>
                        <a:rPr lang="en-US" dirty="0"/>
                        <a:t>486.5</a:t>
                      </a:r>
                    </a:p>
                  </a:txBody>
                  <a:tcPr/>
                </a:tc>
                <a:tc>
                  <a:txBody>
                    <a:bodyPr/>
                    <a:lstStyle/>
                    <a:p>
                      <a:r>
                        <a:rPr lang="en-US" dirty="0"/>
                        <a:t>479</a:t>
                      </a:r>
                    </a:p>
                  </a:txBody>
                  <a:tcPr/>
                </a:tc>
                <a:tc>
                  <a:txBody>
                    <a:bodyPr/>
                    <a:lstStyle/>
                    <a:p>
                      <a:r>
                        <a:rPr lang="en-US" dirty="0"/>
                        <a:t>482.5</a:t>
                      </a:r>
                    </a:p>
                  </a:txBody>
                  <a:tcPr/>
                </a:tc>
                <a:extLst>
                  <a:ext uri="{0D108BD9-81ED-4DB2-BD59-A6C34878D82A}">
                    <a16:rowId xmlns:a16="http://schemas.microsoft.com/office/drawing/2014/main" val="2631771280"/>
                  </a:ext>
                </a:extLst>
              </a:tr>
            </a:tbl>
          </a:graphicData>
        </a:graphic>
      </p:graphicFrame>
      <p:sp>
        <p:nvSpPr>
          <p:cNvPr id="13" name="TextBox 12">
            <a:extLst>
              <a:ext uri="{FF2B5EF4-FFF2-40B4-BE49-F238E27FC236}">
                <a16:creationId xmlns:a16="http://schemas.microsoft.com/office/drawing/2014/main" id="{B4DE0017-68C9-4D28-9CC1-CFC3D375E5D8}"/>
              </a:ext>
            </a:extLst>
          </p:cNvPr>
          <p:cNvSpPr txBox="1"/>
          <p:nvPr/>
        </p:nvSpPr>
        <p:spPr>
          <a:xfrm>
            <a:off x="663926" y="2034748"/>
            <a:ext cx="7886700" cy="584775"/>
          </a:xfrm>
          <a:prstGeom prst="rect">
            <a:avLst/>
          </a:prstGeom>
          <a:noFill/>
        </p:spPr>
        <p:txBody>
          <a:bodyPr wrap="square" rtlCol="0">
            <a:spAutoFit/>
          </a:bodyPr>
          <a:lstStyle/>
          <a:p>
            <a:pPr algn="ctr"/>
            <a:r>
              <a:rPr lang="en-US" sz="3200" dirty="0"/>
              <a:t>Haplotype Pairwise Comparison – 628 SNV</a:t>
            </a:r>
          </a:p>
        </p:txBody>
      </p:sp>
      <p:graphicFrame>
        <p:nvGraphicFramePr>
          <p:cNvPr id="15" name="Table 3">
            <a:extLst>
              <a:ext uri="{FF2B5EF4-FFF2-40B4-BE49-F238E27FC236}">
                <a16:creationId xmlns:a16="http://schemas.microsoft.com/office/drawing/2014/main" id="{F58E025B-73A0-452D-98A1-13BC7EDEA1E6}"/>
              </a:ext>
            </a:extLst>
          </p:cNvPr>
          <p:cNvGraphicFramePr>
            <a:graphicFrameLocks/>
          </p:cNvGraphicFramePr>
          <p:nvPr/>
        </p:nvGraphicFramePr>
        <p:xfrm>
          <a:off x="86801" y="4556296"/>
          <a:ext cx="8991600" cy="1483360"/>
        </p:xfrm>
        <a:graphic>
          <a:graphicData uri="http://schemas.openxmlformats.org/drawingml/2006/table">
            <a:tbl>
              <a:tblPr firstRow="1" bandRow="1">
                <a:tableStyleId>{5C22544A-7EE6-4342-B048-85BDC9FD1C3A}</a:tableStyleId>
              </a:tblPr>
              <a:tblGrid>
                <a:gridCol w="2667000">
                  <a:extLst>
                    <a:ext uri="{9D8B030D-6E8A-4147-A177-3AD203B41FA5}">
                      <a16:colId xmlns:a16="http://schemas.microsoft.com/office/drawing/2014/main" val="2561949726"/>
                    </a:ext>
                  </a:extLst>
                </a:gridCol>
                <a:gridCol w="1264920">
                  <a:extLst>
                    <a:ext uri="{9D8B030D-6E8A-4147-A177-3AD203B41FA5}">
                      <a16:colId xmlns:a16="http://schemas.microsoft.com/office/drawing/2014/main" val="2461927946"/>
                    </a:ext>
                  </a:extLst>
                </a:gridCol>
                <a:gridCol w="1264920">
                  <a:extLst>
                    <a:ext uri="{9D8B030D-6E8A-4147-A177-3AD203B41FA5}">
                      <a16:colId xmlns:a16="http://schemas.microsoft.com/office/drawing/2014/main" val="3929086859"/>
                    </a:ext>
                  </a:extLst>
                </a:gridCol>
                <a:gridCol w="1264920">
                  <a:extLst>
                    <a:ext uri="{9D8B030D-6E8A-4147-A177-3AD203B41FA5}">
                      <a16:colId xmlns:a16="http://schemas.microsoft.com/office/drawing/2014/main" val="2241096614"/>
                    </a:ext>
                  </a:extLst>
                </a:gridCol>
                <a:gridCol w="1264920">
                  <a:extLst>
                    <a:ext uri="{9D8B030D-6E8A-4147-A177-3AD203B41FA5}">
                      <a16:colId xmlns:a16="http://schemas.microsoft.com/office/drawing/2014/main" val="2392230099"/>
                    </a:ext>
                  </a:extLst>
                </a:gridCol>
                <a:gridCol w="1264920">
                  <a:extLst>
                    <a:ext uri="{9D8B030D-6E8A-4147-A177-3AD203B41FA5}">
                      <a16:colId xmlns:a16="http://schemas.microsoft.com/office/drawing/2014/main" val="617271376"/>
                    </a:ext>
                  </a:extLst>
                </a:gridCol>
              </a:tblGrid>
              <a:tr h="370840">
                <a:tc>
                  <a:txBody>
                    <a:bodyPr/>
                    <a:lstStyle/>
                    <a:p>
                      <a:r>
                        <a:rPr lang="en-US" dirty="0"/>
                        <a:t>Agreement</a:t>
                      </a:r>
                    </a:p>
                  </a:txBody>
                  <a:tcPr marL="45720" marR="45720"/>
                </a:tc>
                <a:tc>
                  <a:txBody>
                    <a:bodyPr/>
                    <a:lstStyle/>
                    <a:p>
                      <a:r>
                        <a:rPr lang="en-US" dirty="0"/>
                        <a:t>Sample 1</a:t>
                      </a:r>
                    </a:p>
                  </a:txBody>
                  <a:tcPr marL="45720" marR="45720"/>
                </a:tc>
                <a:tc>
                  <a:txBody>
                    <a:bodyPr/>
                    <a:lstStyle/>
                    <a:p>
                      <a:r>
                        <a:rPr lang="en-US" dirty="0"/>
                        <a:t>Sample 2</a:t>
                      </a:r>
                    </a:p>
                  </a:txBody>
                  <a:tcPr marL="45720" marR="45720"/>
                </a:tc>
                <a:tc>
                  <a:txBody>
                    <a:bodyPr/>
                    <a:lstStyle/>
                    <a:p>
                      <a:r>
                        <a:rPr lang="en-US" dirty="0"/>
                        <a:t>Sample 3</a:t>
                      </a:r>
                    </a:p>
                  </a:txBody>
                  <a:tcPr marL="45720" marR="45720"/>
                </a:tc>
                <a:tc>
                  <a:txBody>
                    <a:bodyPr/>
                    <a:lstStyle/>
                    <a:p>
                      <a:r>
                        <a:rPr lang="en-US" dirty="0"/>
                        <a:t>Sample 4</a:t>
                      </a:r>
                    </a:p>
                  </a:txBody>
                  <a:tcPr marL="45720" marR="45720"/>
                </a:tc>
                <a:tc>
                  <a:txBody>
                    <a:bodyPr/>
                    <a:lstStyle/>
                    <a:p>
                      <a:r>
                        <a:rPr lang="en-US" dirty="0"/>
                        <a:t>Sample 5</a:t>
                      </a:r>
                    </a:p>
                  </a:txBody>
                  <a:tcPr marL="45720" marR="45720"/>
                </a:tc>
                <a:extLst>
                  <a:ext uri="{0D108BD9-81ED-4DB2-BD59-A6C34878D82A}">
                    <a16:rowId xmlns:a16="http://schemas.microsoft.com/office/drawing/2014/main" val="2939071277"/>
                  </a:ext>
                </a:extLst>
              </a:tr>
              <a:tr h="370840">
                <a:tc>
                  <a:txBody>
                    <a:bodyPr/>
                    <a:lstStyle/>
                    <a:p>
                      <a:r>
                        <a:rPr lang="en-US" dirty="0"/>
                        <a:t>WhatsHap vs Hapseq2</a:t>
                      </a:r>
                    </a:p>
                  </a:txBody>
                  <a:tcPr marL="45720" marR="45720"/>
                </a:tc>
                <a:tc>
                  <a:txBody>
                    <a:bodyPr/>
                    <a:lstStyle/>
                    <a:p>
                      <a:r>
                        <a:rPr lang="en-US" dirty="0">
                          <a:solidFill>
                            <a:schemeClr val="tx1"/>
                          </a:solidFill>
                        </a:rPr>
                        <a:t>87.5</a:t>
                      </a:r>
                    </a:p>
                  </a:txBody>
                  <a:tcPr/>
                </a:tc>
                <a:tc>
                  <a:txBody>
                    <a:bodyPr/>
                    <a:lstStyle/>
                    <a:p>
                      <a:r>
                        <a:rPr lang="en-US" dirty="0">
                          <a:solidFill>
                            <a:schemeClr val="tx1"/>
                          </a:solidFill>
                        </a:rPr>
                        <a:t>96</a:t>
                      </a:r>
                    </a:p>
                  </a:txBody>
                  <a:tcPr/>
                </a:tc>
                <a:tc>
                  <a:txBody>
                    <a:bodyPr/>
                    <a:lstStyle/>
                    <a:p>
                      <a:r>
                        <a:rPr lang="en-US" dirty="0">
                          <a:solidFill>
                            <a:schemeClr val="tx1"/>
                          </a:solidFill>
                        </a:rPr>
                        <a:t>84.5</a:t>
                      </a:r>
                    </a:p>
                  </a:txBody>
                  <a:tcPr/>
                </a:tc>
                <a:tc>
                  <a:txBody>
                    <a:bodyPr/>
                    <a:lstStyle/>
                    <a:p>
                      <a:r>
                        <a:rPr lang="en-US" dirty="0">
                          <a:solidFill>
                            <a:schemeClr val="tx1"/>
                          </a:solidFill>
                        </a:rPr>
                        <a:t>89</a:t>
                      </a:r>
                    </a:p>
                  </a:txBody>
                  <a:tcPr/>
                </a:tc>
                <a:tc>
                  <a:txBody>
                    <a:bodyPr/>
                    <a:lstStyle/>
                    <a:p>
                      <a:r>
                        <a:rPr lang="en-US" dirty="0">
                          <a:solidFill>
                            <a:schemeClr val="tx1"/>
                          </a:solidFill>
                        </a:rPr>
                        <a:t>91.5</a:t>
                      </a:r>
                    </a:p>
                  </a:txBody>
                  <a:tcPr/>
                </a:tc>
                <a:extLst>
                  <a:ext uri="{0D108BD9-81ED-4DB2-BD59-A6C34878D82A}">
                    <a16:rowId xmlns:a16="http://schemas.microsoft.com/office/drawing/2014/main" val="159309528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WhatsHap vs DBM</a:t>
                      </a:r>
                    </a:p>
                  </a:txBody>
                  <a:tcPr marL="45720" marR="45720"/>
                </a:tc>
                <a:tc>
                  <a:txBody>
                    <a:bodyPr/>
                    <a:lstStyle/>
                    <a:p>
                      <a:r>
                        <a:rPr lang="en-US" dirty="0">
                          <a:solidFill>
                            <a:schemeClr val="tx1"/>
                          </a:solidFill>
                        </a:rPr>
                        <a:t>82.5</a:t>
                      </a:r>
                    </a:p>
                  </a:txBody>
                  <a:tcPr/>
                </a:tc>
                <a:tc>
                  <a:txBody>
                    <a:bodyPr/>
                    <a:lstStyle/>
                    <a:p>
                      <a:r>
                        <a:rPr lang="en-US" dirty="0">
                          <a:solidFill>
                            <a:schemeClr val="tx1"/>
                          </a:solidFill>
                        </a:rPr>
                        <a:t>89.5</a:t>
                      </a:r>
                    </a:p>
                  </a:txBody>
                  <a:tcPr/>
                </a:tc>
                <a:tc>
                  <a:txBody>
                    <a:bodyPr/>
                    <a:lstStyle/>
                    <a:p>
                      <a:r>
                        <a:rPr lang="en-US" dirty="0">
                          <a:solidFill>
                            <a:schemeClr val="tx1"/>
                          </a:solidFill>
                        </a:rPr>
                        <a:t>81.5</a:t>
                      </a:r>
                    </a:p>
                  </a:txBody>
                  <a:tcPr/>
                </a:tc>
                <a:tc>
                  <a:txBody>
                    <a:bodyPr/>
                    <a:lstStyle/>
                    <a:p>
                      <a:r>
                        <a:rPr lang="en-US" dirty="0">
                          <a:solidFill>
                            <a:schemeClr val="tx1"/>
                          </a:solidFill>
                        </a:rPr>
                        <a:t>85</a:t>
                      </a:r>
                    </a:p>
                  </a:txBody>
                  <a:tcPr/>
                </a:tc>
                <a:tc>
                  <a:txBody>
                    <a:bodyPr/>
                    <a:lstStyle/>
                    <a:p>
                      <a:r>
                        <a:rPr lang="en-US" dirty="0">
                          <a:solidFill>
                            <a:schemeClr val="tx1"/>
                          </a:solidFill>
                        </a:rPr>
                        <a:t>86.5</a:t>
                      </a:r>
                    </a:p>
                  </a:txBody>
                  <a:tcPr/>
                </a:tc>
                <a:extLst>
                  <a:ext uri="{0D108BD9-81ED-4DB2-BD59-A6C34878D82A}">
                    <a16:rowId xmlns:a16="http://schemas.microsoft.com/office/drawing/2014/main" val="2680184326"/>
                  </a:ext>
                </a:extLst>
              </a:tr>
              <a:tr h="370840">
                <a:tc>
                  <a:txBody>
                    <a:bodyPr/>
                    <a:lstStyle/>
                    <a:p>
                      <a:r>
                        <a:rPr lang="en-US" dirty="0"/>
                        <a:t>Hapseq2 vs DBM</a:t>
                      </a:r>
                    </a:p>
                  </a:txBody>
                  <a:tcPr marL="45720" marR="45720"/>
                </a:tc>
                <a:tc>
                  <a:txBody>
                    <a:bodyPr/>
                    <a:lstStyle/>
                    <a:p>
                      <a:r>
                        <a:rPr lang="en-US" dirty="0"/>
                        <a:t>94.5</a:t>
                      </a:r>
                    </a:p>
                  </a:txBody>
                  <a:tcPr/>
                </a:tc>
                <a:tc>
                  <a:txBody>
                    <a:bodyPr/>
                    <a:lstStyle/>
                    <a:p>
                      <a:r>
                        <a:rPr lang="en-US" dirty="0"/>
                        <a:t>94.5</a:t>
                      </a:r>
                    </a:p>
                  </a:txBody>
                  <a:tcPr/>
                </a:tc>
                <a:tc>
                  <a:txBody>
                    <a:bodyPr/>
                    <a:lstStyle/>
                    <a:p>
                      <a:r>
                        <a:rPr lang="en-US" dirty="0"/>
                        <a:t>90.5</a:t>
                      </a:r>
                    </a:p>
                  </a:txBody>
                  <a:tcPr/>
                </a:tc>
                <a:tc>
                  <a:txBody>
                    <a:bodyPr/>
                    <a:lstStyle/>
                    <a:p>
                      <a:r>
                        <a:rPr lang="en-US" b="0" dirty="0"/>
                        <a:t>94.5</a:t>
                      </a:r>
                    </a:p>
                  </a:txBody>
                  <a:tcPr/>
                </a:tc>
                <a:tc>
                  <a:txBody>
                    <a:bodyPr/>
                    <a:lstStyle/>
                    <a:p>
                      <a:r>
                        <a:rPr lang="en-US" dirty="0"/>
                        <a:t>96</a:t>
                      </a:r>
                    </a:p>
                  </a:txBody>
                  <a:tcPr/>
                </a:tc>
                <a:extLst>
                  <a:ext uri="{0D108BD9-81ED-4DB2-BD59-A6C34878D82A}">
                    <a16:rowId xmlns:a16="http://schemas.microsoft.com/office/drawing/2014/main" val="2631771280"/>
                  </a:ext>
                </a:extLst>
              </a:tr>
            </a:tbl>
          </a:graphicData>
        </a:graphic>
      </p:graphicFrame>
      <p:sp>
        <p:nvSpPr>
          <p:cNvPr id="17" name="TextBox 16">
            <a:extLst>
              <a:ext uri="{FF2B5EF4-FFF2-40B4-BE49-F238E27FC236}">
                <a16:creationId xmlns:a16="http://schemas.microsoft.com/office/drawing/2014/main" id="{4FF65E23-80BB-488C-A001-5CD86C38B65F}"/>
              </a:ext>
            </a:extLst>
          </p:cNvPr>
          <p:cNvSpPr txBox="1"/>
          <p:nvPr/>
        </p:nvSpPr>
        <p:spPr>
          <a:xfrm>
            <a:off x="685128" y="3994783"/>
            <a:ext cx="7886700" cy="584775"/>
          </a:xfrm>
          <a:prstGeom prst="rect">
            <a:avLst/>
          </a:prstGeom>
          <a:noFill/>
        </p:spPr>
        <p:txBody>
          <a:bodyPr wrap="square" rtlCol="0">
            <a:spAutoFit/>
          </a:bodyPr>
          <a:lstStyle/>
          <a:p>
            <a:pPr algn="ctr"/>
            <a:r>
              <a:rPr lang="en-US" sz="3200" dirty="0"/>
              <a:t>Haplotype Pairwise Comparison – 120 SNV</a:t>
            </a:r>
          </a:p>
        </p:txBody>
      </p:sp>
    </p:spTree>
    <p:extLst>
      <p:ext uri="{BB962C8B-B14F-4D97-AF65-F5344CB8AC3E}">
        <p14:creationId xmlns:p14="http://schemas.microsoft.com/office/powerpoint/2010/main" val="712463817"/>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296849"/>
            <a:ext cx="8588272" cy="6248400"/>
          </a:xfrm>
        </p:spPr>
        <p:txBody>
          <a:bodyPr>
            <a:normAutofit/>
          </a:bodyPr>
          <a:lstStyle/>
          <a:p>
            <a:pPr marL="0" indent="0">
              <a:buNone/>
            </a:pPr>
            <a:r>
              <a:rPr lang="en-US" sz="2000" dirty="0"/>
              <a:t>5. Write one paragraph about the 1000G samples downloaded:</a:t>
            </a:r>
          </a:p>
          <a:p>
            <a:pPr marL="0" indent="0">
              <a:buNone/>
            </a:pPr>
            <a:endParaRPr lang="en-US" sz="2000" dirty="0"/>
          </a:p>
          <a:p>
            <a:pPr marL="0" indent="0">
              <a:buNone/>
            </a:pPr>
            <a:r>
              <a:rPr lang="en-US" sz="2000" dirty="0"/>
              <a:t>The five samples used in comparing the multi input genome phasing packages are </a:t>
            </a:r>
            <a:r>
              <a:rPr lang="en-US" sz="2000" dirty="0">
                <a:solidFill>
                  <a:srgbClr val="00B050"/>
                </a:solidFill>
              </a:rPr>
              <a:t>NA10837, NA10855, NA12329, NA12752, and NA12878. </a:t>
            </a:r>
            <a:r>
              <a:rPr lang="en-US" sz="2000" dirty="0"/>
              <a:t>These datasets are downloaded from the 1000 Genome Project repository hosted on the International Genome Sample Resource (IGSR) using </a:t>
            </a:r>
            <a:r>
              <a:rPr lang="en-US" sz="2000" dirty="0" err="1"/>
              <a:t>samtools</a:t>
            </a:r>
            <a:r>
              <a:rPr lang="en-US" sz="2000" dirty="0"/>
              <a:t>. Each sample is chromosome 10 of a Utah resident with European ancestry. Before downloading each CRAM file, </a:t>
            </a:r>
            <a:r>
              <a:rPr lang="en-US" sz="2000" dirty="0" err="1"/>
              <a:t>samtools</a:t>
            </a:r>
            <a:r>
              <a:rPr lang="en-US" sz="2000" dirty="0"/>
              <a:t> is installed using the package manager </a:t>
            </a:r>
            <a:r>
              <a:rPr lang="en-US" sz="2000" dirty="0" err="1"/>
              <a:t>conda</a:t>
            </a:r>
            <a:r>
              <a:rPr lang="en-US" sz="2000" dirty="0"/>
              <a:t>. Each sample downloaded from the IGSR is converted into bam format. They are generated using PCR-free high coverage and these datasets are aligned to the hg38 genome. Illumina states that removing PCR saves time and removes genomic coverage bias associated with PCR steps</a:t>
            </a:r>
            <a:r>
              <a:rPr lang="en-US" sz="2000"/>
              <a:t>. </a:t>
            </a:r>
          </a:p>
          <a:p>
            <a:pPr marL="0" indent="0">
              <a:buNone/>
            </a:pPr>
            <a:endParaRPr lang="en-US" sz="2000" dirty="0"/>
          </a:p>
          <a:p>
            <a:pPr marL="0" indent="0">
              <a:buNone/>
            </a:pPr>
            <a:r>
              <a:rPr lang="en-US" sz="2000" dirty="0"/>
              <a:t>https://www.illumina.com/products/by-type/sequencing-kits/library-prep-kits/truseq-dna-pcr-free.html</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164928113"/>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296849"/>
            <a:ext cx="8588272" cy="6248400"/>
          </a:xfrm>
        </p:spPr>
        <p:txBody>
          <a:bodyPr>
            <a:normAutofit/>
          </a:bodyPr>
          <a:lstStyle/>
          <a:p>
            <a:pPr marL="0" indent="0" algn="ctr">
              <a:buNone/>
            </a:pPr>
            <a:r>
              <a:rPr lang="en-US" sz="2000" dirty="0">
                <a:solidFill>
                  <a:srgbClr val="7030A0"/>
                </a:solidFill>
              </a:rPr>
              <a:t>11-8-20 Meeting Notes</a:t>
            </a:r>
          </a:p>
          <a:p>
            <a:pPr marL="0" indent="0">
              <a:buNone/>
            </a:pPr>
            <a:r>
              <a:rPr lang="en-US" sz="2000" dirty="0">
                <a:hlinkClick r:id="rId2"/>
              </a:rPr>
              <a:t>http://seqanswers.com/forums/showthread.php?t=10181</a:t>
            </a:r>
            <a:endParaRPr lang="en-US" sz="2000" dirty="0"/>
          </a:p>
          <a:p>
            <a:pPr marL="0" indent="0">
              <a:buNone/>
            </a:pPr>
            <a:r>
              <a:rPr lang="en-US" sz="2000" dirty="0"/>
              <a:t>DP4 refers to the reads covering the reference forward, reference reverse, alternate forward, alternate reverse bases. </a:t>
            </a:r>
            <a:r>
              <a:rPr lang="en-US" sz="2000" dirty="0" err="1"/>
              <a:t>Eg</a:t>
            </a:r>
            <a:r>
              <a:rPr lang="en-US" sz="2000" dirty="0"/>
              <a:t> DP4=2,3,0,0 means 2 reads are the reference base, forward strand, 3 reference base, reverse strand, and no covering reads have an alternate at that position. The sum of DP4 will not always equal DP due to some reads being of too low quality.</a:t>
            </a:r>
          </a:p>
          <a:p>
            <a:pPr marL="0" indent="0">
              <a:buNone/>
            </a:pPr>
            <a:endParaRPr lang="en-US" sz="2000" dirty="0"/>
          </a:p>
          <a:p>
            <a:pPr marL="0" indent="0">
              <a:buNone/>
            </a:pPr>
            <a:r>
              <a:rPr lang="en-US" sz="2000" dirty="0">
                <a:hlinkClick r:id="rId3"/>
              </a:rPr>
              <a:t>https://github.com/samtools/bcftools/issues/1064</a:t>
            </a:r>
            <a:endParaRPr lang="en-US" sz="2000" dirty="0"/>
          </a:p>
          <a:p>
            <a:pPr marL="0" indent="0">
              <a:buNone/>
            </a:pPr>
            <a:r>
              <a:rPr lang="en-US" sz="2000" dirty="0"/>
              <a:t>/home/s_m774/1000GenomeData/</a:t>
            </a:r>
            <a:r>
              <a:rPr lang="en-US" sz="2000" dirty="0" err="1"/>
              <a:t>bcftools</a:t>
            </a:r>
            <a:r>
              <a:rPr lang="en-US" sz="2000" dirty="0"/>
              <a:t> view -</a:t>
            </a:r>
            <a:r>
              <a:rPr lang="en-US" sz="2000" dirty="0" err="1"/>
              <a:t>i</a:t>
            </a:r>
            <a:r>
              <a:rPr lang="en-US" sz="2000" dirty="0"/>
              <a:t> '(DP4[2]+DP4[3])&gt;9' 5sample.chr10.vcf &gt; min10AD.Whatshap.phased.5sample.vcf </a:t>
            </a:r>
          </a:p>
          <a:p>
            <a:pPr marL="0" indent="0">
              <a:buNone/>
            </a:pPr>
            <a:r>
              <a:rPr lang="en-US" sz="2000" dirty="0"/>
              <a:t>/home/s_m774/1000GenomeData/</a:t>
            </a:r>
            <a:r>
              <a:rPr lang="en-US" sz="2000" dirty="0" err="1"/>
              <a:t>bcftools</a:t>
            </a:r>
            <a:r>
              <a:rPr lang="en-US" sz="2000" dirty="0"/>
              <a:t> view -</a:t>
            </a:r>
            <a:r>
              <a:rPr lang="en-US" sz="2000" dirty="0" err="1"/>
              <a:t>i</a:t>
            </a:r>
            <a:r>
              <a:rPr lang="en-US" sz="2000" dirty="0"/>
              <a:t> '(DP4[0]+ DP4[1]+ DP4[2]+ DP4[3])&gt;=50' min10AD.Whatshap.phased.5sample.vcf  &gt; min50DP4.min10AD.Whatshap.phased.5sample.vcf </a:t>
            </a:r>
          </a:p>
          <a:p>
            <a:pPr marL="0" indent="0">
              <a:buNone/>
            </a:pPr>
            <a:r>
              <a:rPr lang="en-US" sz="2000" dirty="0"/>
              <a:t>grep -v '#' min50DP4.min10AD.Whatshap.phased.5sample.vcf | </a:t>
            </a:r>
            <a:r>
              <a:rPr lang="en-US" sz="2000" dirty="0" err="1"/>
              <a:t>wc</a:t>
            </a:r>
            <a:r>
              <a:rPr lang="en-US" sz="2000" dirty="0"/>
              <a:t> -l</a:t>
            </a:r>
          </a:p>
          <a:p>
            <a:pPr marL="0" indent="0">
              <a:buNone/>
            </a:pPr>
            <a:r>
              <a:rPr lang="en-US" sz="2000" b="1" dirty="0"/>
              <a:t>345,308 positions</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225</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57753588"/>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296849"/>
            <a:ext cx="8588272" cy="6248400"/>
          </a:xfrm>
        </p:spPr>
        <p:txBody>
          <a:bodyPr>
            <a:normAutofit/>
          </a:bodyPr>
          <a:lstStyle/>
          <a:p>
            <a:pPr marL="0" indent="0" algn="ctr">
              <a:buNone/>
            </a:pPr>
            <a:r>
              <a:rPr lang="en-US" sz="2000" dirty="0">
                <a:solidFill>
                  <a:srgbClr val="7030A0"/>
                </a:solidFill>
              </a:rPr>
              <a:t>11-8-20 Meeting Notes</a:t>
            </a:r>
          </a:p>
          <a:p>
            <a:pPr marL="0" indent="0">
              <a:buNone/>
            </a:pPr>
            <a:r>
              <a:rPr lang="en-US" sz="2000" dirty="0"/>
              <a:t>DP != DP4</a:t>
            </a:r>
          </a:p>
          <a:p>
            <a:pPr marL="0" indent="0">
              <a:buNone/>
            </a:pPr>
            <a:r>
              <a:rPr lang="en-US" sz="2000" dirty="0"/>
              <a:t>/home/s_m774/1000GenomeData/</a:t>
            </a:r>
            <a:r>
              <a:rPr lang="en-US" sz="2000" dirty="0" err="1"/>
              <a:t>bcftools</a:t>
            </a:r>
            <a:r>
              <a:rPr lang="en-US" sz="2000" dirty="0"/>
              <a:t> view -</a:t>
            </a:r>
            <a:r>
              <a:rPr lang="en-US" sz="2000" dirty="0" err="1"/>
              <a:t>i</a:t>
            </a:r>
            <a:r>
              <a:rPr lang="en-US" sz="2000" dirty="0"/>
              <a:t> ‘DP&gt;=50' min10AD.Whatshap.phased.5sample.vcf &gt; min50DP.min10AD.Whatshap.phased.5sample.vcf </a:t>
            </a:r>
          </a:p>
          <a:p>
            <a:pPr marL="0" indent="0">
              <a:buNone/>
            </a:pPr>
            <a:endParaRPr lang="en-US" sz="2000" dirty="0"/>
          </a:p>
          <a:p>
            <a:pPr marL="0" indent="0">
              <a:buNone/>
            </a:pPr>
            <a:r>
              <a:rPr lang="en-US" sz="2000" dirty="0"/>
              <a:t>/home/s_m774/1000GenomeData/</a:t>
            </a:r>
            <a:r>
              <a:rPr lang="en-US" sz="2000" dirty="0" err="1"/>
              <a:t>bcftools</a:t>
            </a:r>
            <a:r>
              <a:rPr lang="en-US" sz="2000" dirty="0"/>
              <a:t> view -</a:t>
            </a:r>
            <a:r>
              <a:rPr lang="en-US" sz="2000" dirty="0" err="1"/>
              <a:t>i</a:t>
            </a:r>
            <a:r>
              <a:rPr lang="en-US" sz="2000" dirty="0"/>
              <a:t> '(DP4[0]+ DP4[1]+ DP4[2]+ DP4[3])&gt;=50' min10AD.Whatshap.phased.5sample.vcf  &gt; min50DP4.min10AD.Whatshap.phased.5sample.vcf </a:t>
            </a:r>
          </a:p>
          <a:p>
            <a:pPr marL="0" indent="0">
              <a:buNone/>
            </a:pPr>
            <a:endParaRPr lang="en-US" sz="2000" dirty="0"/>
          </a:p>
          <a:p>
            <a:pPr marL="0" indent="0">
              <a:buNone/>
            </a:pPr>
            <a:r>
              <a:rPr lang="en-US" sz="2000" dirty="0"/>
              <a:t> </a:t>
            </a:r>
            <a:r>
              <a:rPr lang="en-US" sz="2000" dirty="0" err="1"/>
              <a:t>wc</a:t>
            </a:r>
            <a:r>
              <a:rPr lang="en-US" sz="2000" dirty="0"/>
              <a:t> -l *</a:t>
            </a:r>
          </a:p>
          <a:p>
            <a:pPr marL="0" indent="0">
              <a:buNone/>
            </a:pPr>
            <a:r>
              <a:rPr lang="en-US" sz="2000" dirty="0"/>
              <a:t>   362720 5sample.chr10.vcf</a:t>
            </a:r>
          </a:p>
          <a:p>
            <a:pPr marL="0" indent="0">
              <a:buNone/>
            </a:pPr>
            <a:r>
              <a:rPr lang="en-US" sz="2000" dirty="0"/>
              <a:t>   351643 min10AD.Whatshap.phased.5sample.vcf</a:t>
            </a:r>
          </a:p>
          <a:p>
            <a:pPr marL="0" indent="0">
              <a:buNone/>
            </a:pPr>
            <a:r>
              <a:rPr lang="en-US" sz="2000" dirty="0"/>
              <a:t>   348710 min50DP4.min10AD.Whatshap.phased.5sample.vcf</a:t>
            </a:r>
          </a:p>
          <a:p>
            <a:pPr marL="0" indent="0">
              <a:buNone/>
            </a:pPr>
            <a:r>
              <a:rPr lang="en-US" sz="2000" dirty="0"/>
              <a:t>   349938 min50DP.min10AD.Whatshap.phased.5sample.vcf</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226</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4082854771"/>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0" y="2766218"/>
            <a:ext cx="9144000" cy="1325563"/>
          </a:xfrm>
        </p:spPr>
        <p:txBody>
          <a:bodyPr>
            <a:normAutofit/>
          </a:bodyPr>
          <a:lstStyle/>
          <a:p>
            <a:r>
              <a:rPr lang="en-US" sz="4800" b="1" dirty="0">
                <a:solidFill>
                  <a:schemeClr val="bg1"/>
                </a:solidFill>
              </a:rPr>
              <a:t> November 14, 2020 Meeting @ 6pm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227</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524275016"/>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296849"/>
            <a:ext cx="8588272" cy="6248400"/>
          </a:xfrm>
        </p:spPr>
        <p:txBody>
          <a:bodyPr>
            <a:normAutofit lnSpcReduction="10000"/>
          </a:bodyPr>
          <a:lstStyle/>
          <a:p>
            <a:pPr marL="0" indent="0">
              <a:buNone/>
            </a:pPr>
            <a:r>
              <a:rPr lang="en-US" sz="2000" dirty="0">
                <a:solidFill>
                  <a:srgbClr val="00B050"/>
                </a:solidFill>
              </a:rPr>
              <a:t>1. Phase SNV filtering on DP4 ≥50 and the AD ≥ 10 using </a:t>
            </a:r>
            <a:r>
              <a:rPr lang="en-US" sz="2000" dirty="0" err="1">
                <a:solidFill>
                  <a:srgbClr val="00B050"/>
                </a:solidFill>
              </a:rPr>
              <a:t>Whatshap</a:t>
            </a:r>
            <a:r>
              <a:rPr lang="en-US" sz="2000" dirty="0">
                <a:solidFill>
                  <a:srgbClr val="00B050"/>
                </a:solidFill>
              </a:rPr>
              <a:t> </a:t>
            </a:r>
          </a:p>
          <a:p>
            <a:pPr marL="0" indent="0">
              <a:buNone/>
            </a:pPr>
            <a:r>
              <a:rPr lang="en-US" sz="2000" dirty="0">
                <a:solidFill>
                  <a:srgbClr val="00B050"/>
                </a:solidFill>
              </a:rPr>
              <a:t>2. Phase SNV filtering on DP4 ≥50 and the AD ≥ 10 using HapSeq2</a:t>
            </a:r>
          </a:p>
          <a:p>
            <a:pPr marL="0" indent="0">
              <a:buNone/>
            </a:pPr>
            <a:r>
              <a:rPr lang="en-US" sz="2000" dirty="0">
                <a:solidFill>
                  <a:srgbClr val="00B050"/>
                </a:solidFill>
              </a:rPr>
              <a:t>3. Phase SNV filtering on DP4 ≥50 and the AD ≥ 10 using DBM </a:t>
            </a:r>
          </a:p>
          <a:p>
            <a:pPr marL="0" indent="0">
              <a:buNone/>
            </a:pPr>
            <a:r>
              <a:rPr lang="en-US" sz="2000" dirty="0">
                <a:solidFill>
                  <a:srgbClr val="00B050"/>
                </a:solidFill>
              </a:rPr>
              <a:t>I am creating a batch script for each software to prepare their input and phase them. </a:t>
            </a:r>
          </a:p>
          <a:p>
            <a:pPr marL="0" indent="0">
              <a:buNone/>
            </a:pPr>
            <a:r>
              <a:rPr lang="en-US" sz="2000" dirty="0">
                <a:solidFill>
                  <a:srgbClr val="00B050"/>
                </a:solidFill>
              </a:rPr>
              <a:t>Each package is currently running at:</a:t>
            </a:r>
          </a:p>
          <a:p>
            <a:pPr marL="0" indent="0">
              <a:buNone/>
            </a:pPr>
            <a:r>
              <a:rPr lang="en-US" sz="2000" dirty="0">
                <a:solidFill>
                  <a:srgbClr val="00B050"/>
                </a:solidFill>
              </a:rPr>
              <a:t>/home/s_m774/2ndRun1000GenomeData</a:t>
            </a:r>
          </a:p>
          <a:p>
            <a:pPr marL="0" indent="0">
              <a:buNone/>
            </a:pPr>
            <a:r>
              <a:rPr lang="en-US" sz="2000" dirty="0"/>
              <a:t>4. Do a pairwise comparison of each package</a:t>
            </a:r>
          </a:p>
          <a:p>
            <a:pPr marL="0" indent="0">
              <a:buNone/>
            </a:pPr>
            <a:endParaRPr lang="en-US" sz="2000" dirty="0">
              <a:solidFill>
                <a:srgbClr val="00B050"/>
              </a:solidFill>
            </a:endParaRPr>
          </a:p>
          <a:p>
            <a:pPr marL="0" indent="0">
              <a:buNone/>
            </a:pPr>
            <a:r>
              <a:rPr lang="en-US" sz="2000" dirty="0">
                <a:solidFill>
                  <a:srgbClr val="00B050"/>
                </a:solidFill>
              </a:rPr>
              <a:t>5. Download the NA12878 parents (mother &amp; father) sequencing data </a:t>
            </a:r>
          </a:p>
          <a:p>
            <a:pPr marL="0" indent="0">
              <a:buNone/>
            </a:pPr>
            <a:r>
              <a:rPr lang="en-US" sz="2000" dirty="0">
                <a:solidFill>
                  <a:srgbClr val="00B050"/>
                </a:solidFill>
              </a:rPr>
              <a:t>Complete, see start of included script. Downloaded at:</a:t>
            </a:r>
          </a:p>
          <a:p>
            <a:pPr marL="0" indent="0">
              <a:buNone/>
            </a:pPr>
            <a:r>
              <a:rPr lang="en-US" sz="2000" dirty="0">
                <a:solidFill>
                  <a:srgbClr val="00B050"/>
                </a:solidFill>
              </a:rPr>
              <a:t>/home/s_m774/1000GenomeData</a:t>
            </a:r>
          </a:p>
          <a:p>
            <a:pPr marL="0" indent="0">
              <a:buNone/>
            </a:pPr>
            <a:r>
              <a:rPr lang="en-US" sz="2000" dirty="0">
                <a:solidFill>
                  <a:srgbClr val="00B050"/>
                </a:solidFill>
              </a:rPr>
              <a:t>du -h *</a:t>
            </a:r>
          </a:p>
          <a:p>
            <a:pPr marL="0" indent="0">
              <a:buNone/>
            </a:pPr>
            <a:r>
              <a:rPr lang="en-US" sz="2000" dirty="0">
                <a:solidFill>
                  <a:srgbClr val="00B050"/>
                </a:solidFill>
              </a:rPr>
              <a:t>3.2G    NA12891.chr10.bam</a:t>
            </a:r>
          </a:p>
          <a:p>
            <a:pPr marL="0" indent="0">
              <a:buNone/>
            </a:pPr>
            <a:r>
              <a:rPr lang="en-US" sz="2000" dirty="0">
                <a:solidFill>
                  <a:srgbClr val="00B050"/>
                </a:solidFill>
              </a:rPr>
              <a:t>3.3G    NA12892.chr10.bam</a:t>
            </a:r>
          </a:p>
          <a:p>
            <a:pPr marL="0" indent="0">
              <a:buNone/>
            </a:pPr>
            <a:r>
              <a:rPr lang="en-US" sz="2000" dirty="0"/>
              <a:t>6. Get parents SNV using </a:t>
            </a:r>
            <a:r>
              <a:rPr lang="en-US" sz="2000" dirty="0" err="1"/>
              <a:t>bcftools</a:t>
            </a:r>
            <a:r>
              <a:rPr lang="en-US" sz="2000" dirty="0"/>
              <a:t>, and then haplotype using </a:t>
            </a:r>
            <a:r>
              <a:rPr lang="en-US" sz="2000" dirty="0" err="1"/>
              <a:t>Whatshap</a:t>
            </a:r>
            <a:endParaRPr lang="en-US" sz="2000" dirty="0"/>
          </a:p>
          <a:p>
            <a:pPr marL="0" indent="0">
              <a:buNone/>
            </a:pPr>
            <a:endParaRPr lang="en-US" sz="2000" dirty="0">
              <a:solidFill>
                <a:srgbClr val="00B050"/>
              </a:solidFill>
            </a:endParaRP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228</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8411132"/>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0" y="2766218"/>
            <a:ext cx="9144000" cy="1325563"/>
          </a:xfrm>
        </p:spPr>
        <p:txBody>
          <a:bodyPr>
            <a:normAutofit/>
          </a:bodyPr>
          <a:lstStyle/>
          <a:p>
            <a:r>
              <a:rPr lang="en-US" sz="4800" b="1" dirty="0">
                <a:solidFill>
                  <a:schemeClr val="bg1"/>
                </a:solidFill>
              </a:rPr>
              <a:t> November 21, 2020 Meeting @ 6pm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229</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039143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23183-DBB9-654C-9444-E7A29524203E}"/>
              </a:ext>
            </a:extLst>
          </p:cNvPr>
          <p:cNvSpPr>
            <a:spLocks noGrp="1"/>
          </p:cNvSpPr>
          <p:nvPr>
            <p:ph type="title"/>
          </p:nvPr>
        </p:nvSpPr>
        <p:spPr>
          <a:xfrm>
            <a:off x="443120" y="73579"/>
            <a:ext cx="7886700" cy="701673"/>
          </a:xfrm>
        </p:spPr>
        <p:txBody>
          <a:bodyPr>
            <a:normAutofit/>
          </a:bodyPr>
          <a:lstStyle/>
          <a:p>
            <a:r>
              <a:rPr lang="en-US" sz="4000" b="1" dirty="0">
                <a:solidFill>
                  <a:srgbClr val="1F0DFF"/>
                </a:solidFill>
              </a:rPr>
              <a:t>September 12, 2019 Meeting To-Do </a:t>
            </a:r>
          </a:p>
        </p:txBody>
      </p:sp>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884719"/>
            <a:ext cx="8588272" cy="5768842"/>
          </a:xfrm>
        </p:spPr>
        <p:txBody>
          <a:bodyPr>
            <a:normAutofit/>
          </a:bodyPr>
          <a:lstStyle/>
          <a:p>
            <a:pPr marL="0" indent="0">
              <a:buNone/>
            </a:pPr>
            <a:r>
              <a:rPr lang="en-US" sz="2000" dirty="0"/>
              <a:t>1. (1) Prepare Hapseq2 real data (2) Run Hapseq2 using real data. First use 2 input files. Next use 4 input files. (3) Prepare Hapseq2 real data with 5 samples</a:t>
            </a:r>
          </a:p>
          <a:p>
            <a:pPr marL="0" indent="0">
              <a:buNone/>
            </a:pPr>
            <a:r>
              <a:rPr lang="en-US" sz="2000" dirty="0"/>
              <a:t>	</a:t>
            </a:r>
            <a:r>
              <a:rPr lang="en-US" sz="2000" dirty="0">
                <a:solidFill>
                  <a:srgbClr val="00B050"/>
                </a:solidFill>
              </a:rPr>
              <a:t>In Progress</a:t>
            </a:r>
            <a:r>
              <a:rPr lang="en-US" sz="2000" dirty="0"/>
              <a:t>, see September12.2019.HapSeq2Memory </a:t>
            </a:r>
          </a:p>
          <a:p>
            <a:pPr marL="0" indent="0">
              <a:buNone/>
            </a:pPr>
            <a:r>
              <a:rPr lang="en-US" sz="2000" dirty="0"/>
              <a:t>2. (1) Summarize running DBM from raw data to DBM output with a workflow (code, input, and output) (2) Write 1 to 2 paragraphs on preparing DBM input and running DBM (3) Create a code summary explaining what each code does </a:t>
            </a:r>
          </a:p>
          <a:p>
            <a:pPr marL="0" indent="0">
              <a:buNone/>
            </a:pPr>
            <a:r>
              <a:rPr lang="en-US" sz="2000" dirty="0"/>
              <a:t>	</a:t>
            </a:r>
            <a:r>
              <a:rPr lang="en-US" sz="2000" dirty="0">
                <a:solidFill>
                  <a:srgbClr val="00B050"/>
                </a:solidFill>
              </a:rPr>
              <a:t>In Progress</a:t>
            </a:r>
            <a:r>
              <a:rPr lang="en-US" sz="2000" dirty="0"/>
              <a:t>, (1) (2)</a:t>
            </a:r>
            <a:endParaRPr lang="en-US" sz="2000" dirty="0">
              <a:solidFill>
                <a:srgbClr val="00B050"/>
              </a:solidFill>
            </a:endParaRPr>
          </a:p>
          <a:p>
            <a:pPr marL="0" indent="0">
              <a:buNone/>
            </a:pPr>
            <a:r>
              <a:rPr lang="en-US" sz="2000" dirty="0"/>
              <a:t>	</a:t>
            </a:r>
            <a:r>
              <a:rPr lang="en-US" sz="2000" dirty="0">
                <a:solidFill>
                  <a:srgbClr val="00B050"/>
                </a:solidFill>
              </a:rPr>
              <a:t>Complete</a:t>
            </a:r>
            <a:r>
              <a:rPr lang="en-US" sz="2000" dirty="0"/>
              <a:t>, see September5.2019.DBMCodes.txt </a:t>
            </a:r>
          </a:p>
          <a:p>
            <a:pPr marL="0" indent="0">
              <a:buNone/>
            </a:pPr>
            <a:r>
              <a:rPr lang="en-US" sz="2000" dirty="0"/>
              <a:t>3. </a:t>
            </a:r>
            <a:r>
              <a:rPr lang="en-US" sz="2000" dirty="0">
                <a:cs typeface="Times New Roman" panose="02020603050405020304" pitchFamily="18" charset="0"/>
              </a:rPr>
              <a:t>Check on the papers that cite the DBM and HapSeq2 papers to see if they have simulation data and real data.</a:t>
            </a:r>
            <a:endParaRPr lang="en-US" sz="2000" dirty="0"/>
          </a:p>
          <a:p>
            <a:pPr marL="0" indent="0">
              <a:buNone/>
            </a:pPr>
            <a:r>
              <a:rPr lang="en-US" sz="2000" dirty="0"/>
              <a:t>	</a:t>
            </a:r>
            <a:r>
              <a:rPr lang="en-US" sz="2000" dirty="0">
                <a:solidFill>
                  <a:srgbClr val="00B050"/>
                </a:solidFill>
              </a:rPr>
              <a:t>Complete</a:t>
            </a:r>
            <a:r>
              <a:rPr lang="en-US" sz="2000" dirty="0"/>
              <a:t>, see September12.2019.DataSet.txt </a:t>
            </a:r>
          </a:p>
          <a:p>
            <a:pPr marL="0" indent="0">
              <a:buNone/>
            </a:pPr>
            <a:endParaRPr lang="en-US" sz="2000" dirty="0"/>
          </a:p>
          <a:p>
            <a:pPr marL="0" indent="0">
              <a:buNone/>
            </a:pPr>
            <a:r>
              <a:rPr lang="en-US" sz="2000" b="1" dirty="0">
                <a:solidFill>
                  <a:srgbClr val="FF0000"/>
                </a:solidFill>
              </a:rPr>
              <a:t>Sept 13, 2019 SS Meeting notes: </a:t>
            </a:r>
          </a:p>
          <a:p>
            <a:pPr marL="0" indent="0">
              <a:buNone/>
            </a:pPr>
            <a:r>
              <a:rPr lang="en-US" sz="2000" dirty="0"/>
              <a:t>About Bam And Indexed Bam Files: </a:t>
            </a:r>
            <a:r>
              <a:rPr lang="en-US" sz="2000" dirty="0">
                <a:hlinkClick r:id="rId2"/>
              </a:rPr>
              <a:t>https://www.biostars.org/p/15847/</a:t>
            </a:r>
            <a:endParaRPr lang="en-US" sz="2000" dirty="0"/>
          </a:p>
          <a:p>
            <a:pPr marL="0" indent="0">
              <a:buNone/>
            </a:pPr>
            <a:r>
              <a:rPr lang="en-US" sz="2000" dirty="0"/>
              <a:t>Haplotype assembly output of 4 software packages, see the next page (from Bertie’s slide page 18) </a:t>
            </a:r>
          </a:p>
          <a:p>
            <a:pPr marL="0" indent="0">
              <a:buNone/>
            </a:pPr>
            <a:endParaRPr lang="en-US" sz="2000" dirty="0"/>
          </a:p>
        </p:txBody>
      </p:sp>
      <p:sp>
        <p:nvSpPr>
          <p:cNvPr id="4" name="Slide Number Placeholder 3">
            <a:extLst>
              <a:ext uri="{FF2B5EF4-FFF2-40B4-BE49-F238E27FC236}">
                <a16:creationId xmlns:a16="http://schemas.microsoft.com/office/drawing/2014/main" id="{2D055B62-4ADF-4B8E-A3ED-A4C9F961B02C}"/>
              </a:ext>
            </a:extLst>
          </p:cNvPr>
          <p:cNvSpPr>
            <a:spLocks noGrp="1"/>
          </p:cNvSpPr>
          <p:nvPr>
            <p:ph type="sldNum" sz="quarter" idx="12"/>
          </p:nvPr>
        </p:nvSpPr>
        <p:spPr/>
        <p:txBody>
          <a:bodyPr/>
          <a:lstStyle/>
          <a:p>
            <a:fld id="{79EB0BAA-089B-F446-9CF3-DE954596BEEC}" type="slidenum">
              <a:rPr lang="en-US" smtClean="0"/>
              <a:t>23</a:t>
            </a:fld>
            <a:endParaRPr lang="en-US"/>
          </a:p>
        </p:txBody>
      </p:sp>
    </p:spTree>
    <p:extLst>
      <p:ext uri="{BB962C8B-B14F-4D97-AF65-F5344CB8AC3E}">
        <p14:creationId xmlns:p14="http://schemas.microsoft.com/office/powerpoint/2010/main" val="1188038206"/>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288898"/>
            <a:ext cx="8588272" cy="6248400"/>
          </a:xfrm>
        </p:spPr>
        <p:txBody>
          <a:bodyPr>
            <a:normAutofit/>
          </a:bodyPr>
          <a:lstStyle/>
          <a:p>
            <a:pPr marL="0" indent="0">
              <a:buNone/>
            </a:pPr>
            <a:r>
              <a:rPr lang="en-US" sz="2000" dirty="0">
                <a:solidFill>
                  <a:srgbClr val="00B050"/>
                </a:solidFill>
              </a:rPr>
              <a:t>1. Phase the new filtered SNV using </a:t>
            </a:r>
            <a:r>
              <a:rPr lang="en-US" sz="2000" dirty="0" err="1">
                <a:solidFill>
                  <a:srgbClr val="00B050"/>
                </a:solidFill>
              </a:rPr>
              <a:t>Whatshap</a:t>
            </a:r>
            <a:r>
              <a:rPr lang="en-US" sz="2000" dirty="0">
                <a:solidFill>
                  <a:srgbClr val="00B050"/>
                </a:solidFill>
              </a:rPr>
              <a:t>, Hapseq2, DBM </a:t>
            </a:r>
          </a:p>
          <a:p>
            <a:pPr marL="0" indent="0">
              <a:buNone/>
            </a:pPr>
            <a:r>
              <a:rPr lang="en-US" sz="2000" dirty="0">
                <a:solidFill>
                  <a:srgbClr val="00B050"/>
                </a:solidFill>
              </a:rPr>
              <a:t>(DP4 ≥50, AD ≥ 10 filtered SNV)</a:t>
            </a:r>
          </a:p>
          <a:p>
            <a:pPr marL="0" indent="0">
              <a:buNone/>
            </a:pPr>
            <a:r>
              <a:rPr lang="en-US" sz="2000" dirty="0">
                <a:solidFill>
                  <a:srgbClr val="00B050"/>
                </a:solidFill>
              </a:rPr>
              <a:t>Complete, script included 1000GenomePhasing.2020.11.22.txt</a:t>
            </a:r>
          </a:p>
          <a:p>
            <a:pPr marL="0" indent="0">
              <a:buNone/>
            </a:pPr>
            <a:endParaRPr lang="en-US" sz="2000" dirty="0">
              <a:solidFill>
                <a:srgbClr val="00B050"/>
              </a:solidFill>
            </a:endParaRPr>
          </a:p>
          <a:p>
            <a:pPr marL="0" indent="0">
              <a:buNone/>
            </a:pPr>
            <a:r>
              <a:rPr lang="en-US" sz="2000" dirty="0">
                <a:solidFill>
                  <a:srgbClr val="00B050"/>
                </a:solidFill>
              </a:rPr>
              <a:t>2. Do a pairwise comparison of each package</a:t>
            </a:r>
          </a:p>
          <a:p>
            <a:pPr marL="0" indent="0">
              <a:buNone/>
            </a:pPr>
            <a:r>
              <a:rPr lang="en-US" sz="2000" dirty="0">
                <a:solidFill>
                  <a:srgbClr val="00B050"/>
                </a:solidFill>
              </a:rPr>
              <a:t>Complete see results compared to previous results on slide 232</a:t>
            </a:r>
          </a:p>
          <a:p>
            <a:pPr marL="0" marR="0" indent="0" algn="l" rtl="0" eaLnBrk="1" fontAlgn="auto" latinLnBrk="0" hangingPunct="1">
              <a:spcBef>
                <a:spcPts val="0"/>
              </a:spcBef>
              <a:spcAft>
                <a:spcPts val="0"/>
              </a:spcAft>
              <a:buNone/>
            </a:pPr>
            <a:endParaRPr lang="en-US" sz="1800" b="0" i="0" u="none" strike="noStrike" kern="1200" dirty="0">
              <a:solidFill>
                <a:srgbClr val="00B050"/>
              </a:solidFill>
              <a:effectLst/>
              <a:latin typeface="Calibri" panose="020F0502020204030204" pitchFamily="34" charset="0"/>
            </a:endParaRPr>
          </a:p>
          <a:p>
            <a:pPr marL="0" marR="0" indent="0" algn="l" rtl="0" eaLnBrk="1" fontAlgn="auto" latinLnBrk="0" hangingPunct="1">
              <a:spcBef>
                <a:spcPts val="0"/>
              </a:spcBef>
              <a:spcAft>
                <a:spcPts val="0"/>
              </a:spcAft>
              <a:buNone/>
            </a:pPr>
            <a:r>
              <a:rPr lang="en-US" sz="1800" i="0" u="none" strike="noStrike" kern="1200" dirty="0" err="1">
                <a:solidFill>
                  <a:srgbClr val="1F0DFF"/>
                </a:solidFill>
                <a:effectLst/>
                <a:latin typeface="Calibri" panose="020F0502020204030204" pitchFamily="34" charset="0"/>
              </a:rPr>
              <a:t>Whatshap</a:t>
            </a:r>
            <a:r>
              <a:rPr lang="en-US" sz="1800" i="0" u="none" strike="noStrike" kern="1200" dirty="0">
                <a:solidFill>
                  <a:srgbClr val="1F0DFF"/>
                </a:solidFill>
                <a:effectLst/>
                <a:latin typeface="Calibri" panose="020F0502020204030204" pitchFamily="34" charset="0"/>
              </a:rPr>
              <a:t> vs Hapseq2	-12k improvement</a:t>
            </a:r>
          </a:p>
          <a:p>
            <a:pPr marL="0" marR="0" indent="0" algn="l" rtl="0" eaLnBrk="1" fontAlgn="auto" latinLnBrk="0" hangingPunct="1">
              <a:spcBef>
                <a:spcPts val="0"/>
              </a:spcBef>
              <a:spcAft>
                <a:spcPts val="0"/>
              </a:spcAft>
              <a:buNone/>
            </a:pPr>
            <a:r>
              <a:rPr lang="en-US" sz="1800" i="0" u="none" strike="noStrike" kern="1200" dirty="0">
                <a:solidFill>
                  <a:srgbClr val="1F0DFF"/>
                </a:solidFill>
                <a:effectLst/>
                <a:latin typeface="Calibri" panose="020F0502020204030204" pitchFamily="34" charset="0"/>
              </a:rPr>
              <a:t>WhatsHap vs DBM		</a:t>
            </a:r>
            <a:r>
              <a:rPr lang="en-US" sz="1800" dirty="0">
                <a:solidFill>
                  <a:srgbClr val="1F0DFF"/>
                </a:solidFill>
                <a:latin typeface="Calibri" panose="020F0502020204030204" pitchFamily="34" charset="0"/>
              </a:rPr>
              <a:t>-5k</a:t>
            </a:r>
            <a:r>
              <a:rPr lang="en-US" sz="1800" i="0" u="none" strike="noStrike" kern="1200" dirty="0">
                <a:solidFill>
                  <a:srgbClr val="1F0DFF"/>
                </a:solidFill>
                <a:effectLst/>
                <a:latin typeface="Calibri" panose="020F0502020204030204" pitchFamily="34" charset="0"/>
              </a:rPr>
              <a:t> improvement</a:t>
            </a:r>
            <a:endParaRPr lang="en-US" sz="1800" i="0" u="none" strike="noStrike" dirty="0">
              <a:solidFill>
                <a:srgbClr val="1F0DFF"/>
              </a:solidFill>
              <a:effectLst/>
              <a:latin typeface="Arial" panose="020B0604020202020204" pitchFamily="34" charset="0"/>
            </a:endParaRPr>
          </a:p>
          <a:p>
            <a:pPr marL="0" indent="0" algn="l" rtl="0" eaLnBrk="1" fontAlgn="t" latinLnBrk="0" hangingPunct="1">
              <a:spcBef>
                <a:spcPts val="0"/>
              </a:spcBef>
              <a:spcAft>
                <a:spcPts val="0"/>
              </a:spcAft>
              <a:buNone/>
            </a:pPr>
            <a:r>
              <a:rPr lang="en-US" sz="1800" i="0" u="none" strike="noStrike" kern="1200" dirty="0">
                <a:solidFill>
                  <a:srgbClr val="1F0DFF"/>
                </a:solidFill>
                <a:effectLst/>
                <a:latin typeface="Calibri" panose="020F0502020204030204" pitchFamily="34" charset="0"/>
              </a:rPr>
              <a:t>Hapseq2 vs DBM		-6k improvement</a:t>
            </a:r>
            <a:endParaRPr lang="en-US" sz="2000" dirty="0">
              <a:solidFill>
                <a:srgbClr val="1F0DFF"/>
              </a:solidFill>
            </a:endParaRPr>
          </a:p>
          <a:p>
            <a:pPr marL="0" indent="0">
              <a:buNone/>
            </a:pPr>
            <a:endParaRPr lang="en-US" sz="2000" dirty="0">
              <a:solidFill>
                <a:srgbClr val="00B050"/>
              </a:solidFill>
            </a:endParaRPr>
          </a:p>
          <a:p>
            <a:pPr marL="0" indent="0">
              <a:buNone/>
            </a:pPr>
            <a:r>
              <a:rPr lang="en-US" sz="2000" dirty="0">
                <a:solidFill>
                  <a:srgbClr val="00B050"/>
                </a:solidFill>
              </a:rPr>
              <a:t>3. Extract a known truth haplotype from NA12878 (ShapeIt2)</a:t>
            </a:r>
          </a:p>
          <a:p>
            <a:pPr marL="0" indent="0">
              <a:buNone/>
            </a:pPr>
            <a:r>
              <a:rPr lang="en-US" sz="2000" dirty="0">
                <a:solidFill>
                  <a:srgbClr val="00B050"/>
                </a:solidFill>
              </a:rPr>
              <a:t>Complete here:</a:t>
            </a:r>
          </a:p>
          <a:p>
            <a:pPr marL="0" indent="0">
              <a:buNone/>
            </a:pPr>
            <a:r>
              <a:rPr lang="en-US" sz="2000" dirty="0">
                <a:solidFill>
                  <a:srgbClr val="00B050"/>
                </a:solidFill>
              </a:rPr>
              <a:t>/home/s_m774/1000GenomeData/shapeit2</a:t>
            </a:r>
          </a:p>
          <a:p>
            <a:pPr marL="0" indent="0">
              <a:buNone/>
            </a:pPr>
            <a:r>
              <a:rPr lang="en-US" sz="2000" dirty="0">
                <a:solidFill>
                  <a:srgbClr val="00B050"/>
                </a:solidFill>
              </a:rPr>
              <a:t>See included script</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230</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580447833"/>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296849"/>
            <a:ext cx="8588272" cy="6248400"/>
          </a:xfrm>
        </p:spPr>
        <p:txBody>
          <a:bodyPr>
            <a:normAutofit/>
          </a:bodyPr>
          <a:lstStyle/>
          <a:p>
            <a:pPr marL="0" indent="0">
              <a:buNone/>
            </a:pPr>
            <a:endParaRPr lang="en-US" sz="2000" dirty="0"/>
          </a:p>
          <a:p>
            <a:pPr marL="0" indent="0">
              <a:buNone/>
            </a:pPr>
            <a:r>
              <a:rPr lang="en-US" sz="2000" dirty="0"/>
              <a:t>4. Check how to run </a:t>
            </a:r>
            <a:r>
              <a:rPr lang="en-US" sz="2000" dirty="0" err="1">
                <a:solidFill>
                  <a:srgbClr val="1F0DFF"/>
                </a:solidFill>
              </a:rPr>
              <a:t>whatshap</a:t>
            </a:r>
            <a:r>
              <a:rPr lang="en-US" sz="2000" dirty="0"/>
              <a:t>, </a:t>
            </a:r>
            <a:r>
              <a:rPr lang="en-US" sz="2000" dirty="0">
                <a:solidFill>
                  <a:srgbClr val="1F0DFF"/>
                </a:solidFill>
              </a:rPr>
              <a:t>hapseq2</a:t>
            </a:r>
            <a:r>
              <a:rPr lang="en-US" sz="2000" dirty="0"/>
              <a:t> and DBM on pedigree</a:t>
            </a:r>
          </a:p>
          <a:p>
            <a:pPr marL="0" indent="0">
              <a:buNone/>
            </a:pPr>
            <a:r>
              <a:rPr lang="en-US" sz="2000" dirty="0">
                <a:hlinkClick r:id="rId2"/>
              </a:rPr>
              <a:t>https://github.com/ZhiGroup/HapSeq2/blob/master/HapSeq2-Manual.pdf</a:t>
            </a: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hlinkClick r:id="rId3"/>
            </a:endParaRPr>
          </a:p>
          <a:p>
            <a:pPr marL="0" indent="0">
              <a:buNone/>
            </a:pPr>
            <a:endParaRPr lang="en-US" sz="2000" dirty="0">
              <a:hlinkClick r:id="rId3"/>
            </a:endParaRPr>
          </a:p>
          <a:p>
            <a:pPr marL="0" indent="0">
              <a:buNone/>
            </a:pPr>
            <a:r>
              <a:rPr lang="en-US" sz="2000" dirty="0">
                <a:hlinkClick r:id="rId3"/>
              </a:rPr>
              <a:t>https://whatshap.readthedocs.io/en/latest/guide.html#phasing-pedigrees</a:t>
            </a:r>
            <a:endParaRPr lang="en-US" sz="2000" dirty="0"/>
          </a:p>
          <a:p>
            <a:pPr marL="0" indent="0">
              <a:buNone/>
            </a:pPr>
            <a:r>
              <a:rPr lang="en-US" sz="2000" dirty="0" err="1"/>
              <a:t>Whatshap</a:t>
            </a:r>
            <a:r>
              <a:rPr lang="en-US" sz="2000" dirty="0"/>
              <a:t> needs a .ped file created to identify the family</a:t>
            </a:r>
          </a:p>
          <a:p>
            <a:pPr marL="0" indent="0">
              <a:buNone/>
            </a:pPr>
            <a:endParaRPr lang="en-US" sz="20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231</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4" name="Picture 3">
            <a:extLst>
              <a:ext uri="{FF2B5EF4-FFF2-40B4-BE49-F238E27FC236}">
                <a16:creationId xmlns:a16="http://schemas.microsoft.com/office/drawing/2014/main" id="{C3BC923B-7EC3-4EBB-9E45-4DA39F1C0BA9}"/>
              </a:ext>
            </a:extLst>
          </p:cNvPr>
          <p:cNvPicPr>
            <a:picLocks noChangeAspect="1"/>
          </p:cNvPicPr>
          <p:nvPr/>
        </p:nvPicPr>
        <p:blipFill>
          <a:blip r:embed="rId4"/>
          <a:stretch>
            <a:fillRect/>
          </a:stretch>
        </p:blipFill>
        <p:spPr>
          <a:xfrm>
            <a:off x="1066800" y="1524000"/>
            <a:ext cx="5667588" cy="2679618"/>
          </a:xfrm>
          <a:prstGeom prst="rect">
            <a:avLst/>
          </a:prstGeom>
        </p:spPr>
      </p:pic>
    </p:spTree>
    <p:extLst>
      <p:ext uri="{BB962C8B-B14F-4D97-AF65-F5344CB8AC3E}">
        <p14:creationId xmlns:p14="http://schemas.microsoft.com/office/powerpoint/2010/main" val="3857223771"/>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3">
            <a:extLst>
              <a:ext uri="{FF2B5EF4-FFF2-40B4-BE49-F238E27FC236}">
                <a16:creationId xmlns:a16="http://schemas.microsoft.com/office/drawing/2014/main" id="{96FD486D-C3C9-1846-97BF-CEB339759498}"/>
              </a:ext>
            </a:extLst>
          </p:cNvPr>
          <p:cNvGraphicFramePr>
            <a:graphicFrameLocks/>
          </p:cNvGraphicFramePr>
          <p:nvPr>
            <p:extLst>
              <p:ext uri="{D42A27DB-BD31-4B8C-83A1-F6EECF244321}">
                <p14:modId xmlns:p14="http://schemas.microsoft.com/office/powerpoint/2010/main" val="1450907499"/>
              </p:ext>
            </p:extLst>
          </p:nvPr>
        </p:nvGraphicFramePr>
        <p:xfrm>
          <a:off x="65599" y="3979676"/>
          <a:ext cx="8991600" cy="1483360"/>
        </p:xfrm>
        <a:graphic>
          <a:graphicData uri="http://schemas.openxmlformats.org/drawingml/2006/table">
            <a:tbl>
              <a:tblPr firstRow="1" bandRow="1">
                <a:tableStyleId>{5C22544A-7EE6-4342-B048-85BDC9FD1C3A}</a:tableStyleId>
              </a:tblPr>
              <a:tblGrid>
                <a:gridCol w="2667000">
                  <a:extLst>
                    <a:ext uri="{9D8B030D-6E8A-4147-A177-3AD203B41FA5}">
                      <a16:colId xmlns:a16="http://schemas.microsoft.com/office/drawing/2014/main" val="2561949726"/>
                    </a:ext>
                  </a:extLst>
                </a:gridCol>
                <a:gridCol w="1264920">
                  <a:extLst>
                    <a:ext uri="{9D8B030D-6E8A-4147-A177-3AD203B41FA5}">
                      <a16:colId xmlns:a16="http://schemas.microsoft.com/office/drawing/2014/main" val="2461927946"/>
                    </a:ext>
                  </a:extLst>
                </a:gridCol>
                <a:gridCol w="1264920">
                  <a:extLst>
                    <a:ext uri="{9D8B030D-6E8A-4147-A177-3AD203B41FA5}">
                      <a16:colId xmlns:a16="http://schemas.microsoft.com/office/drawing/2014/main" val="3929086859"/>
                    </a:ext>
                  </a:extLst>
                </a:gridCol>
                <a:gridCol w="1264920">
                  <a:extLst>
                    <a:ext uri="{9D8B030D-6E8A-4147-A177-3AD203B41FA5}">
                      <a16:colId xmlns:a16="http://schemas.microsoft.com/office/drawing/2014/main" val="2241096614"/>
                    </a:ext>
                  </a:extLst>
                </a:gridCol>
                <a:gridCol w="1264920">
                  <a:extLst>
                    <a:ext uri="{9D8B030D-6E8A-4147-A177-3AD203B41FA5}">
                      <a16:colId xmlns:a16="http://schemas.microsoft.com/office/drawing/2014/main" val="2392230099"/>
                    </a:ext>
                  </a:extLst>
                </a:gridCol>
                <a:gridCol w="1264920">
                  <a:extLst>
                    <a:ext uri="{9D8B030D-6E8A-4147-A177-3AD203B41FA5}">
                      <a16:colId xmlns:a16="http://schemas.microsoft.com/office/drawing/2014/main" val="617271376"/>
                    </a:ext>
                  </a:extLst>
                </a:gridCol>
              </a:tblGrid>
              <a:tr h="370840">
                <a:tc>
                  <a:txBody>
                    <a:bodyPr/>
                    <a:lstStyle/>
                    <a:p>
                      <a:r>
                        <a:rPr lang="en-US" dirty="0"/>
                        <a:t>Agreement</a:t>
                      </a:r>
                    </a:p>
                  </a:txBody>
                  <a:tcPr marL="45720" marR="45720"/>
                </a:tc>
                <a:tc>
                  <a:txBody>
                    <a:bodyPr/>
                    <a:lstStyle/>
                    <a:p>
                      <a:r>
                        <a:rPr lang="en-US" dirty="0"/>
                        <a:t>Sample 1</a:t>
                      </a:r>
                    </a:p>
                  </a:txBody>
                  <a:tcPr marL="45720" marR="45720"/>
                </a:tc>
                <a:tc>
                  <a:txBody>
                    <a:bodyPr/>
                    <a:lstStyle/>
                    <a:p>
                      <a:r>
                        <a:rPr lang="en-US" dirty="0"/>
                        <a:t>Sample 2</a:t>
                      </a:r>
                    </a:p>
                  </a:txBody>
                  <a:tcPr marL="45720" marR="45720"/>
                </a:tc>
                <a:tc>
                  <a:txBody>
                    <a:bodyPr/>
                    <a:lstStyle/>
                    <a:p>
                      <a:r>
                        <a:rPr lang="en-US" dirty="0"/>
                        <a:t>Sample 3</a:t>
                      </a:r>
                    </a:p>
                  </a:txBody>
                  <a:tcPr marL="45720" marR="45720"/>
                </a:tc>
                <a:tc>
                  <a:txBody>
                    <a:bodyPr/>
                    <a:lstStyle/>
                    <a:p>
                      <a:r>
                        <a:rPr lang="en-US" dirty="0"/>
                        <a:t>Sample 4</a:t>
                      </a:r>
                    </a:p>
                  </a:txBody>
                  <a:tcPr marL="45720" marR="45720"/>
                </a:tc>
                <a:tc>
                  <a:txBody>
                    <a:bodyPr/>
                    <a:lstStyle/>
                    <a:p>
                      <a:r>
                        <a:rPr lang="en-US" dirty="0"/>
                        <a:t>Sample 5</a:t>
                      </a:r>
                    </a:p>
                  </a:txBody>
                  <a:tcPr marL="45720" marR="45720"/>
                </a:tc>
                <a:extLst>
                  <a:ext uri="{0D108BD9-81ED-4DB2-BD59-A6C34878D82A}">
                    <a16:rowId xmlns:a16="http://schemas.microsoft.com/office/drawing/2014/main" val="2939071277"/>
                  </a:ext>
                </a:extLst>
              </a:tr>
              <a:tr h="370840">
                <a:tc>
                  <a:txBody>
                    <a:bodyPr/>
                    <a:lstStyle/>
                    <a:p>
                      <a:r>
                        <a:rPr lang="en-US" dirty="0"/>
                        <a:t>WhatsHap vs Hapseq2</a:t>
                      </a:r>
                    </a:p>
                  </a:txBody>
                  <a:tcPr marL="45720" marR="45720"/>
                </a:tc>
                <a:tc>
                  <a:txBody>
                    <a:bodyPr/>
                    <a:lstStyle/>
                    <a:p>
                      <a:r>
                        <a:rPr lang="en-US" dirty="0">
                          <a:solidFill>
                            <a:schemeClr val="tx1"/>
                          </a:solidFill>
                        </a:rPr>
                        <a:t>265,023</a:t>
                      </a:r>
                    </a:p>
                  </a:txBody>
                  <a:tcPr/>
                </a:tc>
                <a:tc>
                  <a:txBody>
                    <a:bodyPr/>
                    <a:lstStyle/>
                    <a:p>
                      <a:r>
                        <a:rPr lang="en-US" dirty="0">
                          <a:solidFill>
                            <a:schemeClr val="tx1"/>
                          </a:solidFill>
                        </a:rPr>
                        <a:t>266,269</a:t>
                      </a:r>
                    </a:p>
                  </a:txBody>
                  <a:tcPr/>
                </a:tc>
                <a:tc>
                  <a:txBody>
                    <a:bodyPr/>
                    <a:lstStyle/>
                    <a:p>
                      <a:r>
                        <a:rPr lang="en-US" dirty="0">
                          <a:solidFill>
                            <a:schemeClr val="tx1"/>
                          </a:solidFill>
                        </a:rPr>
                        <a:t>266,269</a:t>
                      </a:r>
                    </a:p>
                  </a:txBody>
                  <a:tcPr/>
                </a:tc>
                <a:tc>
                  <a:txBody>
                    <a:bodyPr/>
                    <a:lstStyle/>
                    <a:p>
                      <a:r>
                        <a:rPr lang="en-US" dirty="0">
                          <a:solidFill>
                            <a:schemeClr val="tx1"/>
                          </a:solidFill>
                        </a:rPr>
                        <a:t>266,949</a:t>
                      </a:r>
                    </a:p>
                  </a:txBody>
                  <a:tcPr/>
                </a:tc>
                <a:tc>
                  <a:txBody>
                    <a:bodyPr/>
                    <a:lstStyle/>
                    <a:p>
                      <a:r>
                        <a:rPr lang="en-US" dirty="0">
                          <a:solidFill>
                            <a:schemeClr val="tx1"/>
                          </a:solidFill>
                        </a:rPr>
                        <a:t>266,110</a:t>
                      </a:r>
                    </a:p>
                  </a:txBody>
                  <a:tcPr/>
                </a:tc>
                <a:extLst>
                  <a:ext uri="{0D108BD9-81ED-4DB2-BD59-A6C34878D82A}">
                    <a16:rowId xmlns:a16="http://schemas.microsoft.com/office/drawing/2014/main" val="159309528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WhatsHap vs DBM</a:t>
                      </a:r>
                    </a:p>
                  </a:txBody>
                  <a:tcPr marL="45720" marR="45720"/>
                </a:tc>
                <a:tc>
                  <a:txBody>
                    <a:bodyPr/>
                    <a:lstStyle/>
                    <a:p>
                      <a:r>
                        <a:rPr lang="en-US" dirty="0">
                          <a:solidFill>
                            <a:schemeClr val="tx1"/>
                          </a:solidFill>
                        </a:rPr>
                        <a:t>175,693</a:t>
                      </a:r>
                    </a:p>
                  </a:txBody>
                  <a:tcPr/>
                </a:tc>
                <a:tc>
                  <a:txBody>
                    <a:bodyPr/>
                    <a:lstStyle/>
                    <a:p>
                      <a:r>
                        <a:rPr lang="en-US" dirty="0">
                          <a:solidFill>
                            <a:schemeClr val="tx1"/>
                          </a:solidFill>
                        </a:rPr>
                        <a:t>176,213</a:t>
                      </a:r>
                    </a:p>
                  </a:txBody>
                  <a:tcPr/>
                </a:tc>
                <a:tc>
                  <a:txBody>
                    <a:bodyPr/>
                    <a:lstStyle/>
                    <a:p>
                      <a:r>
                        <a:rPr lang="en-US" dirty="0">
                          <a:solidFill>
                            <a:schemeClr val="tx1"/>
                          </a:solidFill>
                        </a:rPr>
                        <a:t>177,974</a:t>
                      </a:r>
                    </a:p>
                  </a:txBody>
                  <a:tcPr/>
                </a:tc>
                <a:tc>
                  <a:txBody>
                    <a:bodyPr/>
                    <a:lstStyle/>
                    <a:p>
                      <a:r>
                        <a:rPr lang="en-US" dirty="0">
                          <a:solidFill>
                            <a:schemeClr val="tx1"/>
                          </a:solidFill>
                        </a:rPr>
                        <a:t>177,909.5</a:t>
                      </a:r>
                    </a:p>
                  </a:txBody>
                  <a:tcPr/>
                </a:tc>
                <a:tc>
                  <a:txBody>
                    <a:bodyPr/>
                    <a:lstStyle/>
                    <a:p>
                      <a:r>
                        <a:rPr lang="en-US" dirty="0">
                          <a:solidFill>
                            <a:schemeClr val="tx1"/>
                          </a:solidFill>
                        </a:rPr>
                        <a:t>177,187</a:t>
                      </a:r>
                    </a:p>
                  </a:txBody>
                  <a:tcPr/>
                </a:tc>
                <a:extLst>
                  <a:ext uri="{0D108BD9-81ED-4DB2-BD59-A6C34878D82A}">
                    <a16:rowId xmlns:a16="http://schemas.microsoft.com/office/drawing/2014/main" val="2680184326"/>
                  </a:ext>
                </a:extLst>
              </a:tr>
              <a:tr h="370840">
                <a:tc>
                  <a:txBody>
                    <a:bodyPr/>
                    <a:lstStyle/>
                    <a:p>
                      <a:r>
                        <a:rPr lang="en-US" dirty="0"/>
                        <a:t>Hapseq2 vs DBM</a:t>
                      </a:r>
                    </a:p>
                  </a:txBody>
                  <a:tcPr marL="45720" marR="45720"/>
                </a:tc>
                <a:tc>
                  <a:txBody>
                    <a:bodyPr/>
                    <a:lstStyle/>
                    <a:p>
                      <a:r>
                        <a:rPr lang="en-US" dirty="0"/>
                        <a:t>188,156.5</a:t>
                      </a:r>
                    </a:p>
                  </a:txBody>
                  <a:tcPr/>
                </a:tc>
                <a:tc>
                  <a:txBody>
                    <a:bodyPr/>
                    <a:lstStyle/>
                    <a:p>
                      <a:r>
                        <a:rPr lang="en-US" dirty="0"/>
                        <a:t>188,189.5</a:t>
                      </a:r>
                    </a:p>
                  </a:txBody>
                  <a:tcPr/>
                </a:tc>
                <a:tc>
                  <a:txBody>
                    <a:bodyPr/>
                    <a:lstStyle/>
                    <a:p>
                      <a:r>
                        <a:rPr lang="en-US" dirty="0"/>
                        <a:t>189,949.5</a:t>
                      </a:r>
                    </a:p>
                  </a:txBody>
                  <a:tcPr/>
                </a:tc>
                <a:tc>
                  <a:txBody>
                    <a:bodyPr/>
                    <a:lstStyle/>
                    <a:p>
                      <a:r>
                        <a:rPr lang="en-US" dirty="0"/>
                        <a:t>189,770.5</a:t>
                      </a:r>
                    </a:p>
                  </a:txBody>
                  <a:tcPr/>
                </a:tc>
                <a:tc>
                  <a:txBody>
                    <a:bodyPr/>
                    <a:lstStyle/>
                    <a:p>
                      <a:r>
                        <a:rPr lang="en-US" dirty="0"/>
                        <a:t>189,419.5</a:t>
                      </a:r>
                    </a:p>
                  </a:txBody>
                  <a:tcPr/>
                </a:tc>
                <a:extLst>
                  <a:ext uri="{0D108BD9-81ED-4DB2-BD59-A6C34878D82A}">
                    <a16:rowId xmlns:a16="http://schemas.microsoft.com/office/drawing/2014/main" val="2631771280"/>
                  </a:ext>
                </a:extLst>
              </a:tr>
            </a:tbl>
          </a:graphicData>
        </a:graphic>
      </p:graphicFrame>
      <p:sp>
        <p:nvSpPr>
          <p:cNvPr id="7" name="TextBox 6">
            <a:extLst>
              <a:ext uri="{FF2B5EF4-FFF2-40B4-BE49-F238E27FC236}">
                <a16:creationId xmlns:a16="http://schemas.microsoft.com/office/drawing/2014/main" id="{D2349496-84D1-1D48-A3F9-6DBCEA8BA0F1}"/>
              </a:ext>
            </a:extLst>
          </p:cNvPr>
          <p:cNvSpPr txBox="1"/>
          <p:nvPr/>
        </p:nvSpPr>
        <p:spPr>
          <a:xfrm>
            <a:off x="663926" y="3418163"/>
            <a:ext cx="7886700" cy="584775"/>
          </a:xfrm>
          <a:prstGeom prst="rect">
            <a:avLst/>
          </a:prstGeom>
          <a:noFill/>
        </p:spPr>
        <p:txBody>
          <a:bodyPr wrap="square" rtlCol="0">
            <a:spAutoFit/>
          </a:bodyPr>
          <a:lstStyle/>
          <a:p>
            <a:pPr algn="ctr"/>
            <a:r>
              <a:rPr lang="en-US" sz="3200" dirty="0"/>
              <a:t>Haplotype Pairwise Comparison – </a:t>
            </a:r>
            <a:r>
              <a:rPr lang="en-US" sz="3200" dirty="0">
                <a:solidFill>
                  <a:srgbClr val="00B050"/>
                </a:solidFill>
              </a:rPr>
              <a:t>348k SNV</a:t>
            </a:r>
          </a:p>
        </p:txBody>
      </p:sp>
      <p:sp>
        <p:nvSpPr>
          <p:cNvPr id="10" name="TextBox 9">
            <a:extLst>
              <a:ext uri="{FF2B5EF4-FFF2-40B4-BE49-F238E27FC236}">
                <a16:creationId xmlns:a16="http://schemas.microsoft.com/office/drawing/2014/main" id="{AF380A65-768D-48F3-947F-7F40A71B2E49}"/>
              </a:ext>
            </a:extLst>
          </p:cNvPr>
          <p:cNvSpPr txBox="1"/>
          <p:nvPr/>
        </p:nvSpPr>
        <p:spPr>
          <a:xfrm>
            <a:off x="474190" y="5677474"/>
            <a:ext cx="7886700" cy="584775"/>
          </a:xfrm>
          <a:prstGeom prst="rect">
            <a:avLst/>
          </a:prstGeom>
          <a:noFill/>
        </p:spPr>
        <p:txBody>
          <a:bodyPr wrap="square" rtlCol="0">
            <a:spAutoFit/>
          </a:bodyPr>
          <a:lstStyle/>
          <a:p>
            <a:r>
              <a:rPr lang="en-US" sz="1600" dirty="0"/>
              <a:t>Sample 1-5: </a:t>
            </a:r>
            <a:r>
              <a:rPr lang="en-US" sz="1600" dirty="0">
                <a:solidFill>
                  <a:srgbClr val="00B050"/>
                </a:solidFill>
              </a:rPr>
              <a:t>NA10837 NA10855 NA12329 NA12752 NA12878 </a:t>
            </a:r>
          </a:p>
          <a:p>
            <a:r>
              <a:rPr lang="en-US" sz="1600" dirty="0"/>
              <a:t>Haplotypes comparisons on two datasets</a:t>
            </a:r>
          </a:p>
        </p:txBody>
      </p:sp>
      <p:graphicFrame>
        <p:nvGraphicFramePr>
          <p:cNvPr id="3" name="Table 3">
            <a:extLst>
              <a:ext uri="{FF2B5EF4-FFF2-40B4-BE49-F238E27FC236}">
                <a16:creationId xmlns:a16="http://schemas.microsoft.com/office/drawing/2014/main" id="{D586E7F1-2940-4689-90E9-6BDCEB5B6236}"/>
              </a:ext>
            </a:extLst>
          </p:cNvPr>
          <p:cNvGraphicFramePr>
            <a:graphicFrameLocks/>
          </p:cNvGraphicFramePr>
          <p:nvPr>
            <p:extLst>
              <p:ext uri="{D42A27DB-BD31-4B8C-83A1-F6EECF244321}">
                <p14:modId xmlns:p14="http://schemas.microsoft.com/office/powerpoint/2010/main" val="783276071"/>
              </p:ext>
            </p:extLst>
          </p:nvPr>
        </p:nvGraphicFramePr>
        <p:xfrm>
          <a:off x="64936" y="1862223"/>
          <a:ext cx="8991600" cy="1483360"/>
        </p:xfrm>
        <a:graphic>
          <a:graphicData uri="http://schemas.openxmlformats.org/drawingml/2006/table">
            <a:tbl>
              <a:tblPr firstRow="1" bandRow="1">
                <a:tableStyleId>{5C22544A-7EE6-4342-B048-85BDC9FD1C3A}</a:tableStyleId>
              </a:tblPr>
              <a:tblGrid>
                <a:gridCol w="2667000">
                  <a:extLst>
                    <a:ext uri="{9D8B030D-6E8A-4147-A177-3AD203B41FA5}">
                      <a16:colId xmlns:a16="http://schemas.microsoft.com/office/drawing/2014/main" val="2561949726"/>
                    </a:ext>
                  </a:extLst>
                </a:gridCol>
                <a:gridCol w="1264920">
                  <a:extLst>
                    <a:ext uri="{9D8B030D-6E8A-4147-A177-3AD203B41FA5}">
                      <a16:colId xmlns:a16="http://schemas.microsoft.com/office/drawing/2014/main" val="2461927946"/>
                    </a:ext>
                  </a:extLst>
                </a:gridCol>
                <a:gridCol w="1264920">
                  <a:extLst>
                    <a:ext uri="{9D8B030D-6E8A-4147-A177-3AD203B41FA5}">
                      <a16:colId xmlns:a16="http://schemas.microsoft.com/office/drawing/2014/main" val="3929086859"/>
                    </a:ext>
                  </a:extLst>
                </a:gridCol>
                <a:gridCol w="1264920">
                  <a:extLst>
                    <a:ext uri="{9D8B030D-6E8A-4147-A177-3AD203B41FA5}">
                      <a16:colId xmlns:a16="http://schemas.microsoft.com/office/drawing/2014/main" val="2241096614"/>
                    </a:ext>
                  </a:extLst>
                </a:gridCol>
                <a:gridCol w="1264920">
                  <a:extLst>
                    <a:ext uri="{9D8B030D-6E8A-4147-A177-3AD203B41FA5}">
                      <a16:colId xmlns:a16="http://schemas.microsoft.com/office/drawing/2014/main" val="2392230099"/>
                    </a:ext>
                  </a:extLst>
                </a:gridCol>
                <a:gridCol w="1264920">
                  <a:extLst>
                    <a:ext uri="{9D8B030D-6E8A-4147-A177-3AD203B41FA5}">
                      <a16:colId xmlns:a16="http://schemas.microsoft.com/office/drawing/2014/main" val="617271376"/>
                    </a:ext>
                  </a:extLst>
                </a:gridCol>
              </a:tblGrid>
              <a:tr h="370840">
                <a:tc>
                  <a:txBody>
                    <a:bodyPr/>
                    <a:lstStyle/>
                    <a:p>
                      <a:r>
                        <a:rPr lang="en-US" dirty="0"/>
                        <a:t>Agreement</a:t>
                      </a:r>
                    </a:p>
                  </a:txBody>
                  <a:tcPr marL="45720" marR="45720"/>
                </a:tc>
                <a:tc>
                  <a:txBody>
                    <a:bodyPr/>
                    <a:lstStyle/>
                    <a:p>
                      <a:r>
                        <a:rPr lang="en-US" dirty="0"/>
                        <a:t>Sample 1</a:t>
                      </a:r>
                    </a:p>
                  </a:txBody>
                  <a:tcPr marL="45720" marR="45720"/>
                </a:tc>
                <a:tc>
                  <a:txBody>
                    <a:bodyPr/>
                    <a:lstStyle/>
                    <a:p>
                      <a:r>
                        <a:rPr lang="en-US" dirty="0"/>
                        <a:t>Sample 2</a:t>
                      </a:r>
                    </a:p>
                  </a:txBody>
                  <a:tcPr marL="45720" marR="45720"/>
                </a:tc>
                <a:tc>
                  <a:txBody>
                    <a:bodyPr/>
                    <a:lstStyle/>
                    <a:p>
                      <a:r>
                        <a:rPr lang="en-US" dirty="0"/>
                        <a:t>Sample 3</a:t>
                      </a:r>
                    </a:p>
                  </a:txBody>
                  <a:tcPr marL="45720" marR="45720"/>
                </a:tc>
                <a:tc>
                  <a:txBody>
                    <a:bodyPr/>
                    <a:lstStyle/>
                    <a:p>
                      <a:r>
                        <a:rPr lang="en-US" dirty="0"/>
                        <a:t>Sample 4</a:t>
                      </a:r>
                    </a:p>
                  </a:txBody>
                  <a:tcPr marL="45720" marR="45720"/>
                </a:tc>
                <a:tc>
                  <a:txBody>
                    <a:bodyPr/>
                    <a:lstStyle/>
                    <a:p>
                      <a:r>
                        <a:rPr lang="en-US" dirty="0"/>
                        <a:t>Sample 5</a:t>
                      </a:r>
                    </a:p>
                  </a:txBody>
                  <a:tcPr marL="45720" marR="45720"/>
                </a:tc>
                <a:extLst>
                  <a:ext uri="{0D108BD9-81ED-4DB2-BD59-A6C34878D82A}">
                    <a16:rowId xmlns:a16="http://schemas.microsoft.com/office/drawing/2014/main" val="2939071277"/>
                  </a:ext>
                </a:extLst>
              </a:tr>
              <a:tr h="370840">
                <a:tc>
                  <a:txBody>
                    <a:bodyPr/>
                    <a:lstStyle/>
                    <a:p>
                      <a:r>
                        <a:rPr lang="en-US" dirty="0"/>
                        <a:t>WhatsHap vs Hapseq2</a:t>
                      </a:r>
                    </a:p>
                  </a:txBody>
                  <a:tcPr marL="45720" marR="45720"/>
                </a:tc>
                <a:tc>
                  <a:txBody>
                    <a:bodyPr/>
                    <a:lstStyle/>
                    <a:p>
                      <a:r>
                        <a:rPr lang="en-US" dirty="0">
                          <a:solidFill>
                            <a:schemeClr val="tx1"/>
                          </a:solidFill>
                        </a:rPr>
                        <a:t>276,226.5</a:t>
                      </a:r>
                    </a:p>
                  </a:txBody>
                  <a:tcPr/>
                </a:tc>
                <a:tc>
                  <a:txBody>
                    <a:bodyPr/>
                    <a:lstStyle/>
                    <a:p>
                      <a:r>
                        <a:rPr lang="en-US" dirty="0">
                          <a:solidFill>
                            <a:schemeClr val="tx1"/>
                          </a:solidFill>
                        </a:rPr>
                        <a:t>277,240.5</a:t>
                      </a:r>
                    </a:p>
                  </a:txBody>
                  <a:tcPr/>
                </a:tc>
                <a:tc>
                  <a:txBody>
                    <a:bodyPr/>
                    <a:lstStyle/>
                    <a:p>
                      <a:r>
                        <a:rPr lang="en-US" dirty="0">
                          <a:solidFill>
                            <a:schemeClr val="tx1"/>
                          </a:solidFill>
                        </a:rPr>
                        <a:t>279,301</a:t>
                      </a:r>
                    </a:p>
                  </a:txBody>
                  <a:tcPr/>
                </a:tc>
                <a:tc>
                  <a:txBody>
                    <a:bodyPr/>
                    <a:lstStyle/>
                    <a:p>
                      <a:r>
                        <a:rPr lang="en-US" dirty="0">
                          <a:solidFill>
                            <a:schemeClr val="tx1"/>
                          </a:solidFill>
                        </a:rPr>
                        <a:t>278,325.5</a:t>
                      </a:r>
                    </a:p>
                  </a:txBody>
                  <a:tcPr/>
                </a:tc>
                <a:tc>
                  <a:txBody>
                    <a:bodyPr/>
                    <a:lstStyle/>
                    <a:p>
                      <a:r>
                        <a:rPr lang="en-US" dirty="0">
                          <a:solidFill>
                            <a:schemeClr val="tx1"/>
                          </a:solidFill>
                        </a:rPr>
                        <a:t>277,146</a:t>
                      </a:r>
                    </a:p>
                  </a:txBody>
                  <a:tcPr/>
                </a:tc>
                <a:extLst>
                  <a:ext uri="{0D108BD9-81ED-4DB2-BD59-A6C34878D82A}">
                    <a16:rowId xmlns:a16="http://schemas.microsoft.com/office/drawing/2014/main" val="159309528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WhatsHap vs DBM</a:t>
                      </a:r>
                    </a:p>
                  </a:txBody>
                  <a:tcPr marL="45720" marR="45720"/>
                </a:tc>
                <a:tc>
                  <a:txBody>
                    <a:bodyPr/>
                    <a:lstStyle/>
                    <a:p>
                      <a:r>
                        <a:rPr lang="en-US" dirty="0">
                          <a:solidFill>
                            <a:schemeClr val="tx1"/>
                          </a:solidFill>
                        </a:rPr>
                        <a:t>181,905.5</a:t>
                      </a:r>
                    </a:p>
                  </a:txBody>
                  <a:tcPr/>
                </a:tc>
                <a:tc>
                  <a:txBody>
                    <a:bodyPr/>
                    <a:lstStyle/>
                    <a:p>
                      <a:r>
                        <a:rPr lang="en-US" dirty="0">
                          <a:solidFill>
                            <a:schemeClr val="tx1"/>
                          </a:solidFill>
                        </a:rPr>
                        <a:t>181,831</a:t>
                      </a:r>
                    </a:p>
                  </a:txBody>
                  <a:tcPr/>
                </a:tc>
                <a:tc>
                  <a:txBody>
                    <a:bodyPr/>
                    <a:lstStyle/>
                    <a:p>
                      <a:r>
                        <a:rPr lang="en-US" dirty="0">
                          <a:solidFill>
                            <a:schemeClr val="tx1"/>
                          </a:solidFill>
                        </a:rPr>
                        <a:t>185,115.5</a:t>
                      </a:r>
                    </a:p>
                  </a:txBody>
                  <a:tcPr/>
                </a:tc>
                <a:tc>
                  <a:txBody>
                    <a:bodyPr/>
                    <a:lstStyle/>
                    <a:p>
                      <a:r>
                        <a:rPr lang="en-US" dirty="0">
                          <a:solidFill>
                            <a:schemeClr val="tx1"/>
                          </a:solidFill>
                        </a:rPr>
                        <a:t>184,623</a:t>
                      </a:r>
                    </a:p>
                  </a:txBody>
                  <a:tcPr/>
                </a:tc>
                <a:tc>
                  <a:txBody>
                    <a:bodyPr/>
                    <a:lstStyle/>
                    <a:p>
                      <a:r>
                        <a:rPr lang="en-US" dirty="0">
                          <a:solidFill>
                            <a:schemeClr val="tx1"/>
                          </a:solidFill>
                        </a:rPr>
                        <a:t>183,352</a:t>
                      </a:r>
                    </a:p>
                  </a:txBody>
                  <a:tcPr/>
                </a:tc>
                <a:extLst>
                  <a:ext uri="{0D108BD9-81ED-4DB2-BD59-A6C34878D82A}">
                    <a16:rowId xmlns:a16="http://schemas.microsoft.com/office/drawing/2014/main" val="2680184326"/>
                  </a:ext>
                </a:extLst>
              </a:tr>
              <a:tr h="370840">
                <a:tc>
                  <a:txBody>
                    <a:bodyPr/>
                    <a:lstStyle/>
                    <a:p>
                      <a:r>
                        <a:rPr lang="en-US" dirty="0"/>
                        <a:t>Hapseq2 vs DBM</a:t>
                      </a:r>
                    </a:p>
                  </a:txBody>
                  <a:tcPr marL="45720" marR="45720"/>
                </a:tc>
                <a:tc>
                  <a:txBody>
                    <a:bodyPr/>
                    <a:lstStyle/>
                    <a:p>
                      <a:r>
                        <a:rPr lang="en-US" dirty="0"/>
                        <a:t>194,713.5</a:t>
                      </a:r>
                    </a:p>
                  </a:txBody>
                  <a:tcPr/>
                </a:tc>
                <a:tc>
                  <a:txBody>
                    <a:bodyPr/>
                    <a:lstStyle/>
                    <a:p>
                      <a:r>
                        <a:rPr lang="en-US" dirty="0"/>
                        <a:t>194,195</a:t>
                      </a:r>
                    </a:p>
                  </a:txBody>
                  <a:tcPr/>
                </a:tc>
                <a:tc>
                  <a:txBody>
                    <a:bodyPr/>
                    <a:lstStyle/>
                    <a:p>
                      <a:r>
                        <a:rPr lang="en-US" dirty="0"/>
                        <a:t>197,071.5</a:t>
                      </a:r>
                    </a:p>
                  </a:txBody>
                  <a:tcPr/>
                </a:tc>
                <a:tc>
                  <a:txBody>
                    <a:bodyPr/>
                    <a:lstStyle/>
                    <a:p>
                      <a:r>
                        <a:rPr lang="en-US" dirty="0"/>
                        <a:t>196,730</a:t>
                      </a:r>
                    </a:p>
                  </a:txBody>
                  <a:tcPr/>
                </a:tc>
                <a:tc>
                  <a:txBody>
                    <a:bodyPr/>
                    <a:lstStyle/>
                    <a:p>
                      <a:r>
                        <a:rPr lang="en-US" dirty="0"/>
                        <a:t>195,709</a:t>
                      </a:r>
                    </a:p>
                  </a:txBody>
                  <a:tcPr/>
                </a:tc>
                <a:extLst>
                  <a:ext uri="{0D108BD9-81ED-4DB2-BD59-A6C34878D82A}">
                    <a16:rowId xmlns:a16="http://schemas.microsoft.com/office/drawing/2014/main" val="2631771280"/>
                  </a:ext>
                </a:extLst>
              </a:tr>
            </a:tbl>
          </a:graphicData>
        </a:graphic>
      </p:graphicFrame>
      <p:sp>
        <p:nvSpPr>
          <p:cNvPr id="13" name="TextBox 12">
            <a:extLst>
              <a:ext uri="{FF2B5EF4-FFF2-40B4-BE49-F238E27FC236}">
                <a16:creationId xmlns:a16="http://schemas.microsoft.com/office/drawing/2014/main" id="{B4DE0017-68C9-4D28-9CC1-CFC3D375E5D8}"/>
              </a:ext>
            </a:extLst>
          </p:cNvPr>
          <p:cNvSpPr txBox="1"/>
          <p:nvPr/>
        </p:nvSpPr>
        <p:spPr>
          <a:xfrm>
            <a:off x="663263" y="1300710"/>
            <a:ext cx="7886700" cy="584775"/>
          </a:xfrm>
          <a:prstGeom prst="rect">
            <a:avLst/>
          </a:prstGeom>
          <a:noFill/>
        </p:spPr>
        <p:txBody>
          <a:bodyPr wrap="square" rtlCol="0">
            <a:spAutoFit/>
          </a:bodyPr>
          <a:lstStyle/>
          <a:p>
            <a:pPr algn="ctr"/>
            <a:r>
              <a:rPr lang="en-US" sz="3200" dirty="0"/>
              <a:t>Haplotype Pairwise Comparison – </a:t>
            </a:r>
            <a:r>
              <a:rPr lang="en-US" sz="3200" dirty="0">
                <a:solidFill>
                  <a:srgbClr val="00B050"/>
                </a:solidFill>
              </a:rPr>
              <a:t>359k SNV</a:t>
            </a:r>
          </a:p>
        </p:txBody>
      </p:sp>
      <p:sp>
        <p:nvSpPr>
          <p:cNvPr id="11" name="TextBox 10">
            <a:extLst>
              <a:ext uri="{FF2B5EF4-FFF2-40B4-BE49-F238E27FC236}">
                <a16:creationId xmlns:a16="http://schemas.microsoft.com/office/drawing/2014/main" id="{719DC7AF-0CC1-4A44-AC57-A89A48BBDCE9}"/>
              </a:ext>
            </a:extLst>
          </p:cNvPr>
          <p:cNvSpPr txBox="1"/>
          <p:nvPr/>
        </p:nvSpPr>
        <p:spPr>
          <a:xfrm>
            <a:off x="1600200" y="230412"/>
            <a:ext cx="7010400" cy="923330"/>
          </a:xfrm>
          <a:prstGeom prst="rect">
            <a:avLst/>
          </a:prstGeom>
          <a:noFill/>
        </p:spPr>
        <p:txBody>
          <a:bodyPr wrap="square">
            <a:spAutoFit/>
          </a:bodyPr>
          <a:lstStyle/>
          <a:p>
            <a:pPr marL="0" marR="0" indent="0" algn="l" rtl="0" eaLnBrk="1" fontAlgn="auto" latinLnBrk="0" hangingPunct="1">
              <a:spcBef>
                <a:spcPts val="0"/>
              </a:spcBef>
              <a:spcAft>
                <a:spcPts val="0"/>
              </a:spcAft>
              <a:buNone/>
            </a:pPr>
            <a:r>
              <a:rPr lang="en-US" sz="1800" i="0" u="none" strike="noStrike" kern="1200" dirty="0" err="1">
                <a:solidFill>
                  <a:srgbClr val="1F0DFF"/>
                </a:solidFill>
                <a:effectLst/>
                <a:latin typeface="Calibri" panose="020F0502020204030204" pitchFamily="34" charset="0"/>
              </a:rPr>
              <a:t>Whatshap</a:t>
            </a:r>
            <a:r>
              <a:rPr lang="en-US" sz="1800" i="0" u="none" strike="noStrike" kern="1200" dirty="0">
                <a:solidFill>
                  <a:srgbClr val="1F0DFF"/>
                </a:solidFill>
                <a:effectLst/>
                <a:latin typeface="Calibri" panose="020F0502020204030204" pitchFamily="34" charset="0"/>
              </a:rPr>
              <a:t> vs Hapseq2	-12k improvement</a:t>
            </a:r>
          </a:p>
          <a:p>
            <a:pPr marL="0" marR="0" indent="0" algn="l" rtl="0" eaLnBrk="1" fontAlgn="auto" latinLnBrk="0" hangingPunct="1">
              <a:spcBef>
                <a:spcPts val="0"/>
              </a:spcBef>
              <a:spcAft>
                <a:spcPts val="0"/>
              </a:spcAft>
              <a:buNone/>
            </a:pPr>
            <a:r>
              <a:rPr lang="en-US" sz="1800" i="0" u="none" strike="noStrike" kern="1200" dirty="0">
                <a:solidFill>
                  <a:srgbClr val="1F0DFF"/>
                </a:solidFill>
                <a:effectLst/>
                <a:latin typeface="Calibri" panose="020F0502020204030204" pitchFamily="34" charset="0"/>
              </a:rPr>
              <a:t>WhatsHap vs DBM		</a:t>
            </a:r>
            <a:r>
              <a:rPr lang="en-US" dirty="0">
                <a:solidFill>
                  <a:srgbClr val="1F0DFF"/>
                </a:solidFill>
                <a:latin typeface="Calibri" panose="020F0502020204030204" pitchFamily="34" charset="0"/>
              </a:rPr>
              <a:t>-5k</a:t>
            </a:r>
            <a:r>
              <a:rPr lang="en-US" sz="1800" i="0" u="none" strike="noStrike" kern="1200" dirty="0">
                <a:solidFill>
                  <a:srgbClr val="1F0DFF"/>
                </a:solidFill>
                <a:effectLst/>
                <a:latin typeface="Calibri" panose="020F0502020204030204" pitchFamily="34" charset="0"/>
              </a:rPr>
              <a:t> improvement</a:t>
            </a:r>
            <a:endParaRPr lang="en-US" sz="1800" i="0" u="none" strike="noStrike" dirty="0">
              <a:solidFill>
                <a:srgbClr val="1F0DFF"/>
              </a:solidFill>
              <a:effectLst/>
              <a:latin typeface="Arial" panose="020B0604020202020204" pitchFamily="34" charset="0"/>
            </a:endParaRPr>
          </a:p>
          <a:p>
            <a:pPr marL="0" indent="0" algn="l" rtl="0" eaLnBrk="1" fontAlgn="t" latinLnBrk="0" hangingPunct="1">
              <a:spcBef>
                <a:spcPts val="0"/>
              </a:spcBef>
              <a:spcAft>
                <a:spcPts val="0"/>
              </a:spcAft>
              <a:buNone/>
            </a:pPr>
            <a:r>
              <a:rPr lang="en-US" sz="1800" i="0" u="none" strike="noStrike" kern="1200" dirty="0">
                <a:solidFill>
                  <a:srgbClr val="1F0DFF"/>
                </a:solidFill>
                <a:effectLst/>
                <a:latin typeface="Calibri" panose="020F0502020204030204" pitchFamily="34" charset="0"/>
              </a:rPr>
              <a:t>Hapseq2 vs DBM		-6k improvement</a:t>
            </a:r>
            <a:endParaRPr lang="en-US" sz="2000" dirty="0">
              <a:solidFill>
                <a:srgbClr val="1F0DFF"/>
              </a:solidFill>
            </a:endParaRPr>
          </a:p>
        </p:txBody>
      </p:sp>
    </p:spTree>
    <p:extLst>
      <p:ext uri="{BB962C8B-B14F-4D97-AF65-F5344CB8AC3E}">
        <p14:creationId xmlns:p14="http://schemas.microsoft.com/office/powerpoint/2010/main" val="2528628185"/>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3">
            <a:extLst>
              <a:ext uri="{FF2B5EF4-FFF2-40B4-BE49-F238E27FC236}">
                <a16:creationId xmlns:a16="http://schemas.microsoft.com/office/drawing/2014/main" id="{96FD486D-C3C9-1846-97BF-CEB339759498}"/>
              </a:ext>
            </a:extLst>
          </p:cNvPr>
          <p:cNvGraphicFramePr>
            <a:graphicFrameLocks/>
          </p:cNvGraphicFramePr>
          <p:nvPr>
            <p:extLst>
              <p:ext uri="{D42A27DB-BD31-4B8C-83A1-F6EECF244321}">
                <p14:modId xmlns:p14="http://schemas.microsoft.com/office/powerpoint/2010/main" val="2060293059"/>
              </p:ext>
            </p:extLst>
          </p:nvPr>
        </p:nvGraphicFramePr>
        <p:xfrm>
          <a:off x="60297" y="562835"/>
          <a:ext cx="8991600" cy="1483360"/>
        </p:xfrm>
        <a:graphic>
          <a:graphicData uri="http://schemas.openxmlformats.org/drawingml/2006/table">
            <a:tbl>
              <a:tblPr firstRow="1" bandRow="1">
                <a:tableStyleId>{5C22544A-7EE6-4342-B048-85BDC9FD1C3A}</a:tableStyleId>
              </a:tblPr>
              <a:tblGrid>
                <a:gridCol w="2667000">
                  <a:extLst>
                    <a:ext uri="{9D8B030D-6E8A-4147-A177-3AD203B41FA5}">
                      <a16:colId xmlns:a16="http://schemas.microsoft.com/office/drawing/2014/main" val="2561949726"/>
                    </a:ext>
                  </a:extLst>
                </a:gridCol>
                <a:gridCol w="1264920">
                  <a:extLst>
                    <a:ext uri="{9D8B030D-6E8A-4147-A177-3AD203B41FA5}">
                      <a16:colId xmlns:a16="http://schemas.microsoft.com/office/drawing/2014/main" val="2461927946"/>
                    </a:ext>
                  </a:extLst>
                </a:gridCol>
                <a:gridCol w="1264920">
                  <a:extLst>
                    <a:ext uri="{9D8B030D-6E8A-4147-A177-3AD203B41FA5}">
                      <a16:colId xmlns:a16="http://schemas.microsoft.com/office/drawing/2014/main" val="3929086859"/>
                    </a:ext>
                  </a:extLst>
                </a:gridCol>
                <a:gridCol w="1264920">
                  <a:extLst>
                    <a:ext uri="{9D8B030D-6E8A-4147-A177-3AD203B41FA5}">
                      <a16:colId xmlns:a16="http://schemas.microsoft.com/office/drawing/2014/main" val="2241096614"/>
                    </a:ext>
                  </a:extLst>
                </a:gridCol>
                <a:gridCol w="1264920">
                  <a:extLst>
                    <a:ext uri="{9D8B030D-6E8A-4147-A177-3AD203B41FA5}">
                      <a16:colId xmlns:a16="http://schemas.microsoft.com/office/drawing/2014/main" val="2392230099"/>
                    </a:ext>
                  </a:extLst>
                </a:gridCol>
                <a:gridCol w="1264920">
                  <a:extLst>
                    <a:ext uri="{9D8B030D-6E8A-4147-A177-3AD203B41FA5}">
                      <a16:colId xmlns:a16="http://schemas.microsoft.com/office/drawing/2014/main" val="617271376"/>
                    </a:ext>
                  </a:extLst>
                </a:gridCol>
              </a:tblGrid>
              <a:tr h="370840">
                <a:tc>
                  <a:txBody>
                    <a:bodyPr/>
                    <a:lstStyle/>
                    <a:p>
                      <a:r>
                        <a:rPr lang="en-US" dirty="0"/>
                        <a:t>Agreement</a:t>
                      </a:r>
                    </a:p>
                  </a:txBody>
                  <a:tcPr marL="45720" marR="45720"/>
                </a:tc>
                <a:tc>
                  <a:txBody>
                    <a:bodyPr/>
                    <a:lstStyle/>
                    <a:p>
                      <a:r>
                        <a:rPr lang="en-US" dirty="0"/>
                        <a:t>Sample 1</a:t>
                      </a:r>
                    </a:p>
                  </a:txBody>
                  <a:tcPr marL="45720" marR="45720"/>
                </a:tc>
                <a:tc>
                  <a:txBody>
                    <a:bodyPr/>
                    <a:lstStyle/>
                    <a:p>
                      <a:r>
                        <a:rPr lang="en-US" dirty="0"/>
                        <a:t>Sample 2</a:t>
                      </a:r>
                    </a:p>
                  </a:txBody>
                  <a:tcPr marL="45720" marR="45720"/>
                </a:tc>
                <a:tc>
                  <a:txBody>
                    <a:bodyPr/>
                    <a:lstStyle/>
                    <a:p>
                      <a:r>
                        <a:rPr lang="en-US" dirty="0"/>
                        <a:t>Sample 3</a:t>
                      </a:r>
                    </a:p>
                  </a:txBody>
                  <a:tcPr marL="45720" marR="45720"/>
                </a:tc>
                <a:tc>
                  <a:txBody>
                    <a:bodyPr/>
                    <a:lstStyle/>
                    <a:p>
                      <a:r>
                        <a:rPr lang="en-US" dirty="0"/>
                        <a:t>Sample 4</a:t>
                      </a:r>
                    </a:p>
                  </a:txBody>
                  <a:tcPr marL="45720" marR="45720"/>
                </a:tc>
                <a:tc>
                  <a:txBody>
                    <a:bodyPr/>
                    <a:lstStyle/>
                    <a:p>
                      <a:r>
                        <a:rPr lang="en-US" dirty="0"/>
                        <a:t>Sample 5</a:t>
                      </a:r>
                    </a:p>
                  </a:txBody>
                  <a:tcPr marL="45720" marR="45720"/>
                </a:tc>
                <a:extLst>
                  <a:ext uri="{0D108BD9-81ED-4DB2-BD59-A6C34878D82A}">
                    <a16:rowId xmlns:a16="http://schemas.microsoft.com/office/drawing/2014/main" val="2939071277"/>
                  </a:ext>
                </a:extLst>
              </a:tr>
              <a:tr h="370840">
                <a:tc>
                  <a:txBody>
                    <a:bodyPr/>
                    <a:lstStyle/>
                    <a:p>
                      <a:r>
                        <a:rPr lang="en-US" dirty="0"/>
                        <a:t>WhatsHap vs Hapseq2</a:t>
                      </a:r>
                    </a:p>
                  </a:txBody>
                  <a:tcPr marL="45720" marR="45720"/>
                </a:tc>
                <a:tc>
                  <a:txBody>
                    <a:bodyPr/>
                    <a:lstStyle/>
                    <a:p>
                      <a:r>
                        <a:rPr lang="en-US" dirty="0">
                          <a:solidFill>
                            <a:schemeClr val="tx1"/>
                          </a:solidFill>
                        </a:rPr>
                        <a:t>265,023</a:t>
                      </a:r>
                    </a:p>
                  </a:txBody>
                  <a:tcPr/>
                </a:tc>
                <a:tc>
                  <a:txBody>
                    <a:bodyPr/>
                    <a:lstStyle/>
                    <a:p>
                      <a:r>
                        <a:rPr lang="en-US" dirty="0">
                          <a:solidFill>
                            <a:schemeClr val="tx1"/>
                          </a:solidFill>
                        </a:rPr>
                        <a:t>266,269</a:t>
                      </a:r>
                    </a:p>
                  </a:txBody>
                  <a:tcPr/>
                </a:tc>
                <a:tc>
                  <a:txBody>
                    <a:bodyPr/>
                    <a:lstStyle/>
                    <a:p>
                      <a:r>
                        <a:rPr lang="en-US" dirty="0">
                          <a:solidFill>
                            <a:schemeClr val="tx1"/>
                          </a:solidFill>
                        </a:rPr>
                        <a:t>266,269</a:t>
                      </a:r>
                    </a:p>
                  </a:txBody>
                  <a:tcPr/>
                </a:tc>
                <a:tc>
                  <a:txBody>
                    <a:bodyPr/>
                    <a:lstStyle/>
                    <a:p>
                      <a:r>
                        <a:rPr lang="en-US" dirty="0">
                          <a:solidFill>
                            <a:schemeClr val="tx1"/>
                          </a:solidFill>
                        </a:rPr>
                        <a:t>266,949</a:t>
                      </a:r>
                    </a:p>
                  </a:txBody>
                  <a:tcPr/>
                </a:tc>
                <a:tc>
                  <a:txBody>
                    <a:bodyPr/>
                    <a:lstStyle/>
                    <a:p>
                      <a:r>
                        <a:rPr lang="en-US" dirty="0">
                          <a:solidFill>
                            <a:schemeClr val="tx1"/>
                          </a:solidFill>
                        </a:rPr>
                        <a:t>266,110</a:t>
                      </a:r>
                    </a:p>
                  </a:txBody>
                  <a:tcPr/>
                </a:tc>
                <a:extLst>
                  <a:ext uri="{0D108BD9-81ED-4DB2-BD59-A6C34878D82A}">
                    <a16:rowId xmlns:a16="http://schemas.microsoft.com/office/drawing/2014/main" val="159309528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WhatsHap vs DBM</a:t>
                      </a:r>
                    </a:p>
                  </a:txBody>
                  <a:tcPr marL="45720" marR="45720"/>
                </a:tc>
                <a:tc>
                  <a:txBody>
                    <a:bodyPr/>
                    <a:lstStyle/>
                    <a:p>
                      <a:r>
                        <a:rPr lang="en-US" dirty="0">
                          <a:solidFill>
                            <a:schemeClr val="tx1"/>
                          </a:solidFill>
                        </a:rPr>
                        <a:t>175,693</a:t>
                      </a:r>
                    </a:p>
                  </a:txBody>
                  <a:tcPr/>
                </a:tc>
                <a:tc>
                  <a:txBody>
                    <a:bodyPr/>
                    <a:lstStyle/>
                    <a:p>
                      <a:r>
                        <a:rPr lang="en-US" dirty="0">
                          <a:solidFill>
                            <a:schemeClr val="tx1"/>
                          </a:solidFill>
                        </a:rPr>
                        <a:t>176,213</a:t>
                      </a:r>
                    </a:p>
                  </a:txBody>
                  <a:tcPr/>
                </a:tc>
                <a:tc>
                  <a:txBody>
                    <a:bodyPr/>
                    <a:lstStyle/>
                    <a:p>
                      <a:r>
                        <a:rPr lang="en-US" dirty="0">
                          <a:solidFill>
                            <a:schemeClr val="tx1"/>
                          </a:solidFill>
                        </a:rPr>
                        <a:t>177,974</a:t>
                      </a:r>
                    </a:p>
                  </a:txBody>
                  <a:tcPr/>
                </a:tc>
                <a:tc>
                  <a:txBody>
                    <a:bodyPr/>
                    <a:lstStyle/>
                    <a:p>
                      <a:r>
                        <a:rPr lang="en-US" dirty="0">
                          <a:solidFill>
                            <a:schemeClr val="tx1"/>
                          </a:solidFill>
                        </a:rPr>
                        <a:t>177,909.5</a:t>
                      </a:r>
                    </a:p>
                  </a:txBody>
                  <a:tcPr/>
                </a:tc>
                <a:tc>
                  <a:txBody>
                    <a:bodyPr/>
                    <a:lstStyle/>
                    <a:p>
                      <a:r>
                        <a:rPr lang="en-US" dirty="0">
                          <a:solidFill>
                            <a:schemeClr val="tx1"/>
                          </a:solidFill>
                        </a:rPr>
                        <a:t>177,187</a:t>
                      </a:r>
                    </a:p>
                  </a:txBody>
                  <a:tcPr/>
                </a:tc>
                <a:extLst>
                  <a:ext uri="{0D108BD9-81ED-4DB2-BD59-A6C34878D82A}">
                    <a16:rowId xmlns:a16="http://schemas.microsoft.com/office/drawing/2014/main" val="2680184326"/>
                  </a:ext>
                </a:extLst>
              </a:tr>
              <a:tr h="370840">
                <a:tc>
                  <a:txBody>
                    <a:bodyPr/>
                    <a:lstStyle/>
                    <a:p>
                      <a:r>
                        <a:rPr lang="en-US" dirty="0"/>
                        <a:t>Hapseq2 vs DBM</a:t>
                      </a:r>
                    </a:p>
                  </a:txBody>
                  <a:tcPr marL="45720" marR="45720"/>
                </a:tc>
                <a:tc>
                  <a:txBody>
                    <a:bodyPr/>
                    <a:lstStyle/>
                    <a:p>
                      <a:r>
                        <a:rPr lang="en-US" dirty="0"/>
                        <a:t>188,156.5</a:t>
                      </a:r>
                    </a:p>
                  </a:txBody>
                  <a:tcPr/>
                </a:tc>
                <a:tc>
                  <a:txBody>
                    <a:bodyPr/>
                    <a:lstStyle/>
                    <a:p>
                      <a:r>
                        <a:rPr lang="en-US" dirty="0"/>
                        <a:t>188,189.5</a:t>
                      </a:r>
                    </a:p>
                  </a:txBody>
                  <a:tcPr/>
                </a:tc>
                <a:tc>
                  <a:txBody>
                    <a:bodyPr/>
                    <a:lstStyle/>
                    <a:p>
                      <a:r>
                        <a:rPr lang="en-US" dirty="0"/>
                        <a:t>189,949.5</a:t>
                      </a:r>
                    </a:p>
                  </a:txBody>
                  <a:tcPr/>
                </a:tc>
                <a:tc>
                  <a:txBody>
                    <a:bodyPr/>
                    <a:lstStyle/>
                    <a:p>
                      <a:r>
                        <a:rPr lang="en-US" dirty="0"/>
                        <a:t>189,770.5</a:t>
                      </a:r>
                    </a:p>
                  </a:txBody>
                  <a:tcPr/>
                </a:tc>
                <a:tc>
                  <a:txBody>
                    <a:bodyPr/>
                    <a:lstStyle/>
                    <a:p>
                      <a:r>
                        <a:rPr lang="en-US" dirty="0"/>
                        <a:t>189,419.5</a:t>
                      </a:r>
                    </a:p>
                  </a:txBody>
                  <a:tcPr/>
                </a:tc>
                <a:extLst>
                  <a:ext uri="{0D108BD9-81ED-4DB2-BD59-A6C34878D82A}">
                    <a16:rowId xmlns:a16="http://schemas.microsoft.com/office/drawing/2014/main" val="2631771280"/>
                  </a:ext>
                </a:extLst>
              </a:tr>
            </a:tbl>
          </a:graphicData>
        </a:graphic>
      </p:graphicFrame>
      <p:sp>
        <p:nvSpPr>
          <p:cNvPr id="7" name="TextBox 6">
            <a:extLst>
              <a:ext uri="{FF2B5EF4-FFF2-40B4-BE49-F238E27FC236}">
                <a16:creationId xmlns:a16="http://schemas.microsoft.com/office/drawing/2014/main" id="{D2349496-84D1-1D48-A3F9-6DBCEA8BA0F1}"/>
              </a:ext>
            </a:extLst>
          </p:cNvPr>
          <p:cNvSpPr txBox="1"/>
          <p:nvPr/>
        </p:nvSpPr>
        <p:spPr>
          <a:xfrm>
            <a:off x="658624" y="1322"/>
            <a:ext cx="7886700" cy="584775"/>
          </a:xfrm>
          <a:prstGeom prst="rect">
            <a:avLst/>
          </a:prstGeom>
          <a:noFill/>
        </p:spPr>
        <p:txBody>
          <a:bodyPr wrap="square" rtlCol="0">
            <a:spAutoFit/>
          </a:bodyPr>
          <a:lstStyle/>
          <a:p>
            <a:pPr algn="ctr"/>
            <a:r>
              <a:rPr lang="en-US" sz="3200" dirty="0"/>
              <a:t>Haplotype Pairwise Comparison – </a:t>
            </a:r>
            <a:r>
              <a:rPr lang="en-US" sz="3200" dirty="0">
                <a:solidFill>
                  <a:srgbClr val="00B050"/>
                </a:solidFill>
              </a:rPr>
              <a:t>348k SNV</a:t>
            </a:r>
          </a:p>
        </p:txBody>
      </p:sp>
      <p:sp>
        <p:nvSpPr>
          <p:cNvPr id="10" name="TextBox 9">
            <a:extLst>
              <a:ext uri="{FF2B5EF4-FFF2-40B4-BE49-F238E27FC236}">
                <a16:creationId xmlns:a16="http://schemas.microsoft.com/office/drawing/2014/main" id="{AF380A65-768D-48F3-947F-7F40A71B2E49}"/>
              </a:ext>
            </a:extLst>
          </p:cNvPr>
          <p:cNvSpPr txBox="1"/>
          <p:nvPr/>
        </p:nvSpPr>
        <p:spPr>
          <a:xfrm>
            <a:off x="500032" y="6096000"/>
            <a:ext cx="7886700" cy="338554"/>
          </a:xfrm>
          <a:prstGeom prst="rect">
            <a:avLst/>
          </a:prstGeom>
          <a:noFill/>
        </p:spPr>
        <p:txBody>
          <a:bodyPr wrap="square" rtlCol="0">
            <a:spAutoFit/>
          </a:bodyPr>
          <a:lstStyle/>
          <a:p>
            <a:r>
              <a:rPr lang="en-US" sz="1600" dirty="0"/>
              <a:t>Haplotypes comparisons on all </a:t>
            </a:r>
            <a:r>
              <a:rPr lang="en-US" sz="1600"/>
              <a:t>three datasets</a:t>
            </a:r>
            <a:endParaRPr lang="en-US" sz="1600" dirty="0"/>
          </a:p>
        </p:txBody>
      </p:sp>
      <p:graphicFrame>
        <p:nvGraphicFramePr>
          <p:cNvPr id="3" name="Table 3">
            <a:extLst>
              <a:ext uri="{FF2B5EF4-FFF2-40B4-BE49-F238E27FC236}">
                <a16:creationId xmlns:a16="http://schemas.microsoft.com/office/drawing/2014/main" id="{D586E7F1-2940-4689-90E9-6BDCEB5B6236}"/>
              </a:ext>
            </a:extLst>
          </p:cNvPr>
          <p:cNvGraphicFramePr>
            <a:graphicFrameLocks/>
          </p:cNvGraphicFramePr>
          <p:nvPr/>
        </p:nvGraphicFramePr>
        <p:xfrm>
          <a:off x="65599" y="2596261"/>
          <a:ext cx="8991600" cy="1483360"/>
        </p:xfrm>
        <a:graphic>
          <a:graphicData uri="http://schemas.openxmlformats.org/drawingml/2006/table">
            <a:tbl>
              <a:tblPr firstRow="1" bandRow="1">
                <a:tableStyleId>{5C22544A-7EE6-4342-B048-85BDC9FD1C3A}</a:tableStyleId>
              </a:tblPr>
              <a:tblGrid>
                <a:gridCol w="2667000">
                  <a:extLst>
                    <a:ext uri="{9D8B030D-6E8A-4147-A177-3AD203B41FA5}">
                      <a16:colId xmlns:a16="http://schemas.microsoft.com/office/drawing/2014/main" val="2561949726"/>
                    </a:ext>
                  </a:extLst>
                </a:gridCol>
                <a:gridCol w="1264920">
                  <a:extLst>
                    <a:ext uri="{9D8B030D-6E8A-4147-A177-3AD203B41FA5}">
                      <a16:colId xmlns:a16="http://schemas.microsoft.com/office/drawing/2014/main" val="2461927946"/>
                    </a:ext>
                  </a:extLst>
                </a:gridCol>
                <a:gridCol w="1264920">
                  <a:extLst>
                    <a:ext uri="{9D8B030D-6E8A-4147-A177-3AD203B41FA5}">
                      <a16:colId xmlns:a16="http://schemas.microsoft.com/office/drawing/2014/main" val="3929086859"/>
                    </a:ext>
                  </a:extLst>
                </a:gridCol>
                <a:gridCol w="1264920">
                  <a:extLst>
                    <a:ext uri="{9D8B030D-6E8A-4147-A177-3AD203B41FA5}">
                      <a16:colId xmlns:a16="http://schemas.microsoft.com/office/drawing/2014/main" val="2241096614"/>
                    </a:ext>
                  </a:extLst>
                </a:gridCol>
                <a:gridCol w="1264920">
                  <a:extLst>
                    <a:ext uri="{9D8B030D-6E8A-4147-A177-3AD203B41FA5}">
                      <a16:colId xmlns:a16="http://schemas.microsoft.com/office/drawing/2014/main" val="2392230099"/>
                    </a:ext>
                  </a:extLst>
                </a:gridCol>
                <a:gridCol w="1264920">
                  <a:extLst>
                    <a:ext uri="{9D8B030D-6E8A-4147-A177-3AD203B41FA5}">
                      <a16:colId xmlns:a16="http://schemas.microsoft.com/office/drawing/2014/main" val="617271376"/>
                    </a:ext>
                  </a:extLst>
                </a:gridCol>
              </a:tblGrid>
              <a:tr h="370840">
                <a:tc>
                  <a:txBody>
                    <a:bodyPr/>
                    <a:lstStyle/>
                    <a:p>
                      <a:r>
                        <a:rPr lang="en-US" dirty="0"/>
                        <a:t>Agreement</a:t>
                      </a:r>
                    </a:p>
                  </a:txBody>
                  <a:tcPr marL="45720" marR="45720"/>
                </a:tc>
                <a:tc>
                  <a:txBody>
                    <a:bodyPr/>
                    <a:lstStyle/>
                    <a:p>
                      <a:r>
                        <a:rPr lang="en-US" dirty="0"/>
                        <a:t>Sample 1</a:t>
                      </a:r>
                    </a:p>
                  </a:txBody>
                  <a:tcPr marL="45720" marR="45720"/>
                </a:tc>
                <a:tc>
                  <a:txBody>
                    <a:bodyPr/>
                    <a:lstStyle/>
                    <a:p>
                      <a:r>
                        <a:rPr lang="en-US" dirty="0"/>
                        <a:t>Sample 2</a:t>
                      </a:r>
                    </a:p>
                  </a:txBody>
                  <a:tcPr marL="45720" marR="45720"/>
                </a:tc>
                <a:tc>
                  <a:txBody>
                    <a:bodyPr/>
                    <a:lstStyle/>
                    <a:p>
                      <a:r>
                        <a:rPr lang="en-US" dirty="0"/>
                        <a:t>Sample 3</a:t>
                      </a:r>
                    </a:p>
                  </a:txBody>
                  <a:tcPr marL="45720" marR="45720"/>
                </a:tc>
                <a:tc>
                  <a:txBody>
                    <a:bodyPr/>
                    <a:lstStyle/>
                    <a:p>
                      <a:r>
                        <a:rPr lang="en-US" dirty="0"/>
                        <a:t>Sample 4</a:t>
                      </a:r>
                    </a:p>
                  </a:txBody>
                  <a:tcPr marL="45720" marR="45720"/>
                </a:tc>
                <a:tc>
                  <a:txBody>
                    <a:bodyPr/>
                    <a:lstStyle/>
                    <a:p>
                      <a:r>
                        <a:rPr lang="en-US" dirty="0"/>
                        <a:t>Sample 5</a:t>
                      </a:r>
                    </a:p>
                  </a:txBody>
                  <a:tcPr marL="45720" marR="45720"/>
                </a:tc>
                <a:extLst>
                  <a:ext uri="{0D108BD9-81ED-4DB2-BD59-A6C34878D82A}">
                    <a16:rowId xmlns:a16="http://schemas.microsoft.com/office/drawing/2014/main" val="2939071277"/>
                  </a:ext>
                </a:extLst>
              </a:tr>
              <a:tr h="370840">
                <a:tc>
                  <a:txBody>
                    <a:bodyPr/>
                    <a:lstStyle/>
                    <a:p>
                      <a:r>
                        <a:rPr lang="en-US" dirty="0"/>
                        <a:t>WhatsHap vs Hapseq2</a:t>
                      </a:r>
                    </a:p>
                  </a:txBody>
                  <a:tcPr marL="45720" marR="45720"/>
                </a:tc>
                <a:tc>
                  <a:txBody>
                    <a:bodyPr/>
                    <a:lstStyle/>
                    <a:p>
                      <a:r>
                        <a:rPr lang="en-US" dirty="0">
                          <a:solidFill>
                            <a:schemeClr val="tx1"/>
                          </a:solidFill>
                        </a:rPr>
                        <a:t>591.5</a:t>
                      </a:r>
                    </a:p>
                  </a:txBody>
                  <a:tcPr/>
                </a:tc>
                <a:tc>
                  <a:txBody>
                    <a:bodyPr/>
                    <a:lstStyle/>
                    <a:p>
                      <a:r>
                        <a:rPr lang="en-US" dirty="0">
                          <a:solidFill>
                            <a:schemeClr val="tx1"/>
                          </a:solidFill>
                        </a:rPr>
                        <a:t>601</a:t>
                      </a:r>
                    </a:p>
                  </a:txBody>
                  <a:tcPr/>
                </a:tc>
                <a:tc>
                  <a:txBody>
                    <a:bodyPr/>
                    <a:lstStyle/>
                    <a:p>
                      <a:r>
                        <a:rPr lang="en-US" dirty="0">
                          <a:solidFill>
                            <a:schemeClr val="tx1"/>
                          </a:solidFill>
                        </a:rPr>
                        <a:t>603</a:t>
                      </a:r>
                    </a:p>
                  </a:txBody>
                  <a:tcPr/>
                </a:tc>
                <a:tc>
                  <a:txBody>
                    <a:bodyPr/>
                    <a:lstStyle/>
                    <a:p>
                      <a:r>
                        <a:rPr lang="en-US" dirty="0">
                          <a:solidFill>
                            <a:schemeClr val="tx1"/>
                          </a:solidFill>
                        </a:rPr>
                        <a:t>604</a:t>
                      </a:r>
                    </a:p>
                  </a:txBody>
                  <a:tcPr/>
                </a:tc>
                <a:tc>
                  <a:txBody>
                    <a:bodyPr/>
                    <a:lstStyle/>
                    <a:p>
                      <a:r>
                        <a:rPr lang="en-US" dirty="0">
                          <a:solidFill>
                            <a:schemeClr val="tx1"/>
                          </a:solidFill>
                        </a:rPr>
                        <a:t>601</a:t>
                      </a:r>
                    </a:p>
                  </a:txBody>
                  <a:tcPr/>
                </a:tc>
                <a:extLst>
                  <a:ext uri="{0D108BD9-81ED-4DB2-BD59-A6C34878D82A}">
                    <a16:rowId xmlns:a16="http://schemas.microsoft.com/office/drawing/2014/main" val="159309528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WhatsHap vs DBM</a:t>
                      </a:r>
                    </a:p>
                  </a:txBody>
                  <a:tcPr marL="45720" marR="45720"/>
                </a:tc>
                <a:tc>
                  <a:txBody>
                    <a:bodyPr/>
                    <a:lstStyle/>
                    <a:p>
                      <a:r>
                        <a:rPr lang="en-US" dirty="0">
                          <a:solidFill>
                            <a:schemeClr val="tx1"/>
                          </a:solidFill>
                        </a:rPr>
                        <a:t>465.5</a:t>
                      </a:r>
                    </a:p>
                  </a:txBody>
                  <a:tcPr/>
                </a:tc>
                <a:tc>
                  <a:txBody>
                    <a:bodyPr/>
                    <a:lstStyle/>
                    <a:p>
                      <a:r>
                        <a:rPr lang="en-US" dirty="0">
                          <a:solidFill>
                            <a:schemeClr val="tx1"/>
                          </a:solidFill>
                        </a:rPr>
                        <a:t>463.5</a:t>
                      </a:r>
                    </a:p>
                  </a:txBody>
                  <a:tcPr/>
                </a:tc>
                <a:tc>
                  <a:txBody>
                    <a:bodyPr/>
                    <a:lstStyle/>
                    <a:p>
                      <a:r>
                        <a:rPr lang="en-US" dirty="0">
                          <a:solidFill>
                            <a:schemeClr val="tx1"/>
                          </a:solidFill>
                        </a:rPr>
                        <a:t>486.5</a:t>
                      </a:r>
                    </a:p>
                  </a:txBody>
                  <a:tcPr/>
                </a:tc>
                <a:tc>
                  <a:txBody>
                    <a:bodyPr/>
                    <a:lstStyle/>
                    <a:p>
                      <a:r>
                        <a:rPr lang="en-US" dirty="0">
                          <a:solidFill>
                            <a:schemeClr val="tx1"/>
                          </a:solidFill>
                        </a:rPr>
                        <a:t>477</a:t>
                      </a:r>
                    </a:p>
                  </a:txBody>
                  <a:tcPr/>
                </a:tc>
                <a:tc>
                  <a:txBody>
                    <a:bodyPr/>
                    <a:lstStyle/>
                    <a:p>
                      <a:r>
                        <a:rPr lang="en-US" dirty="0">
                          <a:solidFill>
                            <a:schemeClr val="tx1"/>
                          </a:solidFill>
                        </a:rPr>
                        <a:t>484.5</a:t>
                      </a:r>
                    </a:p>
                  </a:txBody>
                  <a:tcPr/>
                </a:tc>
                <a:extLst>
                  <a:ext uri="{0D108BD9-81ED-4DB2-BD59-A6C34878D82A}">
                    <a16:rowId xmlns:a16="http://schemas.microsoft.com/office/drawing/2014/main" val="2680184326"/>
                  </a:ext>
                </a:extLst>
              </a:tr>
              <a:tr h="370840">
                <a:tc>
                  <a:txBody>
                    <a:bodyPr/>
                    <a:lstStyle/>
                    <a:p>
                      <a:r>
                        <a:rPr lang="en-US" dirty="0"/>
                        <a:t>Hapseq2 vs DBM</a:t>
                      </a:r>
                    </a:p>
                  </a:txBody>
                  <a:tcPr marL="45720" marR="45720"/>
                </a:tc>
                <a:tc>
                  <a:txBody>
                    <a:bodyPr/>
                    <a:lstStyle/>
                    <a:p>
                      <a:r>
                        <a:rPr lang="en-US" dirty="0"/>
                        <a:t>471</a:t>
                      </a:r>
                    </a:p>
                  </a:txBody>
                  <a:tcPr/>
                </a:tc>
                <a:tc>
                  <a:txBody>
                    <a:bodyPr/>
                    <a:lstStyle/>
                    <a:p>
                      <a:r>
                        <a:rPr lang="en-US" dirty="0"/>
                        <a:t>467.5</a:t>
                      </a:r>
                    </a:p>
                  </a:txBody>
                  <a:tcPr/>
                </a:tc>
                <a:tc>
                  <a:txBody>
                    <a:bodyPr/>
                    <a:lstStyle/>
                    <a:p>
                      <a:r>
                        <a:rPr lang="en-US" dirty="0"/>
                        <a:t>486.5</a:t>
                      </a:r>
                    </a:p>
                  </a:txBody>
                  <a:tcPr/>
                </a:tc>
                <a:tc>
                  <a:txBody>
                    <a:bodyPr/>
                    <a:lstStyle/>
                    <a:p>
                      <a:r>
                        <a:rPr lang="en-US" dirty="0"/>
                        <a:t>479</a:t>
                      </a:r>
                    </a:p>
                  </a:txBody>
                  <a:tcPr/>
                </a:tc>
                <a:tc>
                  <a:txBody>
                    <a:bodyPr/>
                    <a:lstStyle/>
                    <a:p>
                      <a:r>
                        <a:rPr lang="en-US" dirty="0"/>
                        <a:t>482.5</a:t>
                      </a:r>
                    </a:p>
                  </a:txBody>
                  <a:tcPr/>
                </a:tc>
                <a:extLst>
                  <a:ext uri="{0D108BD9-81ED-4DB2-BD59-A6C34878D82A}">
                    <a16:rowId xmlns:a16="http://schemas.microsoft.com/office/drawing/2014/main" val="2631771280"/>
                  </a:ext>
                </a:extLst>
              </a:tr>
            </a:tbl>
          </a:graphicData>
        </a:graphic>
      </p:graphicFrame>
      <p:sp>
        <p:nvSpPr>
          <p:cNvPr id="13" name="TextBox 12">
            <a:extLst>
              <a:ext uri="{FF2B5EF4-FFF2-40B4-BE49-F238E27FC236}">
                <a16:creationId xmlns:a16="http://schemas.microsoft.com/office/drawing/2014/main" id="{B4DE0017-68C9-4D28-9CC1-CFC3D375E5D8}"/>
              </a:ext>
            </a:extLst>
          </p:cNvPr>
          <p:cNvSpPr txBox="1"/>
          <p:nvPr/>
        </p:nvSpPr>
        <p:spPr>
          <a:xfrm>
            <a:off x="663926" y="2034748"/>
            <a:ext cx="7886700" cy="584775"/>
          </a:xfrm>
          <a:prstGeom prst="rect">
            <a:avLst/>
          </a:prstGeom>
          <a:noFill/>
        </p:spPr>
        <p:txBody>
          <a:bodyPr wrap="square" rtlCol="0">
            <a:spAutoFit/>
          </a:bodyPr>
          <a:lstStyle/>
          <a:p>
            <a:pPr algn="ctr"/>
            <a:r>
              <a:rPr lang="en-US" sz="3200" dirty="0"/>
              <a:t>Haplotype Pairwise Comparison – 628 SNV</a:t>
            </a:r>
          </a:p>
        </p:txBody>
      </p:sp>
      <p:graphicFrame>
        <p:nvGraphicFramePr>
          <p:cNvPr id="15" name="Table 3">
            <a:extLst>
              <a:ext uri="{FF2B5EF4-FFF2-40B4-BE49-F238E27FC236}">
                <a16:creationId xmlns:a16="http://schemas.microsoft.com/office/drawing/2014/main" id="{F58E025B-73A0-452D-98A1-13BC7EDEA1E6}"/>
              </a:ext>
            </a:extLst>
          </p:cNvPr>
          <p:cNvGraphicFramePr>
            <a:graphicFrameLocks/>
          </p:cNvGraphicFramePr>
          <p:nvPr/>
        </p:nvGraphicFramePr>
        <p:xfrm>
          <a:off x="86801" y="4556296"/>
          <a:ext cx="8991600" cy="1483360"/>
        </p:xfrm>
        <a:graphic>
          <a:graphicData uri="http://schemas.openxmlformats.org/drawingml/2006/table">
            <a:tbl>
              <a:tblPr firstRow="1" bandRow="1">
                <a:tableStyleId>{5C22544A-7EE6-4342-B048-85BDC9FD1C3A}</a:tableStyleId>
              </a:tblPr>
              <a:tblGrid>
                <a:gridCol w="2667000">
                  <a:extLst>
                    <a:ext uri="{9D8B030D-6E8A-4147-A177-3AD203B41FA5}">
                      <a16:colId xmlns:a16="http://schemas.microsoft.com/office/drawing/2014/main" val="2561949726"/>
                    </a:ext>
                  </a:extLst>
                </a:gridCol>
                <a:gridCol w="1264920">
                  <a:extLst>
                    <a:ext uri="{9D8B030D-6E8A-4147-A177-3AD203B41FA5}">
                      <a16:colId xmlns:a16="http://schemas.microsoft.com/office/drawing/2014/main" val="2461927946"/>
                    </a:ext>
                  </a:extLst>
                </a:gridCol>
                <a:gridCol w="1264920">
                  <a:extLst>
                    <a:ext uri="{9D8B030D-6E8A-4147-A177-3AD203B41FA5}">
                      <a16:colId xmlns:a16="http://schemas.microsoft.com/office/drawing/2014/main" val="3929086859"/>
                    </a:ext>
                  </a:extLst>
                </a:gridCol>
                <a:gridCol w="1264920">
                  <a:extLst>
                    <a:ext uri="{9D8B030D-6E8A-4147-A177-3AD203B41FA5}">
                      <a16:colId xmlns:a16="http://schemas.microsoft.com/office/drawing/2014/main" val="2241096614"/>
                    </a:ext>
                  </a:extLst>
                </a:gridCol>
                <a:gridCol w="1264920">
                  <a:extLst>
                    <a:ext uri="{9D8B030D-6E8A-4147-A177-3AD203B41FA5}">
                      <a16:colId xmlns:a16="http://schemas.microsoft.com/office/drawing/2014/main" val="2392230099"/>
                    </a:ext>
                  </a:extLst>
                </a:gridCol>
                <a:gridCol w="1264920">
                  <a:extLst>
                    <a:ext uri="{9D8B030D-6E8A-4147-A177-3AD203B41FA5}">
                      <a16:colId xmlns:a16="http://schemas.microsoft.com/office/drawing/2014/main" val="617271376"/>
                    </a:ext>
                  </a:extLst>
                </a:gridCol>
              </a:tblGrid>
              <a:tr h="370840">
                <a:tc>
                  <a:txBody>
                    <a:bodyPr/>
                    <a:lstStyle/>
                    <a:p>
                      <a:r>
                        <a:rPr lang="en-US" dirty="0"/>
                        <a:t>Agreement</a:t>
                      </a:r>
                    </a:p>
                  </a:txBody>
                  <a:tcPr marL="45720" marR="45720"/>
                </a:tc>
                <a:tc>
                  <a:txBody>
                    <a:bodyPr/>
                    <a:lstStyle/>
                    <a:p>
                      <a:r>
                        <a:rPr lang="en-US" dirty="0"/>
                        <a:t>Sample 1</a:t>
                      </a:r>
                    </a:p>
                  </a:txBody>
                  <a:tcPr marL="45720" marR="45720"/>
                </a:tc>
                <a:tc>
                  <a:txBody>
                    <a:bodyPr/>
                    <a:lstStyle/>
                    <a:p>
                      <a:r>
                        <a:rPr lang="en-US" dirty="0"/>
                        <a:t>Sample 2</a:t>
                      </a:r>
                    </a:p>
                  </a:txBody>
                  <a:tcPr marL="45720" marR="45720"/>
                </a:tc>
                <a:tc>
                  <a:txBody>
                    <a:bodyPr/>
                    <a:lstStyle/>
                    <a:p>
                      <a:r>
                        <a:rPr lang="en-US" dirty="0"/>
                        <a:t>Sample 3</a:t>
                      </a:r>
                    </a:p>
                  </a:txBody>
                  <a:tcPr marL="45720" marR="45720"/>
                </a:tc>
                <a:tc>
                  <a:txBody>
                    <a:bodyPr/>
                    <a:lstStyle/>
                    <a:p>
                      <a:r>
                        <a:rPr lang="en-US" dirty="0"/>
                        <a:t>Sample 4</a:t>
                      </a:r>
                    </a:p>
                  </a:txBody>
                  <a:tcPr marL="45720" marR="45720"/>
                </a:tc>
                <a:tc>
                  <a:txBody>
                    <a:bodyPr/>
                    <a:lstStyle/>
                    <a:p>
                      <a:r>
                        <a:rPr lang="en-US" dirty="0"/>
                        <a:t>Sample 5</a:t>
                      </a:r>
                    </a:p>
                  </a:txBody>
                  <a:tcPr marL="45720" marR="45720"/>
                </a:tc>
                <a:extLst>
                  <a:ext uri="{0D108BD9-81ED-4DB2-BD59-A6C34878D82A}">
                    <a16:rowId xmlns:a16="http://schemas.microsoft.com/office/drawing/2014/main" val="2939071277"/>
                  </a:ext>
                </a:extLst>
              </a:tr>
              <a:tr h="370840">
                <a:tc>
                  <a:txBody>
                    <a:bodyPr/>
                    <a:lstStyle/>
                    <a:p>
                      <a:r>
                        <a:rPr lang="en-US" dirty="0"/>
                        <a:t>WhatsHap vs Hapseq2</a:t>
                      </a:r>
                    </a:p>
                  </a:txBody>
                  <a:tcPr marL="45720" marR="45720"/>
                </a:tc>
                <a:tc>
                  <a:txBody>
                    <a:bodyPr/>
                    <a:lstStyle/>
                    <a:p>
                      <a:r>
                        <a:rPr lang="en-US" dirty="0">
                          <a:solidFill>
                            <a:schemeClr val="tx1"/>
                          </a:solidFill>
                        </a:rPr>
                        <a:t>87.5</a:t>
                      </a:r>
                    </a:p>
                  </a:txBody>
                  <a:tcPr/>
                </a:tc>
                <a:tc>
                  <a:txBody>
                    <a:bodyPr/>
                    <a:lstStyle/>
                    <a:p>
                      <a:r>
                        <a:rPr lang="en-US" dirty="0">
                          <a:solidFill>
                            <a:schemeClr val="tx1"/>
                          </a:solidFill>
                        </a:rPr>
                        <a:t>96</a:t>
                      </a:r>
                    </a:p>
                  </a:txBody>
                  <a:tcPr/>
                </a:tc>
                <a:tc>
                  <a:txBody>
                    <a:bodyPr/>
                    <a:lstStyle/>
                    <a:p>
                      <a:r>
                        <a:rPr lang="en-US" dirty="0">
                          <a:solidFill>
                            <a:schemeClr val="tx1"/>
                          </a:solidFill>
                        </a:rPr>
                        <a:t>84.5</a:t>
                      </a:r>
                    </a:p>
                  </a:txBody>
                  <a:tcPr/>
                </a:tc>
                <a:tc>
                  <a:txBody>
                    <a:bodyPr/>
                    <a:lstStyle/>
                    <a:p>
                      <a:r>
                        <a:rPr lang="en-US" dirty="0">
                          <a:solidFill>
                            <a:schemeClr val="tx1"/>
                          </a:solidFill>
                        </a:rPr>
                        <a:t>89</a:t>
                      </a:r>
                    </a:p>
                  </a:txBody>
                  <a:tcPr/>
                </a:tc>
                <a:tc>
                  <a:txBody>
                    <a:bodyPr/>
                    <a:lstStyle/>
                    <a:p>
                      <a:r>
                        <a:rPr lang="en-US" dirty="0">
                          <a:solidFill>
                            <a:schemeClr val="tx1"/>
                          </a:solidFill>
                        </a:rPr>
                        <a:t>91.5</a:t>
                      </a:r>
                    </a:p>
                  </a:txBody>
                  <a:tcPr/>
                </a:tc>
                <a:extLst>
                  <a:ext uri="{0D108BD9-81ED-4DB2-BD59-A6C34878D82A}">
                    <a16:rowId xmlns:a16="http://schemas.microsoft.com/office/drawing/2014/main" val="159309528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WhatsHap vs DBM</a:t>
                      </a:r>
                    </a:p>
                  </a:txBody>
                  <a:tcPr marL="45720" marR="45720"/>
                </a:tc>
                <a:tc>
                  <a:txBody>
                    <a:bodyPr/>
                    <a:lstStyle/>
                    <a:p>
                      <a:r>
                        <a:rPr lang="en-US" dirty="0">
                          <a:solidFill>
                            <a:schemeClr val="tx1"/>
                          </a:solidFill>
                        </a:rPr>
                        <a:t>82.5</a:t>
                      </a:r>
                    </a:p>
                  </a:txBody>
                  <a:tcPr/>
                </a:tc>
                <a:tc>
                  <a:txBody>
                    <a:bodyPr/>
                    <a:lstStyle/>
                    <a:p>
                      <a:r>
                        <a:rPr lang="en-US" dirty="0">
                          <a:solidFill>
                            <a:schemeClr val="tx1"/>
                          </a:solidFill>
                        </a:rPr>
                        <a:t>89.5</a:t>
                      </a:r>
                    </a:p>
                  </a:txBody>
                  <a:tcPr/>
                </a:tc>
                <a:tc>
                  <a:txBody>
                    <a:bodyPr/>
                    <a:lstStyle/>
                    <a:p>
                      <a:r>
                        <a:rPr lang="en-US" dirty="0">
                          <a:solidFill>
                            <a:schemeClr val="tx1"/>
                          </a:solidFill>
                        </a:rPr>
                        <a:t>81.5</a:t>
                      </a:r>
                    </a:p>
                  </a:txBody>
                  <a:tcPr/>
                </a:tc>
                <a:tc>
                  <a:txBody>
                    <a:bodyPr/>
                    <a:lstStyle/>
                    <a:p>
                      <a:r>
                        <a:rPr lang="en-US" dirty="0">
                          <a:solidFill>
                            <a:schemeClr val="tx1"/>
                          </a:solidFill>
                        </a:rPr>
                        <a:t>85</a:t>
                      </a:r>
                    </a:p>
                  </a:txBody>
                  <a:tcPr/>
                </a:tc>
                <a:tc>
                  <a:txBody>
                    <a:bodyPr/>
                    <a:lstStyle/>
                    <a:p>
                      <a:r>
                        <a:rPr lang="en-US" dirty="0">
                          <a:solidFill>
                            <a:schemeClr val="tx1"/>
                          </a:solidFill>
                        </a:rPr>
                        <a:t>86.5</a:t>
                      </a:r>
                    </a:p>
                  </a:txBody>
                  <a:tcPr/>
                </a:tc>
                <a:extLst>
                  <a:ext uri="{0D108BD9-81ED-4DB2-BD59-A6C34878D82A}">
                    <a16:rowId xmlns:a16="http://schemas.microsoft.com/office/drawing/2014/main" val="2680184326"/>
                  </a:ext>
                </a:extLst>
              </a:tr>
              <a:tr h="370840">
                <a:tc>
                  <a:txBody>
                    <a:bodyPr/>
                    <a:lstStyle/>
                    <a:p>
                      <a:r>
                        <a:rPr lang="en-US" dirty="0"/>
                        <a:t>Hapseq2 vs DBM</a:t>
                      </a:r>
                    </a:p>
                  </a:txBody>
                  <a:tcPr marL="45720" marR="45720"/>
                </a:tc>
                <a:tc>
                  <a:txBody>
                    <a:bodyPr/>
                    <a:lstStyle/>
                    <a:p>
                      <a:r>
                        <a:rPr lang="en-US" dirty="0"/>
                        <a:t>94.5</a:t>
                      </a:r>
                    </a:p>
                  </a:txBody>
                  <a:tcPr/>
                </a:tc>
                <a:tc>
                  <a:txBody>
                    <a:bodyPr/>
                    <a:lstStyle/>
                    <a:p>
                      <a:r>
                        <a:rPr lang="en-US" dirty="0"/>
                        <a:t>94.5</a:t>
                      </a:r>
                    </a:p>
                  </a:txBody>
                  <a:tcPr/>
                </a:tc>
                <a:tc>
                  <a:txBody>
                    <a:bodyPr/>
                    <a:lstStyle/>
                    <a:p>
                      <a:r>
                        <a:rPr lang="en-US" dirty="0"/>
                        <a:t>90.5</a:t>
                      </a:r>
                    </a:p>
                  </a:txBody>
                  <a:tcPr/>
                </a:tc>
                <a:tc>
                  <a:txBody>
                    <a:bodyPr/>
                    <a:lstStyle/>
                    <a:p>
                      <a:r>
                        <a:rPr lang="en-US" b="0" dirty="0"/>
                        <a:t>94.5</a:t>
                      </a:r>
                    </a:p>
                  </a:txBody>
                  <a:tcPr/>
                </a:tc>
                <a:tc>
                  <a:txBody>
                    <a:bodyPr/>
                    <a:lstStyle/>
                    <a:p>
                      <a:r>
                        <a:rPr lang="en-US" dirty="0"/>
                        <a:t>96</a:t>
                      </a:r>
                    </a:p>
                  </a:txBody>
                  <a:tcPr/>
                </a:tc>
                <a:extLst>
                  <a:ext uri="{0D108BD9-81ED-4DB2-BD59-A6C34878D82A}">
                    <a16:rowId xmlns:a16="http://schemas.microsoft.com/office/drawing/2014/main" val="2631771280"/>
                  </a:ext>
                </a:extLst>
              </a:tr>
            </a:tbl>
          </a:graphicData>
        </a:graphic>
      </p:graphicFrame>
      <p:sp>
        <p:nvSpPr>
          <p:cNvPr id="17" name="TextBox 16">
            <a:extLst>
              <a:ext uri="{FF2B5EF4-FFF2-40B4-BE49-F238E27FC236}">
                <a16:creationId xmlns:a16="http://schemas.microsoft.com/office/drawing/2014/main" id="{4FF65E23-80BB-488C-A001-5CD86C38B65F}"/>
              </a:ext>
            </a:extLst>
          </p:cNvPr>
          <p:cNvSpPr txBox="1"/>
          <p:nvPr/>
        </p:nvSpPr>
        <p:spPr>
          <a:xfrm>
            <a:off x="685128" y="3994783"/>
            <a:ext cx="7886700" cy="584775"/>
          </a:xfrm>
          <a:prstGeom prst="rect">
            <a:avLst/>
          </a:prstGeom>
          <a:noFill/>
        </p:spPr>
        <p:txBody>
          <a:bodyPr wrap="square" rtlCol="0">
            <a:spAutoFit/>
          </a:bodyPr>
          <a:lstStyle/>
          <a:p>
            <a:pPr algn="ctr"/>
            <a:r>
              <a:rPr lang="en-US" sz="3200" dirty="0"/>
              <a:t>Haplotype Pairwise Comparison – 120 SNV</a:t>
            </a:r>
          </a:p>
        </p:txBody>
      </p:sp>
    </p:spTree>
    <p:extLst>
      <p:ext uri="{BB962C8B-B14F-4D97-AF65-F5344CB8AC3E}">
        <p14:creationId xmlns:p14="http://schemas.microsoft.com/office/powerpoint/2010/main" val="3538868907"/>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3">
            <a:extLst>
              <a:ext uri="{FF2B5EF4-FFF2-40B4-BE49-F238E27FC236}">
                <a16:creationId xmlns:a16="http://schemas.microsoft.com/office/drawing/2014/main" id="{96FD486D-C3C9-1846-97BF-CEB339759498}"/>
              </a:ext>
            </a:extLst>
          </p:cNvPr>
          <p:cNvGraphicFramePr>
            <a:graphicFrameLocks/>
          </p:cNvGraphicFramePr>
          <p:nvPr>
            <p:extLst>
              <p:ext uri="{D42A27DB-BD31-4B8C-83A1-F6EECF244321}">
                <p14:modId xmlns:p14="http://schemas.microsoft.com/office/powerpoint/2010/main" val="2988691080"/>
              </p:ext>
            </p:extLst>
          </p:nvPr>
        </p:nvGraphicFramePr>
        <p:xfrm>
          <a:off x="60297" y="562835"/>
          <a:ext cx="8991600" cy="1483360"/>
        </p:xfrm>
        <a:graphic>
          <a:graphicData uri="http://schemas.openxmlformats.org/drawingml/2006/table">
            <a:tbl>
              <a:tblPr firstRow="1" bandRow="1">
                <a:tableStyleId>{5C22544A-7EE6-4342-B048-85BDC9FD1C3A}</a:tableStyleId>
              </a:tblPr>
              <a:tblGrid>
                <a:gridCol w="2667000">
                  <a:extLst>
                    <a:ext uri="{9D8B030D-6E8A-4147-A177-3AD203B41FA5}">
                      <a16:colId xmlns:a16="http://schemas.microsoft.com/office/drawing/2014/main" val="2561949726"/>
                    </a:ext>
                  </a:extLst>
                </a:gridCol>
                <a:gridCol w="1264920">
                  <a:extLst>
                    <a:ext uri="{9D8B030D-6E8A-4147-A177-3AD203B41FA5}">
                      <a16:colId xmlns:a16="http://schemas.microsoft.com/office/drawing/2014/main" val="2461927946"/>
                    </a:ext>
                  </a:extLst>
                </a:gridCol>
                <a:gridCol w="1264920">
                  <a:extLst>
                    <a:ext uri="{9D8B030D-6E8A-4147-A177-3AD203B41FA5}">
                      <a16:colId xmlns:a16="http://schemas.microsoft.com/office/drawing/2014/main" val="3929086859"/>
                    </a:ext>
                  </a:extLst>
                </a:gridCol>
                <a:gridCol w="1264920">
                  <a:extLst>
                    <a:ext uri="{9D8B030D-6E8A-4147-A177-3AD203B41FA5}">
                      <a16:colId xmlns:a16="http://schemas.microsoft.com/office/drawing/2014/main" val="2241096614"/>
                    </a:ext>
                  </a:extLst>
                </a:gridCol>
                <a:gridCol w="1264920">
                  <a:extLst>
                    <a:ext uri="{9D8B030D-6E8A-4147-A177-3AD203B41FA5}">
                      <a16:colId xmlns:a16="http://schemas.microsoft.com/office/drawing/2014/main" val="2392230099"/>
                    </a:ext>
                  </a:extLst>
                </a:gridCol>
                <a:gridCol w="1264920">
                  <a:extLst>
                    <a:ext uri="{9D8B030D-6E8A-4147-A177-3AD203B41FA5}">
                      <a16:colId xmlns:a16="http://schemas.microsoft.com/office/drawing/2014/main" val="617271376"/>
                    </a:ext>
                  </a:extLst>
                </a:gridCol>
              </a:tblGrid>
              <a:tr h="370840">
                <a:tc>
                  <a:txBody>
                    <a:bodyPr/>
                    <a:lstStyle/>
                    <a:p>
                      <a:r>
                        <a:rPr lang="en-US" dirty="0"/>
                        <a:t>Agreement</a:t>
                      </a:r>
                    </a:p>
                  </a:txBody>
                  <a:tcPr marL="45720" marR="45720"/>
                </a:tc>
                <a:tc>
                  <a:txBody>
                    <a:bodyPr/>
                    <a:lstStyle/>
                    <a:p>
                      <a:r>
                        <a:rPr lang="en-US" dirty="0"/>
                        <a:t>Sample 1</a:t>
                      </a:r>
                    </a:p>
                  </a:txBody>
                  <a:tcPr marL="45720" marR="45720"/>
                </a:tc>
                <a:tc>
                  <a:txBody>
                    <a:bodyPr/>
                    <a:lstStyle/>
                    <a:p>
                      <a:r>
                        <a:rPr lang="en-US" dirty="0"/>
                        <a:t>Sample 2</a:t>
                      </a:r>
                    </a:p>
                  </a:txBody>
                  <a:tcPr marL="45720" marR="45720"/>
                </a:tc>
                <a:tc>
                  <a:txBody>
                    <a:bodyPr/>
                    <a:lstStyle/>
                    <a:p>
                      <a:r>
                        <a:rPr lang="en-US" dirty="0"/>
                        <a:t>Sample 3</a:t>
                      </a:r>
                    </a:p>
                  </a:txBody>
                  <a:tcPr marL="45720" marR="45720"/>
                </a:tc>
                <a:tc>
                  <a:txBody>
                    <a:bodyPr/>
                    <a:lstStyle/>
                    <a:p>
                      <a:r>
                        <a:rPr lang="en-US" dirty="0"/>
                        <a:t>Sample 4</a:t>
                      </a:r>
                    </a:p>
                  </a:txBody>
                  <a:tcPr marL="45720" marR="45720"/>
                </a:tc>
                <a:tc>
                  <a:txBody>
                    <a:bodyPr/>
                    <a:lstStyle/>
                    <a:p>
                      <a:r>
                        <a:rPr lang="en-US" dirty="0"/>
                        <a:t>Sample 5</a:t>
                      </a:r>
                    </a:p>
                  </a:txBody>
                  <a:tcPr marL="45720" marR="45720"/>
                </a:tc>
                <a:extLst>
                  <a:ext uri="{0D108BD9-81ED-4DB2-BD59-A6C34878D82A}">
                    <a16:rowId xmlns:a16="http://schemas.microsoft.com/office/drawing/2014/main" val="2939071277"/>
                  </a:ext>
                </a:extLst>
              </a:tr>
              <a:tr h="370840">
                <a:tc>
                  <a:txBody>
                    <a:bodyPr/>
                    <a:lstStyle/>
                    <a:p>
                      <a:r>
                        <a:rPr lang="en-US" dirty="0"/>
                        <a:t>WhatsHap vs Hapseq2</a:t>
                      </a:r>
                    </a:p>
                  </a:txBody>
                  <a:tcPr marL="45720" marR="45720"/>
                </a:tc>
                <a:tc>
                  <a:txBody>
                    <a:bodyPr/>
                    <a:lstStyle/>
                    <a:p>
                      <a:r>
                        <a:rPr lang="en-US" dirty="0">
                          <a:solidFill>
                            <a:schemeClr val="tx1"/>
                          </a:solidFill>
                        </a:rPr>
                        <a:t>276,226.5</a:t>
                      </a:r>
                    </a:p>
                  </a:txBody>
                  <a:tcPr/>
                </a:tc>
                <a:tc>
                  <a:txBody>
                    <a:bodyPr/>
                    <a:lstStyle/>
                    <a:p>
                      <a:r>
                        <a:rPr lang="en-US" dirty="0">
                          <a:solidFill>
                            <a:schemeClr val="tx1"/>
                          </a:solidFill>
                        </a:rPr>
                        <a:t>277,240.5</a:t>
                      </a:r>
                    </a:p>
                  </a:txBody>
                  <a:tcPr/>
                </a:tc>
                <a:tc>
                  <a:txBody>
                    <a:bodyPr/>
                    <a:lstStyle/>
                    <a:p>
                      <a:r>
                        <a:rPr lang="en-US" dirty="0">
                          <a:solidFill>
                            <a:schemeClr val="tx1"/>
                          </a:solidFill>
                        </a:rPr>
                        <a:t>279,301</a:t>
                      </a:r>
                    </a:p>
                  </a:txBody>
                  <a:tcPr/>
                </a:tc>
                <a:tc>
                  <a:txBody>
                    <a:bodyPr/>
                    <a:lstStyle/>
                    <a:p>
                      <a:r>
                        <a:rPr lang="en-US" dirty="0">
                          <a:solidFill>
                            <a:schemeClr val="tx1"/>
                          </a:solidFill>
                        </a:rPr>
                        <a:t>278,325.5</a:t>
                      </a:r>
                    </a:p>
                  </a:txBody>
                  <a:tcPr/>
                </a:tc>
                <a:tc>
                  <a:txBody>
                    <a:bodyPr/>
                    <a:lstStyle/>
                    <a:p>
                      <a:r>
                        <a:rPr lang="en-US" dirty="0">
                          <a:solidFill>
                            <a:schemeClr val="tx1"/>
                          </a:solidFill>
                        </a:rPr>
                        <a:t>277,146</a:t>
                      </a:r>
                    </a:p>
                  </a:txBody>
                  <a:tcPr/>
                </a:tc>
                <a:extLst>
                  <a:ext uri="{0D108BD9-81ED-4DB2-BD59-A6C34878D82A}">
                    <a16:rowId xmlns:a16="http://schemas.microsoft.com/office/drawing/2014/main" val="159309528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WhatsHap vs DBM</a:t>
                      </a:r>
                    </a:p>
                  </a:txBody>
                  <a:tcPr marL="45720" marR="45720"/>
                </a:tc>
                <a:tc>
                  <a:txBody>
                    <a:bodyPr/>
                    <a:lstStyle/>
                    <a:p>
                      <a:r>
                        <a:rPr lang="en-US" dirty="0">
                          <a:solidFill>
                            <a:schemeClr val="tx1"/>
                          </a:solidFill>
                        </a:rPr>
                        <a:t>181,905.5</a:t>
                      </a:r>
                    </a:p>
                  </a:txBody>
                  <a:tcPr/>
                </a:tc>
                <a:tc>
                  <a:txBody>
                    <a:bodyPr/>
                    <a:lstStyle/>
                    <a:p>
                      <a:r>
                        <a:rPr lang="en-US" dirty="0">
                          <a:solidFill>
                            <a:schemeClr val="tx1"/>
                          </a:solidFill>
                        </a:rPr>
                        <a:t>181,831</a:t>
                      </a:r>
                    </a:p>
                  </a:txBody>
                  <a:tcPr/>
                </a:tc>
                <a:tc>
                  <a:txBody>
                    <a:bodyPr/>
                    <a:lstStyle/>
                    <a:p>
                      <a:r>
                        <a:rPr lang="en-US" dirty="0">
                          <a:solidFill>
                            <a:schemeClr val="tx1"/>
                          </a:solidFill>
                        </a:rPr>
                        <a:t>185,115.5</a:t>
                      </a:r>
                    </a:p>
                  </a:txBody>
                  <a:tcPr/>
                </a:tc>
                <a:tc>
                  <a:txBody>
                    <a:bodyPr/>
                    <a:lstStyle/>
                    <a:p>
                      <a:r>
                        <a:rPr lang="en-US" dirty="0">
                          <a:solidFill>
                            <a:schemeClr val="tx1"/>
                          </a:solidFill>
                        </a:rPr>
                        <a:t>184,623</a:t>
                      </a:r>
                    </a:p>
                  </a:txBody>
                  <a:tcPr/>
                </a:tc>
                <a:tc>
                  <a:txBody>
                    <a:bodyPr/>
                    <a:lstStyle/>
                    <a:p>
                      <a:r>
                        <a:rPr lang="en-US" dirty="0">
                          <a:solidFill>
                            <a:schemeClr val="tx1"/>
                          </a:solidFill>
                        </a:rPr>
                        <a:t>183,352</a:t>
                      </a:r>
                    </a:p>
                  </a:txBody>
                  <a:tcPr/>
                </a:tc>
                <a:extLst>
                  <a:ext uri="{0D108BD9-81ED-4DB2-BD59-A6C34878D82A}">
                    <a16:rowId xmlns:a16="http://schemas.microsoft.com/office/drawing/2014/main" val="2680184326"/>
                  </a:ext>
                </a:extLst>
              </a:tr>
              <a:tr h="370840">
                <a:tc>
                  <a:txBody>
                    <a:bodyPr/>
                    <a:lstStyle/>
                    <a:p>
                      <a:r>
                        <a:rPr lang="en-US" dirty="0"/>
                        <a:t>Hapseq2 vs DBM</a:t>
                      </a:r>
                    </a:p>
                  </a:txBody>
                  <a:tcPr marL="45720" marR="45720"/>
                </a:tc>
                <a:tc>
                  <a:txBody>
                    <a:bodyPr/>
                    <a:lstStyle/>
                    <a:p>
                      <a:r>
                        <a:rPr lang="en-US" dirty="0"/>
                        <a:t>194,713.5</a:t>
                      </a:r>
                    </a:p>
                  </a:txBody>
                  <a:tcPr/>
                </a:tc>
                <a:tc>
                  <a:txBody>
                    <a:bodyPr/>
                    <a:lstStyle/>
                    <a:p>
                      <a:r>
                        <a:rPr lang="en-US" dirty="0"/>
                        <a:t>194,195</a:t>
                      </a:r>
                    </a:p>
                  </a:txBody>
                  <a:tcPr/>
                </a:tc>
                <a:tc>
                  <a:txBody>
                    <a:bodyPr/>
                    <a:lstStyle/>
                    <a:p>
                      <a:r>
                        <a:rPr lang="en-US" dirty="0"/>
                        <a:t>197,071.5</a:t>
                      </a:r>
                    </a:p>
                  </a:txBody>
                  <a:tcPr/>
                </a:tc>
                <a:tc>
                  <a:txBody>
                    <a:bodyPr/>
                    <a:lstStyle/>
                    <a:p>
                      <a:r>
                        <a:rPr lang="en-US" dirty="0"/>
                        <a:t>196,730</a:t>
                      </a:r>
                    </a:p>
                  </a:txBody>
                  <a:tcPr/>
                </a:tc>
                <a:tc>
                  <a:txBody>
                    <a:bodyPr/>
                    <a:lstStyle/>
                    <a:p>
                      <a:r>
                        <a:rPr lang="en-US" dirty="0"/>
                        <a:t>195,709</a:t>
                      </a:r>
                    </a:p>
                  </a:txBody>
                  <a:tcPr/>
                </a:tc>
                <a:extLst>
                  <a:ext uri="{0D108BD9-81ED-4DB2-BD59-A6C34878D82A}">
                    <a16:rowId xmlns:a16="http://schemas.microsoft.com/office/drawing/2014/main" val="2631771280"/>
                  </a:ext>
                </a:extLst>
              </a:tr>
            </a:tbl>
          </a:graphicData>
        </a:graphic>
      </p:graphicFrame>
      <p:sp>
        <p:nvSpPr>
          <p:cNvPr id="7" name="TextBox 6">
            <a:extLst>
              <a:ext uri="{FF2B5EF4-FFF2-40B4-BE49-F238E27FC236}">
                <a16:creationId xmlns:a16="http://schemas.microsoft.com/office/drawing/2014/main" id="{D2349496-84D1-1D48-A3F9-6DBCEA8BA0F1}"/>
              </a:ext>
            </a:extLst>
          </p:cNvPr>
          <p:cNvSpPr txBox="1"/>
          <p:nvPr/>
        </p:nvSpPr>
        <p:spPr>
          <a:xfrm>
            <a:off x="658624" y="1322"/>
            <a:ext cx="7886700" cy="584775"/>
          </a:xfrm>
          <a:prstGeom prst="rect">
            <a:avLst/>
          </a:prstGeom>
          <a:noFill/>
        </p:spPr>
        <p:txBody>
          <a:bodyPr wrap="square" rtlCol="0">
            <a:spAutoFit/>
          </a:bodyPr>
          <a:lstStyle/>
          <a:p>
            <a:pPr algn="ctr"/>
            <a:r>
              <a:rPr lang="en-US" sz="3200" dirty="0"/>
              <a:t>Haplotype Pairwise Comparison – </a:t>
            </a:r>
            <a:r>
              <a:rPr lang="en-US" sz="3200" dirty="0">
                <a:solidFill>
                  <a:srgbClr val="00B050"/>
                </a:solidFill>
              </a:rPr>
              <a:t>359k SNV</a:t>
            </a:r>
          </a:p>
        </p:txBody>
      </p:sp>
      <p:sp>
        <p:nvSpPr>
          <p:cNvPr id="10" name="TextBox 9">
            <a:extLst>
              <a:ext uri="{FF2B5EF4-FFF2-40B4-BE49-F238E27FC236}">
                <a16:creationId xmlns:a16="http://schemas.microsoft.com/office/drawing/2014/main" id="{AF380A65-768D-48F3-947F-7F40A71B2E49}"/>
              </a:ext>
            </a:extLst>
          </p:cNvPr>
          <p:cNvSpPr txBox="1"/>
          <p:nvPr/>
        </p:nvSpPr>
        <p:spPr>
          <a:xfrm>
            <a:off x="500032" y="6096000"/>
            <a:ext cx="7886700" cy="338554"/>
          </a:xfrm>
          <a:prstGeom prst="rect">
            <a:avLst/>
          </a:prstGeom>
          <a:noFill/>
        </p:spPr>
        <p:txBody>
          <a:bodyPr wrap="square" rtlCol="0">
            <a:spAutoFit/>
          </a:bodyPr>
          <a:lstStyle/>
          <a:p>
            <a:r>
              <a:rPr lang="en-US" sz="1600" dirty="0"/>
              <a:t>Haplotypes comparisons on all </a:t>
            </a:r>
            <a:r>
              <a:rPr lang="en-US" sz="1600"/>
              <a:t>three datasets</a:t>
            </a:r>
            <a:endParaRPr lang="en-US" sz="1600" dirty="0"/>
          </a:p>
        </p:txBody>
      </p:sp>
      <p:graphicFrame>
        <p:nvGraphicFramePr>
          <p:cNvPr id="3" name="Table 3">
            <a:extLst>
              <a:ext uri="{FF2B5EF4-FFF2-40B4-BE49-F238E27FC236}">
                <a16:creationId xmlns:a16="http://schemas.microsoft.com/office/drawing/2014/main" id="{D586E7F1-2940-4689-90E9-6BDCEB5B6236}"/>
              </a:ext>
            </a:extLst>
          </p:cNvPr>
          <p:cNvGraphicFramePr>
            <a:graphicFrameLocks/>
          </p:cNvGraphicFramePr>
          <p:nvPr/>
        </p:nvGraphicFramePr>
        <p:xfrm>
          <a:off x="65599" y="2596261"/>
          <a:ext cx="8991600" cy="1483360"/>
        </p:xfrm>
        <a:graphic>
          <a:graphicData uri="http://schemas.openxmlformats.org/drawingml/2006/table">
            <a:tbl>
              <a:tblPr firstRow="1" bandRow="1">
                <a:tableStyleId>{5C22544A-7EE6-4342-B048-85BDC9FD1C3A}</a:tableStyleId>
              </a:tblPr>
              <a:tblGrid>
                <a:gridCol w="2667000">
                  <a:extLst>
                    <a:ext uri="{9D8B030D-6E8A-4147-A177-3AD203B41FA5}">
                      <a16:colId xmlns:a16="http://schemas.microsoft.com/office/drawing/2014/main" val="2561949726"/>
                    </a:ext>
                  </a:extLst>
                </a:gridCol>
                <a:gridCol w="1264920">
                  <a:extLst>
                    <a:ext uri="{9D8B030D-6E8A-4147-A177-3AD203B41FA5}">
                      <a16:colId xmlns:a16="http://schemas.microsoft.com/office/drawing/2014/main" val="2461927946"/>
                    </a:ext>
                  </a:extLst>
                </a:gridCol>
                <a:gridCol w="1264920">
                  <a:extLst>
                    <a:ext uri="{9D8B030D-6E8A-4147-A177-3AD203B41FA5}">
                      <a16:colId xmlns:a16="http://schemas.microsoft.com/office/drawing/2014/main" val="3929086859"/>
                    </a:ext>
                  </a:extLst>
                </a:gridCol>
                <a:gridCol w="1264920">
                  <a:extLst>
                    <a:ext uri="{9D8B030D-6E8A-4147-A177-3AD203B41FA5}">
                      <a16:colId xmlns:a16="http://schemas.microsoft.com/office/drawing/2014/main" val="2241096614"/>
                    </a:ext>
                  </a:extLst>
                </a:gridCol>
                <a:gridCol w="1264920">
                  <a:extLst>
                    <a:ext uri="{9D8B030D-6E8A-4147-A177-3AD203B41FA5}">
                      <a16:colId xmlns:a16="http://schemas.microsoft.com/office/drawing/2014/main" val="2392230099"/>
                    </a:ext>
                  </a:extLst>
                </a:gridCol>
                <a:gridCol w="1264920">
                  <a:extLst>
                    <a:ext uri="{9D8B030D-6E8A-4147-A177-3AD203B41FA5}">
                      <a16:colId xmlns:a16="http://schemas.microsoft.com/office/drawing/2014/main" val="617271376"/>
                    </a:ext>
                  </a:extLst>
                </a:gridCol>
              </a:tblGrid>
              <a:tr h="370840">
                <a:tc>
                  <a:txBody>
                    <a:bodyPr/>
                    <a:lstStyle/>
                    <a:p>
                      <a:r>
                        <a:rPr lang="en-US" dirty="0"/>
                        <a:t>Agreement</a:t>
                      </a:r>
                    </a:p>
                  </a:txBody>
                  <a:tcPr marL="45720" marR="45720"/>
                </a:tc>
                <a:tc>
                  <a:txBody>
                    <a:bodyPr/>
                    <a:lstStyle/>
                    <a:p>
                      <a:r>
                        <a:rPr lang="en-US" dirty="0"/>
                        <a:t>Sample 1</a:t>
                      </a:r>
                    </a:p>
                  </a:txBody>
                  <a:tcPr marL="45720" marR="45720"/>
                </a:tc>
                <a:tc>
                  <a:txBody>
                    <a:bodyPr/>
                    <a:lstStyle/>
                    <a:p>
                      <a:r>
                        <a:rPr lang="en-US" dirty="0"/>
                        <a:t>Sample 2</a:t>
                      </a:r>
                    </a:p>
                  </a:txBody>
                  <a:tcPr marL="45720" marR="45720"/>
                </a:tc>
                <a:tc>
                  <a:txBody>
                    <a:bodyPr/>
                    <a:lstStyle/>
                    <a:p>
                      <a:r>
                        <a:rPr lang="en-US" dirty="0"/>
                        <a:t>Sample 3</a:t>
                      </a:r>
                    </a:p>
                  </a:txBody>
                  <a:tcPr marL="45720" marR="45720"/>
                </a:tc>
                <a:tc>
                  <a:txBody>
                    <a:bodyPr/>
                    <a:lstStyle/>
                    <a:p>
                      <a:r>
                        <a:rPr lang="en-US" dirty="0"/>
                        <a:t>Sample 4</a:t>
                      </a:r>
                    </a:p>
                  </a:txBody>
                  <a:tcPr marL="45720" marR="45720"/>
                </a:tc>
                <a:tc>
                  <a:txBody>
                    <a:bodyPr/>
                    <a:lstStyle/>
                    <a:p>
                      <a:r>
                        <a:rPr lang="en-US" dirty="0"/>
                        <a:t>Sample 5</a:t>
                      </a:r>
                    </a:p>
                  </a:txBody>
                  <a:tcPr marL="45720" marR="45720"/>
                </a:tc>
                <a:extLst>
                  <a:ext uri="{0D108BD9-81ED-4DB2-BD59-A6C34878D82A}">
                    <a16:rowId xmlns:a16="http://schemas.microsoft.com/office/drawing/2014/main" val="2939071277"/>
                  </a:ext>
                </a:extLst>
              </a:tr>
              <a:tr h="370840">
                <a:tc>
                  <a:txBody>
                    <a:bodyPr/>
                    <a:lstStyle/>
                    <a:p>
                      <a:r>
                        <a:rPr lang="en-US" dirty="0"/>
                        <a:t>WhatsHap vs Hapseq2</a:t>
                      </a:r>
                    </a:p>
                  </a:txBody>
                  <a:tcPr marL="45720" marR="45720"/>
                </a:tc>
                <a:tc>
                  <a:txBody>
                    <a:bodyPr/>
                    <a:lstStyle/>
                    <a:p>
                      <a:r>
                        <a:rPr lang="en-US" dirty="0">
                          <a:solidFill>
                            <a:schemeClr val="tx1"/>
                          </a:solidFill>
                        </a:rPr>
                        <a:t>591.5</a:t>
                      </a:r>
                    </a:p>
                  </a:txBody>
                  <a:tcPr/>
                </a:tc>
                <a:tc>
                  <a:txBody>
                    <a:bodyPr/>
                    <a:lstStyle/>
                    <a:p>
                      <a:r>
                        <a:rPr lang="en-US" dirty="0">
                          <a:solidFill>
                            <a:schemeClr val="tx1"/>
                          </a:solidFill>
                        </a:rPr>
                        <a:t>601</a:t>
                      </a:r>
                    </a:p>
                  </a:txBody>
                  <a:tcPr/>
                </a:tc>
                <a:tc>
                  <a:txBody>
                    <a:bodyPr/>
                    <a:lstStyle/>
                    <a:p>
                      <a:r>
                        <a:rPr lang="en-US" dirty="0">
                          <a:solidFill>
                            <a:schemeClr val="tx1"/>
                          </a:solidFill>
                        </a:rPr>
                        <a:t>603</a:t>
                      </a:r>
                    </a:p>
                  </a:txBody>
                  <a:tcPr/>
                </a:tc>
                <a:tc>
                  <a:txBody>
                    <a:bodyPr/>
                    <a:lstStyle/>
                    <a:p>
                      <a:r>
                        <a:rPr lang="en-US" dirty="0">
                          <a:solidFill>
                            <a:schemeClr val="tx1"/>
                          </a:solidFill>
                        </a:rPr>
                        <a:t>604</a:t>
                      </a:r>
                    </a:p>
                  </a:txBody>
                  <a:tcPr/>
                </a:tc>
                <a:tc>
                  <a:txBody>
                    <a:bodyPr/>
                    <a:lstStyle/>
                    <a:p>
                      <a:r>
                        <a:rPr lang="en-US" dirty="0">
                          <a:solidFill>
                            <a:schemeClr val="tx1"/>
                          </a:solidFill>
                        </a:rPr>
                        <a:t>601</a:t>
                      </a:r>
                    </a:p>
                  </a:txBody>
                  <a:tcPr/>
                </a:tc>
                <a:extLst>
                  <a:ext uri="{0D108BD9-81ED-4DB2-BD59-A6C34878D82A}">
                    <a16:rowId xmlns:a16="http://schemas.microsoft.com/office/drawing/2014/main" val="159309528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WhatsHap vs DBM</a:t>
                      </a:r>
                    </a:p>
                  </a:txBody>
                  <a:tcPr marL="45720" marR="45720"/>
                </a:tc>
                <a:tc>
                  <a:txBody>
                    <a:bodyPr/>
                    <a:lstStyle/>
                    <a:p>
                      <a:r>
                        <a:rPr lang="en-US" dirty="0">
                          <a:solidFill>
                            <a:schemeClr val="tx1"/>
                          </a:solidFill>
                        </a:rPr>
                        <a:t>465.5</a:t>
                      </a:r>
                    </a:p>
                  </a:txBody>
                  <a:tcPr/>
                </a:tc>
                <a:tc>
                  <a:txBody>
                    <a:bodyPr/>
                    <a:lstStyle/>
                    <a:p>
                      <a:r>
                        <a:rPr lang="en-US" dirty="0">
                          <a:solidFill>
                            <a:schemeClr val="tx1"/>
                          </a:solidFill>
                        </a:rPr>
                        <a:t>463.5</a:t>
                      </a:r>
                    </a:p>
                  </a:txBody>
                  <a:tcPr/>
                </a:tc>
                <a:tc>
                  <a:txBody>
                    <a:bodyPr/>
                    <a:lstStyle/>
                    <a:p>
                      <a:r>
                        <a:rPr lang="en-US" dirty="0">
                          <a:solidFill>
                            <a:schemeClr val="tx1"/>
                          </a:solidFill>
                        </a:rPr>
                        <a:t>486.5</a:t>
                      </a:r>
                    </a:p>
                  </a:txBody>
                  <a:tcPr/>
                </a:tc>
                <a:tc>
                  <a:txBody>
                    <a:bodyPr/>
                    <a:lstStyle/>
                    <a:p>
                      <a:r>
                        <a:rPr lang="en-US" dirty="0">
                          <a:solidFill>
                            <a:schemeClr val="tx1"/>
                          </a:solidFill>
                        </a:rPr>
                        <a:t>477</a:t>
                      </a:r>
                    </a:p>
                  </a:txBody>
                  <a:tcPr/>
                </a:tc>
                <a:tc>
                  <a:txBody>
                    <a:bodyPr/>
                    <a:lstStyle/>
                    <a:p>
                      <a:r>
                        <a:rPr lang="en-US" dirty="0">
                          <a:solidFill>
                            <a:schemeClr val="tx1"/>
                          </a:solidFill>
                        </a:rPr>
                        <a:t>484.5</a:t>
                      </a:r>
                    </a:p>
                  </a:txBody>
                  <a:tcPr/>
                </a:tc>
                <a:extLst>
                  <a:ext uri="{0D108BD9-81ED-4DB2-BD59-A6C34878D82A}">
                    <a16:rowId xmlns:a16="http://schemas.microsoft.com/office/drawing/2014/main" val="2680184326"/>
                  </a:ext>
                </a:extLst>
              </a:tr>
              <a:tr h="370840">
                <a:tc>
                  <a:txBody>
                    <a:bodyPr/>
                    <a:lstStyle/>
                    <a:p>
                      <a:r>
                        <a:rPr lang="en-US" dirty="0"/>
                        <a:t>Hapseq2 vs DBM</a:t>
                      </a:r>
                    </a:p>
                  </a:txBody>
                  <a:tcPr marL="45720" marR="45720"/>
                </a:tc>
                <a:tc>
                  <a:txBody>
                    <a:bodyPr/>
                    <a:lstStyle/>
                    <a:p>
                      <a:r>
                        <a:rPr lang="en-US" dirty="0"/>
                        <a:t>471</a:t>
                      </a:r>
                    </a:p>
                  </a:txBody>
                  <a:tcPr/>
                </a:tc>
                <a:tc>
                  <a:txBody>
                    <a:bodyPr/>
                    <a:lstStyle/>
                    <a:p>
                      <a:r>
                        <a:rPr lang="en-US" dirty="0"/>
                        <a:t>467.5</a:t>
                      </a:r>
                    </a:p>
                  </a:txBody>
                  <a:tcPr/>
                </a:tc>
                <a:tc>
                  <a:txBody>
                    <a:bodyPr/>
                    <a:lstStyle/>
                    <a:p>
                      <a:r>
                        <a:rPr lang="en-US" dirty="0"/>
                        <a:t>486.5</a:t>
                      </a:r>
                    </a:p>
                  </a:txBody>
                  <a:tcPr/>
                </a:tc>
                <a:tc>
                  <a:txBody>
                    <a:bodyPr/>
                    <a:lstStyle/>
                    <a:p>
                      <a:r>
                        <a:rPr lang="en-US" dirty="0"/>
                        <a:t>479</a:t>
                      </a:r>
                    </a:p>
                  </a:txBody>
                  <a:tcPr/>
                </a:tc>
                <a:tc>
                  <a:txBody>
                    <a:bodyPr/>
                    <a:lstStyle/>
                    <a:p>
                      <a:r>
                        <a:rPr lang="en-US" dirty="0"/>
                        <a:t>482.5</a:t>
                      </a:r>
                    </a:p>
                  </a:txBody>
                  <a:tcPr/>
                </a:tc>
                <a:extLst>
                  <a:ext uri="{0D108BD9-81ED-4DB2-BD59-A6C34878D82A}">
                    <a16:rowId xmlns:a16="http://schemas.microsoft.com/office/drawing/2014/main" val="2631771280"/>
                  </a:ext>
                </a:extLst>
              </a:tr>
            </a:tbl>
          </a:graphicData>
        </a:graphic>
      </p:graphicFrame>
      <p:sp>
        <p:nvSpPr>
          <p:cNvPr id="13" name="TextBox 12">
            <a:extLst>
              <a:ext uri="{FF2B5EF4-FFF2-40B4-BE49-F238E27FC236}">
                <a16:creationId xmlns:a16="http://schemas.microsoft.com/office/drawing/2014/main" id="{B4DE0017-68C9-4D28-9CC1-CFC3D375E5D8}"/>
              </a:ext>
            </a:extLst>
          </p:cNvPr>
          <p:cNvSpPr txBox="1"/>
          <p:nvPr/>
        </p:nvSpPr>
        <p:spPr>
          <a:xfrm>
            <a:off x="663926" y="2034748"/>
            <a:ext cx="7886700" cy="584775"/>
          </a:xfrm>
          <a:prstGeom prst="rect">
            <a:avLst/>
          </a:prstGeom>
          <a:noFill/>
        </p:spPr>
        <p:txBody>
          <a:bodyPr wrap="square" rtlCol="0">
            <a:spAutoFit/>
          </a:bodyPr>
          <a:lstStyle/>
          <a:p>
            <a:pPr algn="ctr"/>
            <a:r>
              <a:rPr lang="en-US" sz="3200" dirty="0"/>
              <a:t>Haplotype Pairwise Comparison – 628 SNV</a:t>
            </a:r>
          </a:p>
        </p:txBody>
      </p:sp>
      <p:graphicFrame>
        <p:nvGraphicFramePr>
          <p:cNvPr id="15" name="Table 3">
            <a:extLst>
              <a:ext uri="{FF2B5EF4-FFF2-40B4-BE49-F238E27FC236}">
                <a16:creationId xmlns:a16="http://schemas.microsoft.com/office/drawing/2014/main" id="{F58E025B-73A0-452D-98A1-13BC7EDEA1E6}"/>
              </a:ext>
            </a:extLst>
          </p:cNvPr>
          <p:cNvGraphicFramePr>
            <a:graphicFrameLocks/>
          </p:cNvGraphicFramePr>
          <p:nvPr/>
        </p:nvGraphicFramePr>
        <p:xfrm>
          <a:off x="86801" y="4556296"/>
          <a:ext cx="8991600" cy="1483360"/>
        </p:xfrm>
        <a:graphic>
          <a:graphicData uri="http://schemas.openxmlformats.org/drawingml/2006/table">
            <a:tbl>
              <a:tblPr firstRow="1" bandRow="1">
                <a:tableStyleId>{5C22544A-7EE6-4342-B048-85BDC9FD1C3A}</a:tableStyleId>
              </a:tblPr>
              <a:tblGrid>
                <a:gridCol w="2667000">
                  <a:extLst>
                    <a:ext uri="{9D8B030D-6E8A-4147-A177-3AD203B41FA5}">
                      <a16:colId xmlns:a16="http://schemas.microsoft.com/office/drawing/2014/main" val="2561949726"/>
                    </a:ext>
                  </a:extLst>
                </a:gridCol>
                <a:gridCol w="1264920">
                  <a:extLst>
                    <a:ext uri="{9D8B030D-6E8A-4147-A177-3AD203B41FA5}">
                      <a16:colId xmlns:a16="http://schemas.microsoft.com/office/drawing/2014/main" val="2461927946"/>
                    </a:ext>
                  </a:extLst>
                </a:gridCol>
                <a:gridCol w="1264920">
                  <a:extLst>
                    <a:ext uri="{9D8B030D-6E8A-4147-A177-3AD203B41FA5}">
                      <a16:colId xmlns:a16="http://schemas.microsoft.com/office/drawing/2014/main" val="3929086859"/>
                    </a:ext>
                  </a:extLst>
                </a:gridCol>
                <a:gridCol w="1264920">
                  <a:extLst>
                    <a:ext uri="{9D8B030D-6E8A-4147-A177-3AD203B41FA5}">
                      <a16:colId xmlns:a16="http://schemas.microsoft.com/office/drawing/2014/main" val="2241096614"/>
                    </a:ext>
                  </a:extLst>
                </a:gridCol>
                <a:gridCol w="1264920">
                  <a:extLst>
                    <a:ext uri="{9D8B030D-6E8A-4147-A177-3AD203B41FA5}">
                      <a16:colId xmlns:a16="http://schemas.microsoft.com/office/drawing/2014/main" val="2392230099"/>
                    </a:ext>
                  </a:extLst>
                </a:gridCol>
                <a:gridCol w="1264920">
                  <a:extLst>
                    <a:ext uri="{9D8B030D-6E8A-4147-A177-3AD203B41FA5}">
                      <a16:colId xmlns:a16="http://schemas.microsoft.com/office/drawing/2014/main" val="617271376"/>
                    </a:ext>
                  </a:extLst>
                </a:gridCol>
              </a:tblGrid>
              <a:tr h="370840">
                <a:tc>
                  <a:txBody>
                    <a:bodyPr/>
                    <a:lstStyle/>
                    <a:p>
                      <a:r>
                        <a:rPr lang="en-US" dirty="0"/>
                        <a:t>Agreement</a:t>
                      </a:r>
                    </a:p>
                  </a:txBody>
                  <a:tcPr marL="45720" marR="45720"/>
                </a:tc>
                <a:tc>
                  <a:txBody>
                    <a:bodyPr/>
                    <a:lstStyle/>
                    <a:p>
                      <a:r>
                        <a:rPr lang="en-US" dirty="0"/>
                        <a:t>Sample 1</a:t>
                      </a:r>
                    </a:p>
                  </a:txBody>
                  <a:tcPr marL="45720" marR="45720"/>
                </a:tc>
                <a:tc>
                  <a:txBody>
                    <a:bodyPr/>
                    <a:lstStyle/>
                    <a:p>
                      <a:r>
                        <a:rPr lang="en-US" dirty="0"/>
                        <a:t>Sample 2</a:t>
                      </a:r>
                    </a:p>
                  </a:txBody>
                  <a:tcPr marL="45720" marR="45720"/>
                </a:tc>
                <a:tc>
                  <a:txBody>
                    <a:bodyPr/>
                    <a:lstStyle/>
                    <a:p>
                      <a:r>
                        <a:rPr lang="en-US" dirty="0"/>
                        <a:t>Sample 3</a:t>
                      </a:r>
                    </a:p>
                  </a:txBody>
                  <a:tcPr marL="45720" marR="45720"/>
                </a:tc>
                <a:tc>
                  <a:txBody>
                    <a:bodyPr/>
                    <a:lstStyle/>
                    <a:p>
                      <a:r>
                        <a:rPr lang="en-US" dirty="0"/>
                        <a:t>Sample 4</a:t>
                      </a:r>
                    </a:p>
                  </a:txBody>
                  <a:tcPr marL="45720" marR="45720"/>
                </a:tc>
                <a:tc>
                  <a:txBody>
                    <a:bodyPr/>
                    <a:lstStyle/>
                    <a:p>
                      <a:r>
                        <a:rPr lang="en-US" dirty="0"/>
                        <a:t>Sample 5</a:t>
                      </a:r>
                    </a:p>
                  </a:txBody>
                  <a:tcPr marL="45720" marR="45720"/>
                </a:tc>
                <a:extLst>
                  <a:ext uri="{0D108BD9-81ED-4DB2-BD59-A6C34878D82A}">
                    <a16:rowId xmlns:a16="http://schemas.microsoft.com/office/drawing/2014/main" val="2939071277"/>
                  </a:ext>
                </a:extLst>
              </a:tr>
              <a:tr h="370840">
                <a:tc>
                  <a:txBody>
                    <a:bodyPr/>
                    <a:lstStyle/>
                    <a:p>
                      <a:r>
                        <a:rPr lang="en-US" dirty="0"/>
                        <a:t>WhatsHap vs Hapseq2</a:t>
                      </a:r>
                    </a:p>
                  </a:txBody>
                  <a:tcPr marL="45720" marR="45720"/>
                </a:tc>
                <a:tc>
                  <a:txBody>
                    <a:bodyPr/>
                    <a:lstStyle/>
                    <a:p>
                      <a:r>
                        <a:rPr lang="en-US" dirty="0">
                          <a:solidFill>
                            <a:schemeClr val="tx1"/>
                          </a:solidFill>
                        </a:rPr>
                        <a:t>87.5</a:t>
                      </a:r>
                    </a:p>
                  </a:txBody>
                  <a:tcPr/>
                </a:tc>
                <a:tc>
                  <a:txBody>
                    <a:bodyPr/>
                    <a:lstStyle/>
                    <a:p>
                      <a:r>
                        <a:rPr lang="en-US" dirty="0">
                          <a:solidFill>
                            <a:schemeClr val="tx1"/>
                          </a:solidFill>
                        </a:rPr>
                        <a:t>96</a:t>
                      </a:r>
                    </a:p>
                  </a:txBody>
                  <a:tcPr/>
                </a:tc>
                <a:tc>
                  <a:txBody>
                    <a:bodyPr/>
                    <a:lstStyle/>
                    <a:p>
                      <a:r>
                        <a:rPr lang="en-US" dirty="0">
                          <a:solidFill>
                            <a:schemeClr val="tx1"/>
                          </a:solidFill>
                        </a:rPr>
                        <a:t>84.5</a:t>
                      </a:r>
                    </a:p>
                  </a:txBody>
                  <a:tcPr/>
                </a:tc>
                <a:tc>
                  <a:txBody>
                    <a:bodyPr/>
                    <a:lstStyle/>
                    <a:p>
                      <a:r>
                        <a:rPr lang="en-US" dirty="0">
                          <a:solidFill>
                            <a:schemeClr val="tx1"/>
                          </a:solidFill>
                        </a:rPr>
                        <a:t>89</a:t>
                      </a:r>
                    </a:p>
                  </a:txBody>
                  <a:tcPr/>
                </a:tc>
                <a:tc>
                  <a:txBody>
                    <a:bodyPr/>
                    <a:lstStyle/>
                    <a:p>
                      <a:r>
                        <a:rPr lang="en-US" dirty="0">
                          <a:solidFill>
                            <a:schemeClr val="tx1"/>
                          </a:solidFill>
                        </a:rPr>
                        <a:t>91.5</a:t>
                      </a:r>
                    </a:p>
                  </a:txBody>
                  <a:tcPr/>
                </a:tc>
                <a:extLst>
                  <a:ext uri="{0D108BD9-81ED-4DB2-BD59-A6C34878D82A}">
                    <a16:rowId xmlns:a16="http://schemas.microsoft.com/office/drawing/2014/main" val="159309528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WhatsHap vs DBM</a:t>
                      </a:r>
                    </a:p>
                  </a:txBody>
                  <a:tcPr marL="45720" marR="45720"/>
                </a:tc>
                <a:tc>
                  <a:txBody>
                    <a:bodyPr/>
                    <a:lstStyle/>
                    <a:p>
                      <a:r>
                        <a:rPr lang="en-US" dirty="0">
                          <a:solidFill>
                            <a:schemeClr val="tx1"/>
                          </a:solidFill>
                        </a:rPr>
                        <a:t>82.5</a:t>
                      </a:r>
                    </a:p>
                  </a:txBody>
                  <a:tcPr/>
                </a:tc>
                <a:tc>
                  <a:txBody>
                    <a:bodyPr/>
                    <a:lstStyle/>
                    <a:p>
                      <a:r>
                        <a:rPr lang="en-US" dirty="0">
                          <a:solidFill>
                            <a:schemeClr val="tx1"/>
                          </a:solidFill>
                        </a:rPr>
                        <a:t>89.5</a:t>
                      </a:r>
                    </a:p>
                  </a:txBody>
                  <a:tcPr/>
                </a:tc>
                <a:tc>
                  <a:txBody>
                    <a:bodyPr/>
                    <a:lstStyle/>
                    <a:p>
                      <a:r>
                        <a:rPr lang="en-US" dirty="0">
                          <a:solidFill>
                            <a:schemeClr val="tx1"/>
                          </a:solidFill>
                        </a:rPr>
                        <a:t>81.5</a:t>
                      </a:r>
                    </a:p>
                  </a:txBody>
                  <a:tcPr/>
                </a:tc>
                <a:tc>
                  <a:txBody>
                    <a:bodyPr/>
                    <a:lstStyle/>
                    <a:p>
                      <a:r>
                        <a:rPr lang="en-US" dirty="0">
                          <a:solidFill>
                            <a:schemeClr val="tx1"/>
                          </a:solidFill>
                        </a:rPr>
                        <a:t>85</a:t>
                      </a:r>
                    </a:p>
                  </a:txBody>
                  <a:tcPr/>
                </a:tc>
                <a:tc>
                  <a:txBody>
                    <a:bodyPr/>
                    <a:lstStyle/>
                    <a:p>
                      <a:r>
                        <a:rPr lang="en-US" dirty="0">
                          <a:solidFill>
                            <a:schemeClr val="tx1"/>
                          </a:solidFill>
                        </a:rPr>
                        <a:t>86.5</a:t>
                      </a:r>
                    </a:p>
                  </a:txBody>
                  <a:tcPr/>
                </a:tc>
                <a:extLst>
                  <a:ext uri="{0D108BD9-81ED-4DB2-BD59-A6C34878D82A}">
                    <a16:rowId xmlns:a16="http://schemas.microsoft.com/office/drawing/2014/main" val="2680184326"/>
                  </a:ext>
                </a:extLst>
              </a:tr>
              <a:tr h="370840">
                <a:tc>
                  <a:txBody>
                    <a:bodyPr/>
                    <a:lstStyle/>
                    <a:p>
                      <a:r>
                        <a:rPr lang="en-US" dirty="0"/>
                        <a:t>Hapseq2 vs DBM</a:t>
                      </a:r>
                    </a:p>
                  </a:txBody>
                  <a:tcPr marL="45720" marR="45720"/>
                </a:tc>
                <a:tc>
                  <a:txBody>
                    <a:bodyPr/>
                    <a:lstStyle/>
                    <a:p>
                      <a:r>
                        <a:rPr lang="en-US" dirty="0"/>
                        <a:t>94.5</a:t>
                      </a:r>
                    </a:p>
                  </a:txBody>
                  <a:tcPr/>
                </a:tc>
                <a:tc>
                  <a:txBody>
                    <a:bodyPr/>
                    <a:lstStyle/>
                    <a:p>
                      <a:r>
                        <a:rPr lang="en-US" dirty="0"/>
                        <a:t>94.5</a:t>
                      </a:r>
                    </a:p>
                  </a:txBody>
                  <a:tcPr/>
                </a:tc>
                <a:tc>
                  <a:txBody>
                    <a:bodyPr/>
                    <a:lstStyle/>
                    <a:p>
                      <a:r>
                        <a:rPr lang="en-US" dirty="0"/>
                        <a:t>90.5</a:t>
                      </a:r>
                    </a:p>
                  </a:txBody>
                  <a:tcPr/>
                </a:tc>
                <a:tc>
                  <a:txBody>
                    <a:bodyPr/>
                    <a:lstStyle/>
                    <a:p>
                      <a:r>
                        <a:rPr lang="en-US" b="0" dirty="0"/>
                        <a:t>94.5</a:t>
                      </a:r>
                    </a:p>
                  </a:txBody>
                  <a:tcPr/>
                </a:tc>
                <a:tc>
                  <a:txBody>
                    <a:bodyPr/>
                    <a:lstStyle/>
                    <a:p>
                      <a:r>
                        <a:rPr lang="en-US" dirty="0"/>
                        <a:t>96</a:t>
                      </a:r>
                    </a:p>
                  </a:txBody>
                  <a:tcPr/>
                </a:tc>
                <a:extLst>
                  <a:ext uri="{0D108BD9-81ED-4DB2-BD59-A6C34878D82A}">
                    <a16:rowId xmlns:a16="http://schemas.microsoft.com/office/drawing/2014/main" val="2631771280"/>
                  </a:ext>
                </a:extLst>
              </a:tr>
            </a:tbl>
          </a:graphicData>
        </a:graphic>
      </p:graphicFrame>
      <p:sp>
        <p:nvSpPr>
          <p:cNvPr id="17" name="TextBox 16">
            <a:extLst>
              <a:ext uri="{FF2B5EF4-FFF2-40B4-BE49-F238E27FC236}">
                <a16:creationId xmlns:a16="http://schemas.microsoft.com/office/drawing/2014/main" id="{4FF65E23-80BB-488C-A001-5CD86C38B65F}"/>
              </a:ext>
            </a:extLst>
          </p:cNvPr>
          <p:cNvSpPr txBox="1"/>
          <p:nvPr/>
        </p:nvSpPr>
        <p:spPr>
          <a:xfrm>
            <a:off x="685128" y="3994783"/>
            <a:ext cx="7886700" cy="584775"/>
          </a:xfrm>
          <a:prstGeom prst="rect">
            <a:avLst/>
          </a:prstGeom>
          <a:noFill/>
        </p:spPr>
        <p:txBody>
          <a:bodyPr wrap="square" rtlCol="0">
            <a:spAutoFit/>
          </a:bodyPr>
          <a:lstStyle/>
          <a:p>
            <a:pPr algn="ctr"/>
            <a:r>
              <a:rPr lang="en-US" sz="3200" dirty="0"/>
              <a:t>Haplotype Pairwise Comparison – 120 SNV</a:t>
            </a:r>
          </a:p>
        </p:txBody>
      </p:sp>
    </p:spTree>
    <p:extLst>
      <p:ext uri="{BB962C8B-B14F-4D97-AF65-F5344CB8AC3E}">
        <p14:creationId xmlns:p14="http://schemas.microsoft.com/office/powerpoint/2010/main" val="3743486278"/>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288898"/>
            <a:ext cx="8588272" cy="6248400"/>
          </a:xfrm>
        </p:spPr>
        <p:txBody>
          <a:bodyPr>
            <a:normAutofit/>
          </a:bodyPr>
          <a:lstStyle/>
          <a:p>
            <a:pPr marL="0" indent="0">
              <a:buNone/>
            </a:pPr>
            <a:r>
              <a:rPr lang="en-US" sz="2000" dirty="0">
                <a:solidFill>
                  <a:srgbClr val="00B050"/>
                </a:solidFill>
              </a:rPr>
              <a:t>1. Phase the new filtered SNV using </a:t>
            </a:r>
            <a:r>
              <a:rPr lang="en-US" sz="2000" dirty="0" err="1">
                <a:solidFill>
                  <a:srgbClr val="00B050"/>
                </a:solidFill>
              </a:rPr>
              <a:t>Whatshap</a:t>
            </a:r>
            <a:r>
              <a:rPr lang="en-US" sz="2000" dirty="0">
                <a:solidFill>
                  <a:srgbClr val="00B050"/>
                </a:solidFill>
              </a:rPr>
              <a:t>, Hapseq2, DBM </a:t>
            </a:r>
          </a:p>
          <a:p>
            <a:pPr marL="0" indent="0">
              <a:buNone/>
            </a:pPr>
            <a:r>
              <a:rPr lang="en-US" sz="2000" dirty="0">
                <a:solidFill>
                  <a:srgbClr val="00B050"/>
                </a:solidFill>
              </a:rPr>
              <a:t>(DP4 ≥50, AD ≥ 10 filtered SNV)</a:t>
            </a:r>
          </a:p>
          <a:p>
            <a:pPr marL="0" indent="0">
              <a:buNone/>
            </a:pPr>
            <a:r>
              <a:rPr lang="en-US" sz="2000" dirty="0">
                <a:solidFill>
                  <a:srgbClr val="00B050"/>
                </a:solidFill>
              </a:rPr>
              <a:t>Complete, script included 1000GenomePhasing.2020.11.22.txt</a:t>
            </a:r>
          </a:p>
          <a:p>
            <a:pPr marL="0" indent="0">
              <a:buNone/>
            </a:pPr>
            <a:endParaRPr lang="en-US" sz="2000" dirty="0">
              <a:solidFill>
                <a:srgbClr val="00B050"/>
              </a:solidFill>
            </a:endParaRPr>
          </a:p>
          <a:p>
            <a:pPr marL="0" indent="0">
              <a:buNone/>
            </a:pPr>
            <a:r>
              <a:rPr lang="en-US" sz="2000" dirty="0">
                <a:solidFill>
                  <a:srgbClr val="00B050"/>
                </a:solidFill>
              </a:rPr>
              <a:t>2. Do a pairwise comparison of each package</a:t>
            </a:r>
          </a:p>
          <a:p>
            <a:pPr marL="0" indent="0">
              <a:buNone/>
            </a:pPr>
            <a:r>
              <a:rPr lang="en-US" sz="2000" dirty="0">
                <a:solidFill>
                  <a:srgbClr val="00B050"/>
                </a:solidFill>
              </a:rPr>
              <a:t>Complete see results compared to previous results on slide 232</a:t>
            </a:r>
          </a:p>
          <a:p>
            <a:pPr marL="0" marR="0" indent="0" algn="l" rtl="0" eaLnBrk="1" fontAlgn="auto" latinLnBrk="0" hangingPunct="1">
              <a:spcBef>
                <a:spcPts val="0"/>
              </a:spcBef>
              <a:spcAft>
                <a:spcPts val="0"/>
              </a:spcAft>
              <a:buNone/>
            </a:pPr>
            <a:endParaRPr lang="en-US" sz="1800" b="0" i="0" u="none" strike="noStrike" kern="1200" dirty="0">
              <a:solidFill>
                <a:srgbClr val="00B050"/>
              </a:solidFill>
              <a:effectLst/>
              <a:latin typeface="Calibri" panose="020F0502020204030204" pitchFamily="34" charset="0"/>
            </a:endParaRPr>
          </a:p>
          <a:p>
            <a:pPr marL="0" marR="0" indent="0" algn="l" rtl="0" eaLnBrk="1" fontAlgn="auto" latinLnBrk="0" hangingPunct="1">
              <a:spcBef>
                <a:spcPts val="0"/>
              </a:spcBef>
              <a:spcAft>
                <a:spcPts val="0"/>
              </a:spcAft>
              <a:buNone/>
            </a:pPr>
            <a:r>
              <a:rPr lang="en-US" sz="1800" i="0" u="none" strike="noStrike" kern="1200" dirty="0" err="1">
                <a:solidFill>
                  <a:srgbClr val="1F0DFF"/>
                </a:solidFill>
                <a:effectLst/>
                <a:latin typeface="Calibri" panose="020F0502020204030204" pitchFamily="34" charset="0"/>
              </a:rPr>
              <a:t>Whatshap</a:t>
            </a:r>
            <a:r>
              <a:rPr lang="en-US" sz="1800" i="0" u="none" strike="noStrike" kern="1200" dirty="0">
                <a:solidFill>
                  <a:srgbClr val="1F0DFF"/>
                </a:solidFill>
                <a:effectLst/>
                <a:latin typeface="Calibri" panose="020F0502020204030204" pitchFamily="34" charset="0"/>
              </a:rPr>
              <a:t> vs Hapseq2	-12k improvement</a:t>
            </a:r>
          </a:p>
          <a:p>
            <a:pPr marL="0" marR="0" indent="0" algn="l" rtl="0" eaLnBrk="1" fontAlgn="auto" latinLnBrk="0" hangingPunct="1">
              <a:spcBef>
                <a:spcPts val="0"/>
              </a:spcBef>
              <a:spcAft>
                <a:spcPts val="0"/>
              </a:spcAft>
              <a:buNone/>
            </a:pPr>
            <a:r>
              <a:rPr lang="en-US" sz="1800" i="0" u="none" strike="noStrike" kern="1200" dirty="0">
                <a:solidFill>
                  <a:srgbClr val="1F0DFF"/>
                </a:solidFill>
                <a:effectLst/>
                <a:latin typeface="Calibri" panose="020F0502020204030204" pitchFamily="34" charset="0"/>
              </a:rPr>
              <a:t>WhatsHap vs DBM		</a:t>
            </a:r>
            <a:r>
              <a:rPr lang="en-US" sz="1800" dirty="0">
                <a:solidFill>
                  <a:srgbClr val="1F0DFF"/>
                </a:solidFill>
                <a:latin typeface="Calibri" panose="020F0502020204030204" pitchFamily="34" charset="0"/>
              </a:rPr>
              <a:t>-5k</a:t>
            </a:r>
            <a:r>
              <a:rPr lang="en-US" sz="1800" i="0" u="none" strike="noStrike" kern="1200" dirty="0">
                <a:solidFill>
                  <a:srgbClr val="1F0DFF"/>
                </a:solidFill>
                <a:effectLst/>
                <a:latin typeface="Calibri" panose="020F0502020204030204" pitchFamily="34" charset="0"/>
              </a:rPr>
              <a:t> improvement</a:t>
            </a:r>
            <a:endParaRPr lang="en-US" sz="1800" i="0" u="none" strike="noStrike" dirty="0">
              <a:solidFill>
                <a:srgbClr val="1F0DFF"/>
              </a:solidFill>
              <a:effectLst/>
              <a:latin typeface="Arial" panose="020B0604020202020204" pitchFamily="34" charset="0"/>
            </a:endParaRPr>
          </a:p>
          <a:p>
            <a:pPr marL="0" indent="0" algn="l" rtl="0" eaLnBrk="1" fontAlgn="t" latinLnBrk="0" hangingPunct="1">
              <a:spcBef>
                <a:spcPts val="0"/>
              </a:spcBef>
              <a:spcAft>
                <a:spcPts val="0"/>
              </a:spcAft>
              <a:buNone/>
            </a:pPr>
            <a:r>
              <a:rPr lang="en-US" sz="1800" i="0" u="none" strike="noStrike" kern="1200" dirty="0">
                <a:solidFill>
                  <a:srgbClr val="1F0DFF"/>
                </a:solidFill>
                <a:effectLst/>
                <a:latin typeface="Calibri" panose="020F0502020204030204" pitchFamily="34" charset="0"/>
              </a:rPr>
              <a:t>Hapseq2 vs DBM		-6k improvement</a:t>
            </a:r>
            <a:endParaRPr lang="en-US" sz="2000" dirty="0">
              <a:solidFill>
                <a:srgbClr val="1F0DFF"/>
              </a:solidFill>
            </a:endParaRPr>
          </a:p>
          <a:p>
            <a:pPr marL="0" indent="0">
              <a:buNone/>
            </a:pPr>
            <a:endParaRPr lang="en-US" sz="2000" dirty="0">
              <a:solidFill>
                <a:srgbClr val="00B050"/>
              </a:solidFill>
            </a:endParaRPr>
          </a:p>
          <a:p>
            <a:pPr marL="0" indent="0">
              <a:buNone/>
            </a:pPr>
            <a:r>
              <a:rPr lang="en-US" sz="2000" dirty="0">
                <a:solidFill>
                  <a:srgbClr val="00B050"/>
                </a:solidFill>
              </a:rPr>
              <a:t>3. Extract a known truth haplotype from NA12878 (ShapeIt2)</a:t>
            </a:r>
          </a:p>
          <a:p>
            <a:pPr marL="0" indent="0">
              <a:buNone/>
            </a:pPr>
            <a:r>
              <a:rPr lang="en-US" sz="2000" dirty="0">
                <a:solidFill>
                  <a:srgbClr val="00B050"/>
                </a:solidFill>
              </a:rPr>
              <a:t>Complete here:</a:t>
            </a:r>
          </a:p>
          <a:p>
            <a:pPr marL="0" indent="0">
              <a:buNone/>
            </a:pPr>
            <a:r>
              <a:rPr lang="en-US" sz="2000" dirty="0">
                <a:solidFill>
                  <a:srgbClr val="00B050"/>
                </a:solidFill>
              </a:rPr>
              <a:t>/home/s_m774/1000GenomeData/shapeit2</a:t>
            </a:r>
          </a:p>
          <a:p>
            <a:pPr marL="0" indent="0">
              <a:buNone/>
            </a:pPr>
            <a:r>
              <a:rPr lang="en-US" sz="2000" dirty="0">
                <a:solidFill>
                  <a:srgbClr val="00B050"/>
                </a:solidFill>
              </a:rPr>
              <a:t>See included script</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235</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4211281484"/>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288898"/>
            <a:ext cx="8588272" cy="6248400"/>
          </a:xfrm>
        </p:spPr>
        <p:txBody>
          <a:bodyPr>
            <a:normAutofit/>
          </a:bodyPr>
          <a:lstStyle/>
          <a:p>
            <a:pPr marL="0" indent="0" algn="ctr">
              <a:buNone/>
            </a:pPr>
            <a:r>
              <a:rPr lang="en-US" sz="2000" dirty="0">
                <a:solidFill>
                  <a:srgbClr val="00B050"/>
                </a:solidFill>
              </a:rPr>
              <a:t>Meeting notes</a:t>
            </a:r>
          </a:p>
          <a:p>
            <a:pPr marL="0" indent="0">
              <a:buNone/>
            </a:pPr>
            <a:r>
              <a:rPr lang="en-US" sz="2000" dirty="0">
                <a:solidFill>
                  <a:srgbClr val="00B050"/>
                </a:solidFill>
              </a:rPr>
              <a:t>sample1&lt;-</a:t>
            </a:r>
            <a:r>
              <a:rPr lang="en-US" sz="2000" dirty="0" err="1">
                <a:solidFill>
                  <a:srgbClr val="00B050"/>
                </a:solidFill>
              </a:rPr>
              <a:t>read.table</a:t>
            </a:r>
            <a:r>
              <a:rPr lang="en-US" sz="2000" dirty="0">
                <a:solidFill>
                  <a:srgbClr val="00B050"/>
                </a:solidFill>
              </a:rPr>
              <a:t>("10837.dbm.hapseq2.whatshap.6col.txt", header=F)</a:t>
            </a:r>
          </a:p>
          <a:p>
            <a:pPr marL="0" indent="0">
              <a:buNone/>
            </a:pPr>
            <a:r>
              <a:rPr lang="en-US" sz="2000" dirty="0">
                <a:solidFill>
                  <a:srgbClr val="00B050"/>
                </a:solidFill>
              </a:rPr>
              <a:t>s1.dash.index&lt;-which(sample1[, 5]=="-" | sample1[, 6]=="-" )</a:t>
            </a:r>
          </a:p>
          <a:p>
            <a:pPr marL="0" indent="0">
              <a:buNone/>
            </a:pPr>
            <a:r>
              <a:rPr lang="en-US" sz="2000" dirty="0">
                <a:solidFill>
                  <a:srgbClr val="00B050"/>
                </a:solidFill>
              </a:rPr>
              <a:t>sum(is.na(s1.dash.index)) # 0</a:t>
            </a:r>
          </a:p>
          <a:p>
            <a:pPr marL="0" indent="0">
              <a:buNone/>
            </a:pPr>
            <a:r>
              <a:rPr lang="en-US" sz="2000" dirty="0">
                <a:solidFill>
                  <a:srgbClr val="00B050"/>
                </a:solidFill>
              </a:rPr>
              <a:t>length(s1.dash.index)</a:t>
            </a:r>
          </a:p>
          <a:p>
            <a:pPr marL="0" indent="0">
              <a:buNone/>
            </a:pPr>
            <a:r>
              <a:rPr lang="en-US" sz="2000" dirty="0">
                <a:solidFill>
                  <a:srgbClr val="00B050"/>
                </a:solidFill>
              </a:rPr>
              <a:t>sample1.v2&lt;-sample1[-s1.dash.index, ]</a:t>
            </a:r>
          </a:p>
          <a:p>
            <a:pPr marL="0" indent="0">
              <a:buNone/>
            </a:pPr>
            <a:r>
              <a:rPr lang="en-US" sz="2000" dirty="0">
                <a:solidFill>
                  <a:srgbClr val="00B050"/>
                </a:solidFill>
              </a:rPr>
              <a:t>dim(sample1.v2)</a:t>
            </a:r>
          </a:p>
          <a:p>
            <a:pPr marL="0" indent="0">
              <a:buNone/>
            </a:pPr>
            <a:r>
              <a:rPr lang="en-US" sz="2000" dirty="0">
                <a:solidFill>
                  <a:srgbClr val="00B050"/>
                </a:solidFill>
              </a:rPr>
              <a:t># Save results in a "text" file with columns separated by "\t" , that is, </a:t>
            </a:r>
            <a:r>
              <a:rPr lang="en-US" sz="2000" dirty="0" err="1">
                <a:solidFill>
                  <a:srgbClr val="00B050"/>
                </a:solidFill>
              </a:rPr>
              <a:t>sep</a:t>
            </a:r>
            <a:r>
              <a:rPr lang="en-US" sz="2000" dirty="0">
                <a:solidFill>
                  <a:srgbClr val="00B050"/>
                </a:solidFill>
              </a:rPr>
              <a:t>="\t"</a:t>
            </a:r>
          </a:p>
          <a:p>
            <a:pPr marL="0" indent="0">
              <a:buNone/>
            </a:pPr>
            <a:r>
              <a:rPr lang="en-US" sz="2000" dirty="0" err="1">
                <a:solidFill>
                  <a:srgbClr val="00B050"/>
                </a:solidFill>
              </a:rPr>
              <a:t>write.table</a:t>
            </a:r>
            <a:r>
              <a:rPr lang="en-US" sz="2000" dirty="0">
                <a:solidFill>
                  <a:srgbClr val="00B050"/>
                </a:solidFill>
              </a:rPr>
              <a:t>(sample1.v2, "10837.dbm.hapseq2.whatshap.6col.v2.txt", quote=F, </a:t>
            </a:r>
            <a:r>
              <a:rPr lang="en-US" sz="2000" dirty="0" err="1">
                <a:solidFill>
                  <a:srgbClr val="00B050"/>
                </a:solidFill>
              </a:rPr>
              <a:t>row.names</a:t>
            </a:r>
            <a:r>
              <a:rPr lang="en-US" sz="2000" dirty="0">
                <a:solidFill>
                  <a:srgbClr val="00B050"/>
                </a:solidFill>
              </a:rPr>
              <a:t>=F, </a:t>
            </a:r>
            <a:r>
              <a:rPr lang="en-US" sz="2000" dirty="0" err="1">
                <a:solidFill>
                  <a:srgbClr val="00B050"/>
                </a:solidFill>
              </a:rPr>
              <a:t>col.names</a:t>
            </a:r>
            <a:r>
              <a:rPr lang="en-US" sz="2000" dirty="0">
                <a:solidFill>
                  <a:srgbClr val="00B050"/>
                </a:solidFill>
              </a:rPr>
              <a:t>=F, </a:t>
            </a:r>
            <a:r>
              <a:rPr lang="en-US" sz="2000" dirty="0" err="1">
                <a:solidFill>
                  <a:srgbClr val="00B050"/>
                </a:solidFill>
              </a:rPr>
              <a:t>sep</a:t>
            </a:r>
            <a:r>
              <a:rPr lang="en-US" sz="2000" dirty="0">
                <a:solidFill>
                  <a:srgbClr val="00B050"/>
                </a:solidFill>
              </a:rPr>
              <a:t>="\t")</a:t>
            </a:r>
          </a:p>
          <a:p>
            <a:pPr marL="0" indent="0">
              <a:buNone/>
            </a:pPr>
            <a:r>
              <a:rPr lang="en-US" sz="2000" dirty="0">
                <a:solidFill>
                  <a:srgbClr val="00B050"/>
                </a:solidFill>
              </a:rPr>
              <a:t># Use the newly modified "v2" (with "--" removed) to do the genotype and haplotype comparison.</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236</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197895534"/>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288898"/>
            <a:ext cx="8588272" cy="6248400"/>
          </a:xfrm>
        </p:spPr>
        <p:txBody>
          <a:bodyPr>
            <a:normAutofit/>
          </a:bodyPr>
          <a:lstStyle/>
          <a:p>
            <a:pPr marL="0" indent="0" algn="ctr">
              <a:buNone/>
            </a:pPr>
            <a:r>
              <a:rPr lang="en-US" sz="2000" dirty="0">
                <a:solidFill>
                  <a:srgbClr val="00B050"/>
                </a:solidFill>
              </a:rPr>
              <a:t>Meeting notes</a:t>
            </a:r>
          </a:p>
          <a:p>
            <a:pPr marL="0" indent="0">
              <a:buNone/>
            </a:pPr>
            <a:r>
              <a:rPr lang="en-US" sz="2000" dirty="0">
                <a:solidFill>
                  <a:srgbClr val="00B050"/>
                </a:solidFill>
              </a:rPr>
              <a:t>## DBM vs. HapSeq2</a:t>
            </a:r>
          </a:p>
          <a:p>
            <a:pPr marL="0" indent="0">
              <a:buNone/>
            </a:pPr>
            <a:r>
              <a:rPr lang="en-US" sz="2000" dirty="0">
                <a:solidFill>
                  <a:srgbClr val="00B050"/>
                </a:solidFill>
              </a:rPr>
              <a:t>s1.x1&lt;-(sum(sample1[,1]==sample1[,3])+ sum(sample1[,2]==sample1[,4]))/2</a:t>
            </a:r>
          </a:p>
          <a:p>
            <a:pPr marL="0" indent="0">
              <a:buNone/>
            </a:pPr>
            <a:r>
              <a:rPr lang="en-US" sz="2000" dirty="0">
                <a:solidFill>
                  <a:srgbClr val="00B050"/>
                </a:solidFill>
              </a:rPr>
              <a:t>s1.x2&lt;-(sum(sample1[,1]==sample1[,4])+ sum(sample1[,2]==sample1[,3]))/2</a:t>
            </a:r>
          </a:p>
          <a:p>
            <a:pPr marL="0" indent="0">
              <a:buNone/>
            </a:pPr>
            <a:r>
              <a:rPr lang="en-US" sz="2000" dirty="0">
                <a:solidFill>
                  <a:srgbClr val="00B050"/>
                </a:solidFill>
              </a:rPr>
              <a:t>s1.max&lt;-max(s1.x1, s1.x2)</a:t>
            </a:r>
          </a:p>
          <a:p>
            <a:pPr marL="0" indent="0">
              <a:buNone/>
            </a:pPr>
            <a:r>
              <a:rPr lang="en-US" sz="2000" dirty="0">
                <a:solidFill>
                  <a:srgbClr val="00B050"/>
                </a:solidFill>
              </a:rPr>
              <a:t>s2.max&lt;-max(s2.x1, s2.x2)</a:t>
            </a:r>
          </a:p>
          <a:p>
            <a:pPr marL="0" indent="0">
              <a:buNone/>
            </a:pPr>
            <a:r>
              <a:rPr lang="en-US" sz="2000" dirty="0">
                <a:solidFill>
                  <a:srgbClr val="00B050"/>
                </a:solidFill>
              </a:rPr>
              <a:t>all.5s.max&lt;-c(s1.max, s2.max, ... )</a:t>
            </a:r>
          </a:p>
          <a:p>
            <a:pPr marL="0" indent="0">
              <a:buNone/>
            </a:pPr>
            <a:r>
              <a:rPr lang="en-US" sz="2000" dirty="0">
                <a:solidFill>
                  <a:srgbClr val="00B050"/>
                </a:solidFill>
              </a:rPr>
              <a:t>print(all.5s.max)</a:t>
            </a:r>
          </a:p>
          <a:p>
            <a:pPr marL="0" indent="0">
              <a:buNone/>
            </a:pPr>
            <a:r>
              <a:rPr lang="en-US" sz="2000" dirty="0" err="1">
                <a:solidFill>
                  <a:srgbClr val="00B050"/>
                </a:solidFill>
              </a:rPr>
              <a:t>write.table</a:t>
            </a:r>
            <a:r>
              <a:rPr lang="en-US" sz="2000" dirty="0">
                <a:solidFill>
                  <a:srgbClr val="00B050"/>
                </a:solidFill>
              </a:rPr>
              <a:t>(all.5s.max, "all.5s.max.csv", quote=F, </a:t>
            </a:r>
            <a:r>
              <a:rPr lang="en-US" sz="2000" dirty="0" err="1">
                <a:solidFill>
                  <a:srgbClr val="00B050"/>
                </a:solidFill>
              </a:rPr>
              <a:t>row.names</a:t>
            </a:r>
            <a:r>
              <a:rPr lang="en-US" sz="2000" dirty="0">
                <a:solidFill>
                  <a:srgbClr val="00B050"/>
                </a:solidFill>
              </a:rPr>
              <a:t>=F, </a:t>
            </a:r>
            <a:r>
              <a:rPr lang="en-US" sz="2000" dirty="0" err="1">
                <a:solidFill>
                  <a:srgbClr val="00B050"/>
                </a:solidFill>
              </a:rPr>
              <a:t>col.names</a:t>
            </a:r>
            <a:r>
              <a:rPr lang="en-US" sz="2000" dirty="0">
                <a:solidFill>
                  <a:srgbClr val="00B050"/>
                </a:solidFill>
              </a:rPr>
              <a:t>=F, </a:t>
            </a:r>
            <a:r>
              <a:rPr lang="en-US" sz="2000" dirty="0" err="1">
                <a:solidFill>
                  <a:srgbClr val="00B050"/>
                </a:solidFill>
              </a:rPr>
              <a:t>sep</a:t>
            </a:r>
            <a:r>
              <a:rPr lang="en-US" sz="2000" dirty="0">
                <a:solidFill>
                  <a:srgbClr val="00B050"/>
                </a:solidFill>
              </a:rPr>
              <a:t>=",")</a:t>
            </a:r>
          </a:p>
          <a:p>
            <a:pPr marL="0" indent="0">
              <a:buNone/>
            </a:pPr>
            <a:r>
              <a:rPr lang="en-US" sz="2000" dirty="0">
                <a:solidFill>
                  <a:srgbClr val="00B050"/>
                </a:solidFill>
              </a:rPr>
              <a:t># Save results in a "CSV" file with columns separated by "," that is, </a:t>
            </a:r>
            <a:r>
              <a:rPr lang="en-US" sz="2000" dirty="0" err="1">
                <a:solidFill>
                  <a:srgbClr val="00B050"/>
                </a:solidFill>
              </a:rPr>
              <a:t>sep</a:t>
            </a:r>
            <a:r>
              <a:rPr lang="en-US" sz="2000" dirty="0">
                <a:solidFill>
                  <a:srgbClr val="00B050"/>
                </a:solidFill>
              </a:rPr>
              <a:t>=",".</a:t>
            </a:r>
          </a:p>
          <a:p>
            <a:pPr marL="0" indent="0">
              <a:buNone/>
            </a:pPr>
            <a:r>
              <a:rPr lang="en-US" sz="2000" dirty="0">
                <a:solidFill>
                  <a:srgbClr val="00B050"/>
                </a:solidFill>
              </a:rPr>
              <a:t>mat&lt;-matrix(c(1:12), </a:t>
            </a:r>
            <a:r>
              <a:rPr lang="en-US" sz="2000" dirty="0" err="1">
                <a:solidFill>
                  <a:srgbClr val="00B050"/>
                </a:solidFill>
              </a:rPr>
              <a:t>nrow</a:t>
            </a:r>
            <a:r>
              <a:rPr lang="en-US" sz="2000" dirty="0">
                <a:solidFill>
                  <a:srgbClr val="00B050"/>
                </a:solidFill>
              </a:rPr>
              <a:t>=3)</a:t>
            </a:r>
          </a:p>
          <a:p>
            <a:pPr marL="0" indent="0">
              <a:buNone/>
            </a:pPr>
            <a:r>
              <a:rPr lang="en-US" sz="2000" dirty="0" err="1">
                <a:solidFill>
                  <a:srgbClr val="00B050"/>
                </a:solidFill>
              </a:rPr>
              <a:t>write.table</a:t>
            </a:r>
            <a:r>
              <a:rPr lang="en-US" sz="2000" dirty="0">
                <a:solidFill>
                  <a:srgbClr val="00B050"/>
                </a:solidFill>
              </a:rPr>
              <a:t>(mat, file="mat.csv", quote=F, </a:t>
            </a:r>
            <a:r>
              <a:rPr lang="en-US" sz="2000" dirty="0" err="1">
                <a:solidFill>
                  <a:srgbClr val="00B050"/>
                </a:solidFill>
              </a:rPr>
              <a:t>row.names</a:t>
            </a:r>
            <a:r>
              <a:rPr lang="en-US" sz="2000" dirty="0">
                <a:solidFill>
                  <a:srgbClr val="00B050"/>
                </a:solidFill>
              </a:rPr>
              <a:t>=F, </a:t>
            </a:r>
            <a:r>
              <a:rPr lang="en-US" sz="2000" dirty="0" err="1">
                <a:solidFill>
                  <a:srgbClr val="00B050"/>
                </a:solidFill>
              </a:rPr>
              <a:t>col.names</a:t>
            </a:r>
            <a:r>
              <a:rPr lang="en-US" sz="2000" dirty="0">
                <a:solidFill>
                  <a:srgbClr val="00B050"/>
                </a:solidFill>
              </a:rPr>
              <a:t>=F, </a:t>
            </a:r>
            <a:r>
              <a:rPr lang="en-US" sz="2000" dirty="0" err="1">
                <a:solidFill>
                  <a:srgbClr val="00B050"/>
                </a:solidFill>
              </a:rPr>
              <a:t>sep</a:t>
            </a:r>
            <a:r>
              <a:rPr lang="en-US" sz="2000" dirty="0">
                <a:solidFill>
                  <a:srgbClr val="00B050"/>
                </a:solidFill>
              </a:rPr>
              <a:t>=",")</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237</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499166538"/>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0" y="2766218"/>
            <a:ext cx="9144000" cy="1325563"/>
          </a:xfrm>
        </p:spPr>
        <p:txBody>
          <a:bodyPr>
            <a:normAutofit/>
          </a:bodyPr>
          <a:lstStyle/>
          <a:p>
            <a:r>
              <a:rPr lang="en-US" sz="4800" b="1" dirty="0">
                <a:solidFill>
                  <a:schemeClr val="bg1"/>
                </a:solidFill>
              </a:rPr>
              <a:t> </a:t>
            </a:r>
            <a:r>
              <a:rPr lang="en-US" sz="4800" b="1">
                <a:solidFill>
                  <a:schemeClr val="bg1"/>
                </a:solidFill>
              </a:rPr>
              <a:t>December 23, </a:t>
            </a:r>
            <a:r>
              <a:rPr lang="en-US" sz="4800" b="1" dirty="0">
                <a:solidFill>
                  <a:schemeClr val="bg1"/>
                </a:solidFill>
              </a:rPr>
              <a:t>2020 Meeting</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238</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497432718"/>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288898"/>
            <a:ext cx="8588272" cy="6248400"/>
          </a:xfrm>
        </p:spPr>
        <p:txBody>
          <a:bodyPr>
            <a:normAutofit/>
          </a:bodyPr>
          <a:lstStyle/>
          <a:p>
            <a:pPr marL="0" indent="0">
              <a:buNone/>
            </a:pPr>
            <a:r>
              <a:rPr lang="en-US" sz="2000" dirty="0">
                <a:solidFill>
                  <a:srgbClr val="00B050"/>
                </a:solidFill>
              </a:rPr>
              <a:t>1. Download the NA12878 haplotype based on the 2017 paper (see last meeting announcement), check Data availability part:</a:t>
            </a:r>
          </a:p>
          <a:p>
            <a:pPr marL="0" indent="0">
              <a:buNone/>
            </a:pPr>
            <a:r>
              <a:rPr lang="en-US" sz="2000" dirty="0">
                <a:solidFill>
                  <a:srgbClr val="00B050"/>
                </a:solidFill>
                <a:hlinkClick r:id="rId2"/>
              </a:rPr>
              <a:t>https://www.nature.com/articles/s41467-017-01389-4#Bib1</a:t>
            </a:r>
            <a:endParaRPr lang="en-US" sz="2000" dirty="0">
              <a:solidFill>
                <a:srgbClr val="00B050"/>
              </a:solidFill>
            </a:endParaRPr>
          </a:p>
          <a:p>
            <a:pPr marL="0" indent="0">
              <a:buNone/>
            </a:pPr>
            <a:endParaRPr lang="en-US" sz="2000" dirty="0">
              <a:solidFill>
                <a:srgbClr val="00B050"/>
              </a:solidFill>
            </a:endParaRPr>
          </a:p>
          <a:p>
            <a:pPr marL="0" indent="0">
              <a:buNone/>
            </a:pPr>
            <a:endParaRPr lang="en-US" sz="2000" dirty="0">
              <a:solidFill>
                <a:srgbClr val="00B050"/>
              </a:solidFill>
            </a:endParaRPr>
          </a:p>
          <a:p>
            <a:pPr marL="0" indent="0">
              <a:buNone/>
            </a:pPr>
            <a:endParaRPr lang="en-US" sz="2000" dirty="0">
              <a:solidFill>
                <a:srgbClr val="00B050"/>
              </a:solidFill>
            </a:endParaRPr>
          </a:p>
          <a:p>
            <a:pPr marL="0" indent="0">
              <a:buNone/>
            </a:pPr>
            <a:endParaRPr lang="en-US" sz="2000" dirty="0">
              <a:solidFill>
                <a:srgbClr val="00B050"/>
              </a:solidFill>
            </a:endParaRPr>
          </a:p>
          <a:p>
            <a:pPr marL="0" indent="0">
              <a:buNone/>
            </a:pPr>
            <a:endParaRPr lang="en-US" sz="2000" dirty="0">
              <a:solidFill>
                <a:srgbClr val="00B050"/>
              </a:solidFill>
            </a:endParaRPr>
          </a:p>
          <a:p>
            <a:pPr marL="0" indent="0">
              <a:buNone/>
            </a:pPr>
            <a:endParaRPr lang="en-US" sz="2000" dirty="0">
              <a:solidFill>
                <a:srgbClr val="00B050"/>
              </a:solidFill>
            </a:endParaRPr>
          </a:p>
          <a:p>
            <a:pPr marL="0" indent="0">
              <a:buNone/>
            </a:pPr>
            <a:r>
              <a:rPr lang="en-US" sz="2000" dirty="0">
                <a:solidFill>
                  <a:srgbClr val="00B050"/>
                </a:solidFill>
              </a:rPr>
              <a:t>Haplotype hosted on NIH – Web link:</a:t>
            </a:r>
          </a:p>
          <a:p>
            <a:pPr marL="0" indent="0">
              <a:buNone/>
            </a:pPr>
            <a:r>
              <a:rPr lang="en-US" sz="2000" dirty="0">
                <a:solidFill>
                  <a:srgbClr val="00B050"/>
                </a:solidFill>
                <a:hlinkClick r:id="rId3"/>
              </a:rPr>
              <a:t>https://ftp-trace.ncbi.nlm.nih.gov/giab/ftp/data/NA12878/analysis/MPG_WhatsHap_phasing_07202017/</a:t>
            </a:r>
            <a:endParaRPr lang="en-US" sz="2000" dirty="0">
              <a:solidFill>
                <a:srgbClr val="00B050"/>
              </a:solidFill>
            </a:endParaRPr>
          </a:p>
          <a:p>
            <a:pPr marL="0" indent="0">
              <a:buNone/>
            </a:pPr>
            <a:endParaRPr lang="en-US" sz="2000" dirty="0">
              <a:solidFill>
                <a:srgbClr val="00B050"/>
              </a:solidFill>
            </a:endParaRPr>
          </a:p>
          <a:p>
            <a:pPr marL="0" indent="0">
              <a:buNone/>
            </a:pPr>
            <a:r>
              <a:rPr lang="en-US" sz="2000" dirty="0">
                <a:solidFill>
                  <a:srgbClr val="00B050"/>
                </a:solidFill>
              </a:rPr>
              <a:t>A single VCF which is only 40MB zipped is provided by paper</a:t>
            </a:r>
          </a:p>
          <a:p>
            <a:pPr marL="0" indent="0">
              <a:buNone/>
            </a:pPr>
            <a:r>
              <a:rPr lang="en-US" sz="2000" dirty="0">
                <a:solidFill>
                  <a:srgbClr val="00B050"/>
                </a:solidFill>
              </a:rPr>
              <a:t>Aligned on hg19</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239</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4" name="Picture 3">
            <a:extLst>
              <a:ext uri="{FF2B5EF4-FFF2-40B4-BE49-F238E27FC236}">
                <a16:creationId xmlns:a16="http://schemas.microsoft.com/office/drawing/2014/main" id="{0A3A49AE-D86B-4425-8709-7417F8559946}"/>
              </a:ext>
            </a:extLst>
          </p:cNvPr>
          <p:cNvPicPr>
            <a:picLocks noChangeAspect="1"/>
          </p:cNvPicPr>
          <p:nvPr/>
        </p:nvPicPr>
        <p:blipFill>
          <a:blip r:embed="rId4"/>
          <a:stretch>
            <a:fillRect/>
          </a:stretch>
        </p:blipFill>
        <p:spPr>
          <a:xfrm>
            <a:off x="456255" y="1295400"/>
            <a:ext cx="8211019" cy="2279886"/>
          </a:xfrm>
          <a:prstGeom prst="rect">
            <a:avLst/>
          </a:prstGeom>
        </p:spPr>
      </p:pic>
    </p:spTree>
    <p:extLst>
      <p:ext uri="{BB962C8B-B14F-4D97-AF65-F5344CB8AC3E}">
        <p14:creationId xmlns:p14="http://schemas.microsoft.com/office/powerpoint/2010/main" val="37879909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912760C7-1184-424B-B374-2DF03C672569}"/>
              </a:ext>
            </a:extLst>
          </p:cNvPr>
          <p:cNvSpPr>
            <a:spLocks noGrp="1"/>
          </p:cNvSpPr>
          <p:nvPr>
            <p:ph idx="1"/>
          </p:nvPr>
        </p:nvSpPr>
        <p:spPr>
          <a:xfrm>
            <a:off x="106680" y="0"/>
            <a:ext cx="9105900" cy="6446520"/>
          </a:xfrm>
        </p:spPr>
        <p:txBody>
          <a:bodyPr>
            <a:noAutofit/>
          </a:bodyPr>
          <a:lstStyle/>
          <a:p>
            <a:pPr marL="0" indent="0">
              <a:lnSpc>
                <a:spcPct val="120000"/>
              </a:lnSpc>
              <a:spcBef>
                <a:spcPts val="0"/>
              </a:spcBef>
              <a:buNone/>
            </a:pPr>
            <a:r>
              <a:rPr lang="en-US" sz="1000" dirty="0">
                <a:solidFill>
                  <a:srgbClr val="1F0DFF"/>
                </a:solidFill>
              </a:rPr>
              <a:t># PEATH </a:t>
            </a:r>
            <a:r>
              <a:rPr lang="en-US" sz="1000" dirty="0"/>
              <a:t>output, the last </a:t>
            </a:r>
            <a:r>
              <a:rPr lang="en-US" sz="1000" dirty="0" err="1"/>
              <a:t>hpalotype</a:t>
            </a:r>
            <a:r>
              <a:rPr lang="en-US" sz="1000" dirty="0"/>
              <a:t> block (VCF 803-807) is different from HapCUT2, HapCompass, and </a:t>
            </a:r>
            <a:r>
              <a:rPr lang="en-US" sz="1000" dirty="0" err="1"/>
              <a:t>MixSIH</a:t>
            </a:r>
            <a:r>
              <a:rPr lang="en-US" sz="1000" dirty="0"/>
              <a:t> </a:t>
            </a:r>
          </a:p>
          <a:p>
            <a:pPr marL="0" indent="0">
              <a:lnSpc>
                <a:spcPct val="120000"/>
              </a:lnSpc>
              <a:spcBef>
                <a:spcPts val="0"/>
              </a:spcBef>
              <a:buNone/>
            </a:pPr>
            <a:r>
              <a:rPr lang="en-US" sz="1000" dirty="0">
                <a:solidFill>
                  <a:srgbClr val="1F0DFF"/>
                </a:solidFill>
              </a:rPr>
              <a:t>/home/abj15/Research.Project/Run/PEATH/7.15.2019_826T_chr10.PE</a:t>
            </a:r>
          </a:p>
          <a:p>
            <a:pPr marL="0" indent="0">
              <a:lnSpc>
                <a:spcPct val="120000"/>
              </a:lnSpc>
              <a:spcBef>
                <a:spcPts val="0"/>
              </a:spcBef>
              <a:buNone/>
            </a:pPr>
            <a:r>
              <a:rPr lang="en-US" sz="1000" dirty="0"/>
              <a:t>more 826T_chr10_PEATH_haplotype.txt </a:t>
            </a:r>
          </a:p>
          <a:p>
            <a:pPr marL="0" indent="0">
              <a:lnSpc>
                <a:spcPct val="120000"/>
              </a:lnSpc>
              <a:spcBef>
                <a:spcPts val="0"/>
              </a:spcBef>
              <a:buNone/>
            </a:pPr>
            <a:r>
              <a:rPr lang="en-US" sz="1000" dirty="0"/>
              <a:t>Block Number: 1  Block Length: 2  Phased Length: 2  Number of R</a:t>
            </a:r>
          </a:p>
          <a:p>
            <a:pPr marL="0" indent="0">
              <a:lnSpc>
                <a:spcPct val="120000"/>
              </a:lnSpc>
              <a:spcBef>
                <a:spcPts val="0"/>
              </a:spcBef>
              <a:buNone/>
            </a:pPr>
            <a:r>
              <a:rPr lang="en-US" sz="1000" dirty="0"/>
              <a:t>Block Number: 12  Block Length: 5  Phased Length: 5  Number of Reads: 4  Start position: 803  </a:t>
            </a:r>
            <a:r>
              <a:rPr lang="en-US" sz="1000" dirty="0" err="1"/>
              <a:t>Weighte</a:t>
            </a:r>
            <a:endParaRPr lang="en-US" sz="1000" dirty="0"/>
          </a:p>
          <a:p>
            <a:pPr marL="0" indent="0">
              <a:lnSpc>
                <a:spcPct val="120000"/>
              </a:lnSpc>
              <a:spcBef>
                <a:spcPts val="0"/>
              </a:spcBef>
              <a:buNone/>
            </a:pPr>
            <a:r>
              <a:rPr lang="en-US" sz="1000" dirty="0"/>
              <a:t>d MEC: 2.01657  MEC: 2</a:t>
            </a:r>
          </a:p>
          <a:p>
            <a:pPr marL="0" indent="0">
              <a:lnSpc>
                <a:spcPct val="120000"/>
              </a:lnSpc>
              <a:spcBef>
                <a:spcPts val="0"/>
              </a:spcBef>
              <a:buNone/>
            </a:pPr>
            <a:r>
              <a:rPr lang="en-US" sz="1000" dirty="0"/>
              <a:t>803	 0	 1</a:t>
            </a:r>
          </a:p>
          <a:p>
            <a:pPr marL="0" indent="0">
              <a:lnSpc>
                <a:spcPct val="120000"/>
              </a:lnSpc>
              <a:spcBef>
                <a:spcPts val="0"/>
              </a:spcBef>
              <a:buNone/>
            </a:pPr>
            <a:r>
              <a:rPr lang="en-US" sz="1000" dirty="0"/>
              <a:t>804	 0	 1</a:t>
            </a:r>
          </a:p>
          <a:p>
            <a:pPr marL="0" indent="0">
              <a:lnSpc>
                <a:spcPct val="120000"/>
              </a:lnSpc>
              <a:spcBef>
                <a:spcPts val="0"/>
              </a:spcBef>
              <a:buNone/>
            </a:pPr>
            <a:r>
              <a:rPr lang="en-US" sz="1000" dirty="0"/>
              <a:t>805	 1	 0</a:t>
            </a:r>
          </a:p>
          <a:p>
            <a:pPr marL="0" indent="0">
              <a:lnSpc>
                <a:spcPct val="120000"/>
              </a:lnSpc>
              <a:spcBef>
                <a:spcPts val="0"/>
              </a:spcBef>
              <a:buNone/>
            </a:pPr>
            <a:r>
              <a:rPr lang="en-US" sz="1000" dirty="0"/>
              <a:t>806	 1	 0</a:t>
            </a:r>
          </a:p>
          <a:p>
            <a:pPr marL="0" indent="0">
              <a:lnSpc>
                <a:spcPct val="120000"/>
              </a:lnSpc>
              <a:spcBef>
                <a:spcPts val="0"/>
              </a:spcBef>
              <a:buNone/>
            </a:pPr>
            <a:r>
              <a:rPr lang="en-US" sz="1000" dirty="0"/>
              <a:t>807	 1	 0</a:t>
            </a:r>
          </a:p>
          <a:p>
            <a:pPr marL="0" indent="0">
              <a:lnSpc>
                <a:spcPct val="120000"/>
              </a:lnSpc>
              <a:spcBef>
                <a:spcPts val="0"/>
              </a:spcBef>
              <a:buNone/>
            </a:pPr>
            <a:r>
              <a:rPr lang="en-US" sz="1000" dirty="0"/>
              <a:t>*******</a:t>
            </a:r>
          </a:p>
          <a:p>
            <a:pPr marL="0" indent="0">
              <a:lnSpc>
                <a:spcPct val="120000"/>
              </a:lnSpc>
              <a:spcBef>
                <a:spcPts val="0"/>
              </a:spcBef>
              <a:buNone/>
            </a:pPr>
            <a:r>
              <a:rPr lang="en-US" sz="1000" dirty="0">
                <a:solidFill>
                  <a:srgbClr val="1F0DFF"/>
                </a:solidFill>
              </a:rPr>
              <a:t>/home/abj15/Research.Project/Run/HapCompass/7.13.2019_826T_chr10.PE</a:t>
            </a:r>
          </a:p>
          <a:p>
            <a:pPr marL="0" indent="0">
              <a:lnSpc>
                <a:spcPct val="120000"/>
              </a:lnSpc>
              <a:spcBef>
                <a:spcPts val="0"/>
              </a:spcBef>
              <a:buNone/>
            </a:pPr>
            <a:r>
              <a:rPr lang="en-US" sz="1000" dirty="0"/>
              <a:t>tail 826T_chr10.PE.haplotype.output_MWER_solution.txt</a:t>
            </a:r>
          </a:p>
          <a:p>
            <a:pPr marL="0" indent="0">
              <a:lnSpc>
                <a:spcPct val="120000"/>
              </a:lnSpc>
              <a:spcBef>
                <a:spcPts val="0"/>
              </a:spcBef>
              <a:buNone/>
            </a:pPr>
            <a:r>
              <a:rPr lang="en-US" sz="1000" dirty="0"/>
              <a:t>BLOCK	132858318	132858392	158	162	22.0	chr10</a:t>
            </a:r>
          </a:p>
          <a:p>
            <a:pPr marL="0" indent="0">
              <a:lnSpc>
                <a:spcPct val="120000"/>
              </a:lnSpc>
              <a:spcBef>
                <a:spcPts val="0"/>
              </a:spcBef>
              <a:buNone/>
            </a:pPr>
            <a:r>
              <a:rPr lang="en-US" sz="1000" dirty="0"/>
              <a:t>VAR_POS_132858318	132858318	158	0	1</a:t>
            </a:r>
          </a:p>
          <a:p>
            <a:pPr marL="0" indent="0">
              <a:lnSpc>
                <a:spcPct val="120000"/>
              </a:lnSpc>
              <a:spcBef>
                <a:spcPts val="0"/>
              </a:spcBef>
              <a:buNone/>
            </a:pPr>
            <a:r>
              <a:rPr lang="en-US" sz="1000" dirty="0"/>
              <a:t>VAR_POS_132858336	132858336	159	0	1</a:t>
            </a:r>
          </a:p>
          <a:p>
            <a:pPr marL="0" indent="0">
              <a:lnSpc>
                <a:spcPct val="120000"/>
              </a:lnSpc>
              <a:spcBef>
                <a:spcPts val="0"/>
              </a:spcBef>
              <a:buNone/>
            </a:pPr>
            <a:r>
              <a:rPr lang="en-US" sz="1000" dirty="0"/>
              <a:t>VAR_POS_132858370	132858370	160	0	1</a:t>
            </a:r>
          </a:p>
          <a:p>
            <a:pPr marL="0" indent="0">
              <a:lnSpc>
                <a:spcPct val="120000"/>
              </a:lnSpc>
              <a:spcBef>
                <a:spcPts val="0"/>
              </a:spcBef>
              <a:buNone/>
            </a:pPr>
            <a:r>
              <a:rPr lang="en-US" sz="1000" dirty="0"/>
              <a:t>VAR_POS_132858380	132858380	161	0	1</a:t>
            </a:r>
          </a:p>
          <a:p>
            <a:pPr marL="0" indent="0">
              <a:lnSpc>
                <a:spcPct val="120000"/>
              </a:lnSpc>
              <a:spcBef>
                <a:spcPts val="0"/>
              </a:spcBef>
              <a:buNone/>
            </a:pPr>
            <a:r>
              <a:rPr lang="en-US" sz="1000" dirty="0"/>
              <a:t>VAR_POS_132858392	132858392	162	0	1</a:t>
            </a:r>
          </a:p>
          <a:p>
            <a:pPr marL="0" indent="0">
              <a:lnSpc>
                <a:spcPct val="120000"/>
              </a:lnSpc>
              <a:spcBef>
                <a:spcPts val="0"/>
              </a:spcBef>
              <a:buNone/>
            </a:pPr>
            <a:r>
              <a:rPr lang="en-US" sz="1000" dirty="0">
                <a:solidFill>
                  <a:srgbClr val="1F0DFF"/>
                </a:solidFill>
              </a:rPr>
              <a:t>/home/abj15/Research.Project/Run/HapCUT2/7.13.2019_826T_chr10.PE</a:t>
            </a:r>
          </a:p>
          <a:p>
            <a:pPr marL="0" indent="0">
              <a:lnSpc>
                <a:spcPct val="120000"/>
              </a:lnSpc>
              <a:spcBef>
                <a:spcPts val="0"/>
              </a:spcBef>
              <a:buNone/>
            </a:pPr>
            <a:r>
              <a:rPr lang="en-US" sz="1000" dirty="0"/>
              <a:t># HapCut2 output:  826T_chr10.PE.haplotype.file</a:t>
            </a:r>
          </a:p>
          <a:p>
            <a:pPr marL="0" indent="0">
              <a:lnSpc>
                <a:spcPct val="120000"/>
              </a:lnSpc>
              <a:spcBef>
                <a:spcPts val="0"/>
              </a:spcBef>
              <a:buNone/>
            </a:pPr>
            <a:r>
              <a:rPr lang="en-US" sz="1000" dirty="0"/>
              <a:t>BLOCK: offset: 803 </a:t>
            </a:r>
            <a:r>
              <a:rPr lang="en-US" sz="1000" dirty="0" err="1"/>
              <a:t>len</a:t>
            </a:r>
            <a:r>
              <a:rPr lang="en-US" sz="1000" dirty="0"/>
              <a:t>: 5 phased: 5 SPAN: 74 fragments 4</a:t>
            </a:r>
          </a:p>
          <a:p>
            <a:pPr marL="0" indent="0">
              <a:lnSpc>
                <a:spcPct val="120000"/>
              </a:lnSpc>
              <a:spcBef>
                <a:spcPts val="0"/>
              </a:spcBef>
              <a:buNone/>
            </a:pPr>
            <a:r>
              <a:rPr lang="en-US" sz="1000" dirty="0">
                <a:cs typeface="Times New Roman" panose="02020603050405020304" pitchFamily="18" charset="0"/>
              </a:rPr>
              <a:t>803	1	0	chr10	132858318	T	G	0/1:99,0,12	0.	65.61</a:t>
            </a:r>
          </a:p>
          <a:p>
            <a:pPr marL="0" indent="0">
              <a:lnSpc>
                <a:spcPct val="120000"/>
              </a:lnSpc>
              <a:spcBef>
                <a:spcPts val="0"/>
              </a:spcBef>
              <a:buNone/>
            </a:pPr>
            <a:r>
              <a:rPr lang="en-US" sz="1000" dirty="0">
                <a:cs typeface="Times New Roman" panose="02020603050405020304" pitchFamily="18" charset="0"/>
              </a:rPr>
              <a:t>804	1	0	chr10	132858336	T	C	0/1:50,0,38	0.	65.61</a:t>
            </a:r>
          </a:p>
          <a:p>
            <a:pPr marL="0" indent="0">
              <a:lnSpc>
                <a:spcPct val="120000"/>
              </a:lnSpc>
              <a:spcBef>
                <a:spcPts val="0"/>
              </a:spcBef>
              <a:buNone/>
            </a:pPr>
            <a:r>
              <a:rPr lang="en-US" sz="1000" dirty="0">
                <a:cs typeface="Times New Roman" panose="02020603050405020304" pitchFamily="18" charset="0"/>
              </a:rPr>
              <a:t>805	1	0	chr10	132858370	C	T	0/1:38,0,30	0.	100.00</a:t>
            </a:r>
          </a:p>
          <a:p>
            <a:pPr marL="0" indent="0">
              <a:lnSpc>
                <a:spcPct val="120000"/>
              </a:lnSpc>
              <a:spcBef>
                <a:spcPts val="0"/>
              </a:spcBef>
              <a:buNone/>
            </a:pPr>
            <a:r>
              <a:rPr lang="en-US" sz="1000" dirty="0">
                <a:cs typeface="Times New Roman" panose="02020603050405020304" pitchFamily="18" charset="0"/>
              </a:rPr>
              <a:t>806	1	0	chr10	132858380	T	A	0/1:44,0,16	0.	100.00</a:t>
            </a:r>
          </a:p>
          <a:p>
            <a:pPr>
              <a:lnSpc>
                <a:spcPct val="120000"/>
              </a:lnSpc>
              <a:spcBef>
                <a:spcPts val="0"/>
              </a:spcBef>
              <a:buAutoNum type="arabicPlain" startAt="807"/>
            </a:pPr>
            <a:r>
              <a:rPr lang="en-US" sz="1000" dirty="0">
                <a:cs typeface="Times New Roman" panose="02020603050405020304" pitchFamily="18" charset="0"/>
              </a:rPr>
              <a:t>1	0	chr10	132858392	G	T	0/1:40,0,43</a:t>
            </a:r>
          </a:p>
          <a:p>
            <a:pPr marL="0" indent="0">
              <a:lnSpc>
                <a:spcPct val="120000"/>
              </a:lnSpc>
              <a:spcBef>
                <a:spcPts val="0"/>
              </a:spcBef>
              <a:buNone/>
            </a:pPr>
            <a:r>
              <a:rPr lang="en-US" sz="1000" dirty="0">
                <a:solidFill>
                  <a:srgbClr val="1F0DFF"/>
                </a:solidFill>
              </a:rPr>
              <a:t>/home/abj15/Research.Project/Run/MixSIH/7.15.2019.826T_chr10.PE</a:t>
            </a:r>
          </a:p>
          <a:p>
            <a:pPr marL="0" indent="0">
              <a:lnSpc>
                <a:spcPct val="120000"/>
              </a:lnSpc>
              <a:spcBef>
                <a:spcPts val="0"/>
              </a:spcBef>
              <a:buNone/>
            </a:pPr>
            <a:r>
              <a:rPr lang="en-US" sz="1000" dirty="0"/>
              <a:t>tail 826T_chr10.PE.haplotype.txt</a:t>
            </a:r>
          </a:p>
          <a:p>
            <a:pPr marL="0" indent="0">
              <a:lnSpc>
                <a:spcPct val="120000"/>
              </a:lnSpc>
              <a:spcBef>
                <a:spcPts val="0"/>
              </a:spcBef>
              <a:buNone/>
            </a:pPr>
            <a:r>
              <a:rPr lang="en-US" sz="1000" dirty="0"/>
              <a:t>BLOCK: offset: 803 </a:t>
            </a:r>
            <a:r>
              <a:rPr lang="en-US" sz="1000" dirty="0" err="1"/>
              <a:t>len</a:t>
            </a:r>
            <a:r>
              <a:rPr lang="en-US" sz="1000" dirty="0"/>
              <a:t>: 5 phased: 5</a:t>
            </a:r>
          </a:p>
          <a:p>
            <a:pPr marL="0" indent="0">
              <a:lnSpc>
                <a:spcPct val="120000"/>
              </a:lnSpc>
              <a:spcBef>
                <a:spcPts val="0"/>
              </a:spcBef>
              <a:buNone/>
            </a:pPr>
            <a:r>
              <a:rPr lang="en-US" sz="1000" dirty="0"/>
              <a:t>803	1	0</a:t>
            </a:r>
          </a:p>
          <a:p>
            <a:pPr marL="0" indent="0">
              <a:lnSpc>
                <a:spcPct val="120000"/>
              </a:lnSpc>
              <a:spcBef>
                <a:spcPts val="0"/>
              </a:spcBef>
              <a:buNone/>
            </a:pPr>
            <a:r>
              <a:rPr lang="en-US" sz="1000" dirty="0"/>
              <a:t>804	1	0</a:t>
            </a:r>
          </a:p>
          <a:p>
            <a:pPr marL="0" indent="0">
              <a:lnSpc>
                <a:spcPct val="120000"/>
              </a:lnSpc>
              <a:spcBef>
                <a:spcPts val="0"/>
              </a:spcBef>
              <a:buNone/>
            </a:pPr>
            <a:r>
              <a:rPr lang="en-US" sz="1000" dirty="0"/>
              <a:t>805	1	0</a:t>
            </a:r>
          </a:p>
          <a:p>
            <a:pPr marL="0" indent="0">
              <a:lnSpc>
                <a:spcPct val="120000"/>
              </a:lnSpc>
              <a:spcBef>
                <a:spcPts val="0"/>
              </a:spcBef>
              <a:buNone/>
            </a:pPr>
            <a:r>
              <a:rPr lang="en-US" sz="1000" dirty="0"/>
              <a:t>806	1	0</a:t>
            </a:r>
          </a:p>
          <a:p>
            <a:pPr marL="0" indent="0">
              <a:lnSpc>
                <a:spcPct val="120000"/>
              </a:lnSpc>
              <a:spcBef>
                <a:spcPts val="0"/>
              </a:spcBef>
              <a:buNone/>
            </a:pPr>
            <a:r>
              <a:rPr lang="en-US" sz="1000" dirty="0"/>
              <a:t>807	1	0</a:t>
            </a:r>
          </a:p>
          <a:p>
            <a:pPr marL="0" indent="0">
              <a:lnSpc>
                <a:spcPct val="120000"/>
              </a:lnSpc>
              <a:spcBef>
                <a:spcPts val="0"/>
              </a:spcBef>
              <a:buNone/>
            </a:pPr>
            <a:r>
              <a:rPr lang="en-US" sz="1000" dirty="0"/>
              <a:t>********</a:t>
            </a:r>
          </a:p>
        </p:txBody>
      </p:sp>
      <p:sp>
        <p:nvSpPr>
          <p:cNvPr id="5" name="Slide Number Placeholder 3">
            <a:extLst>
              <a:ext uri="{FF2B5EF4-FFF2-40B4-BE49-F238E27FC236}">
                <a16:creationId xmlns:a16="http://schemas.microsoft.com/office/drawing/2014/main" id="{C448D010-5132-7D42-A450-4D3AB4D6BC1C}"/>
              </a:ext>
            </a:extLst>
          </p:cNvPr>
          <p:cNvSpPr>
            <a:spLocks noGrp="1"/>
          </p:cNvSpPr>
          <p:nvPr>
            <p:ph type="sldNum" sz="quarter" idx="12"/>
          </p:nvPr>
        </p:nvSpPr>
        <p:spPr/>
        <p:txBody>
          <a:bodyPr/>
          <a:lstStyle/>
          <a:p>
            <a:fld id="{79EB0BAA-089B-F446-9CF3-DE954596BEEC}" type="slidenum">
              <a:rPr lang="en-US" smtClean="0"/>
              <a:t>24</a:t>
            </a:fld>
            <a:endParaRPr lang="en-US"/>
          </a:p>
        </p:txBody>
      </p:sp>
    </p:spTree>
    <p:extLst>
      <p:ext uri="{BB962C8B-B14F-4D97-AF65-F5344CB8AC3E}">
        <p14:creationId xmlns:p14="http://schemas.microsoft.com/office/powerpoint/2010/main" val="1389095012"/>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288898"/>
            <a:ext cx="8588272" cy="6248400"/>
          </a:xfrm>
        </p:spPr>
        <p:txBody>
          <a:bodyPr>
            <a:normAutofit/>
          </a:bodyPr>
          <a:lstStyle/>
          <a:p>
            <a:pPr marL="0" indent="0">
              <a:buNone/>
            </a:pPr>
            <a:r>
              <a:rPr lang="en-US" sz="2000" dirty="0">
                <a:solidFill>
                  <a:srgbClr val="00B050"/>
                </a:solidFill>
              </a:rPr>
              <a:t>/home/s_m774/</a:t>
            </a:r>
            <a:r>
              <a:rPr lang="en-US" sz="2000" dirty="0" err="1">
                <a:solidFill>
                  <a:srgbClr val="00B050"/>
                </a:solidFill>
              </a:rPr>
              <a:t>known_truth</a:t>
            </a:r>
            <a:r>
              <a:rPr lang="en-US" sz="2000" dirty="0">
                <a:solidFill>
                  <a:srgbClr val="00B050"/>
                </a:solidFill>
              </a:rPr>
              <a:t>/</a:t>
            </a:r>
          </a:p>
          <a:p>
            <a:pPr marL="0" indent="0">
              <a:buNone/>
            </a:pPr>
            <a:r>
              <a:rPr lang="da-DK" sz="2000" dirty="0">
                <a:solidFill>
                  <a:srgbClr val="00B050"/>
                </a:solidFill>
              </a:rPr>
              <a:t>wget </a:t>
            </a:r>
            <a:r>
              <a:rPr lang="da-DK" sz="2000" dirty="0">
                <a:solidFill>
                  <a:srgbClr val="00B050"/>
                </a:solidFill>
                <a:hlinkClick r:id="rId2"/>
              </a:rPr>
              <a:t>https://ftp-trace.ncbi.nlm.nih.gov/giab/ftp/data/NA12878/analysis/MPG_WhatsHap_phasing_07202017/NA12878.whatshap.strandseq-pacbio-phasing.2017-07-19.vcf.gz</a:t>
            </a:r>
            <a:r>
              <a:rPr lang="da-DK" sz="2000" dirty="0">
                <a:solidFill>
                  <a:srgbClr val="00B050"/>
                </a:solidFill>
              </a:rPr>
              <a:t>;</a:t>
            </a:r>
          </a:p>
          <a:p>
            <a:pPr marL="0" indent="0">
              <a:buNone/>
            </a:pPr>
            <a:r>
              <a:rPr lang="en-US" sz="2000" dirty="0" err="1">
                <a:solidFill>
                  <a:srgbClr val="00B050"/>
                </a:solidFill>
              </a:rPr>
              <a:t>gunzip</a:t>
            </a:r>
            <a:r>
              <a:rPr lang="en-US" sz="2000" dirty="0">
                <a:solidFill>
                  <a:srgbClr val="00B050"/>
                </a:solidFill>
              </a:rPr>
              <a:t> NA12878.whatshap.strandseq-pacbio-phasing.2017-07-19.vcf.gz;</a:t>
            </a:r>
          </a:p>
          <a:p>
            <a:pPr marL="0" indent="0">
              <a:buNone/>
            </a:pPr>
            <a:endParaRPr lang="en-US" sz="2000" dirty="0">
              <a:solidFill>
                <a:srgbClr val="00B050"/>
              </a:solidFill>
            </a:endParaRPr>
          </a:p>
          <a:p>
            <a:pPr marL="0" indent="0">
              <a:buNone/>
            </a:pPr>
            <a:endParaRPr lang="en-US" sz="2000" dirty="0">
              <a:solidFill>
                <a:srgbClr val="00B050"/>
              </a:solidFill>
            </a:endParaRPr>
          </a:p>
          <a:p>
            <a:pPr marL="0" indent="0">
              <a:buNone/>
            </a:pPr>
            <a:r>
              <a:rPr lang="en-US" sz="2000" dirty="0">
                <a:solidFill>
                  <a:srgbClr val="00B050"/>
                </a:solidFill>
              </a:rPr>
              <a:t>VCF haplotypes in 1/1 format as expected</a:t>
            </a:r>
          </a:p>
          <a:p>
            <a:pPr marL="0" indent="0">
              <a:buNone/>
            </a:pPr>
            <a:r>
              <a:rPr lang="en-US" sz="2000" dirty="0" err="1">
                <a:solidFill>
                  <a:srgbClr val="00B050"/>
                </a:solidFill>
              </a:rPr>
              <a:t>wc</a:t>
            </a:r>
            <a:r>
              <a:rPr lang="en-US" sz="2000" dirty="0">
                <a:solidFill>
                  <a:srgbClr val="00B050"/>
                </a:solidFill>
              </a:rPr>
              <a:t> -l NA12878.whatshap.strandseq-pacbio-phasing.2017-07-19.vcf</a:t>
            </a:r>
          </a:p>
          <a:p>
            <a:pPr marL="0" indent="0">
              <a:buNone/>
            </a:pPr>
            <a:r>
              <a:rPr lang="en-US" sz="2000" dirty="0">
                <a:solidFill>
                  <a:srgbClr val="00B050"/>
                </a:solidFill>
              </a:rPr>
              <a:t>3,946,315</a:t>
            </a:r>
          </a:p>
          <a:p>
            <a:pPr marL="0" indent="0">
              <a:buNone/>
            </a:pPr>
            <a:r>
              <a:rPr lang="en-US" sz="2000" dirty="0">
                <a:solidFill>
                  <a:srgbClr val="00B050"/>
                </a:solidFill>
              </a:rPr>
              <a:t>grep 'chr10' NA12878.whatshap.strandseq-pacbio-phasing.2017-07-19.vcf | </a:t>
            </a:r>
            <a:r>
              <a:rPr lang="en-US" sz="2000" dirty="0" err="1">
                <a:solidFill>
                  <a:srgbClr val="00B050"/>
                </a:solidFill>
              </a:rPr>
              <a:t>wc</a:t>
            </a:r>
            <a:r>
              <a:rPr lang="en-US" sz="2000" dirty="0">
                <a:solidFill>
                  <a:srgbClr val="00B050"/>
                </a:solidFill>
              </a:rPr>
              <a:t> -l</a:t>
            </a:r>
          </a:p>
          <a:p>
            <a:pPr marL="0" indent="0">
              <a:buNone/>
            </a:pPr>
            <a:r>
              <a:rPr lang="en-US" sz="2000" dirty="0">
                <a:solidFill>
                  <a:srgbClr val="00B050"/>
                </a:solidFill>
              </a:rPr>
              <a:t>200,373</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240</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11" name="Picture 10">
            <a:extLst>
              <a:ext uri="{FF2B5EF4-FFF2-40B4-BE49-F238E27FC236}">
                <a16:creationId xmlns:a16="http://schemas.microsoft.com/office/drawing/2014/main" id="{43DF33BB-ABE3-44FD-9FC3-D8EF9862235C}"/>
              </a:ext>
            </a:extLst>
          </p:cNvPr>
          <p:cNvPicPr>
            <a:picLocks noChangeAspect="1"/>
          </p:cNvPicPr>
          <p:nvPr/>
        </p:nvPicPr>
        <p:blipFill>
          <a:blip r:embed="rId3"/>
          <a:stretch>
            <a:fillRect/>
          </a:stretch>
        </p:blipFill>
        <p:spPr>
          <a:xfrm>
            <a:off x="666040" y="1988551"/>
            <a:ext cx="7791450" cy="846107"/>
          </a:xfrm>
          <a:prstGeom prst="rect">
            <a:avLst/>
          </a:prstGeom>
        </p:spPr>
      </p:pic>
      <p:pic>
        <p:nvPicPr>
          <p:cNvPr id="5" name="Picture 4">
            <a:extLst>
              <a:ext uri="{FF2B5EF4-FFF2-40B4-BE49-F238E27FC236}">
                <a16:creationId xmlns:a16="http://schemas.microsoft.com/office/drawing/2014/main" id="{38A23A96-27D8-44DA-A0A9-70756445801E}"/>
              </a:ext>
            </a:extLst>
          </p:cNvPr>
          <p:cNvPicPr>
            <a:picLocks noChangeAspect="1"/>
          </p:cNvPicPr>
          <p:nvPr/>
        </p:nvPicPr>
        <p:blipFill>
          <a:blip r:embed="rId4"/>
          <a:stretch>
            <a:fillRect/>
          </a:stretch>
        </p:blipFill>
        <p:spPr>
          <a:xfrm>
            <a:off x="514903" y="4798812"/>
            <a:ext cx="8114194" cy="1936751"/>
          </a:xfrm>
          <a:prstGeom prst="rect">
            <a:avLst/>
          </a:prstGeom>
        </p:spPr>
      </p:pic>
    </p:spTree>
    <p:extLst>
      <p:ext uri="{BB962C8B-B14F-4D97-AF65-F5344CB8AC3E}">
        <p14:creationId xmlns:p14="http://schemas.microsoft.com/office/powerpoint/2010/main" val="2411143669"/>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288898"/>
            <a:ext cx="8588272" cy="6248400"/>
          </a:xfrm>
        </p:spPr>
        <p:txBody>
          <a:bodyPr>
            <a:normAutofit/>
          </a:bodyPr>
          <a:lstStyle/>
          <a:p>
            <a:pPr marL="0" indent="0" algn="ctr">
              <a:buNone/>
            </a:pPr>
            <a:r>
              <a:rPr lang="en-US" sz="1800" dirty="0">
                <a:solidFill>
                  <a:srgbClr val="00B050"/>
                </a:solidFill>
              </a:rPr>
              <a:t>2. Filter "indels“ in Shapeit2 NA12878</a:t>
            </a:r>
          </a:p>
          <a:p>
            <a:pPr marL="0" indent="0">
              <a:buNone/>
            </a:pPr>
            <a:endParaRPr lang="en-US" sz="1800" dirty="0"/>
          </a:p>
          <a:p>
            <a:pPr marL="0" indent="0">
              <a:buNone/>
            </a:pPr>
            <a:r>
              <a:rPr lang="en-US" sz="1800" dirty="0" err="1">
                <a:solidFill>
                  <a:srgbClr val="00B050"/>
                </a:solidFill>
              </a:rPr>
              <a:t>pwd</a:t>
            </a:r>
            <a:endParaRPr lang="en-US" sz="1800" dirty="0">
              <a:solidFill>
                <a:srgbClr val="00B050"/>
              </a:solidFill>
            </a:endParaRPr>
          </a:p>
          <a:p>
            <a:pPr marL="0" indent="0">
              <a:buNone/>
            </a:pPr>
            <a:r>
              <a:rPr lang="en-US" sz="1800" dirty="0">
                <a:solidFill>
                  <a:srgbClr val="00B050"/>
                </a:solidFill>
              </a:rPr>
              <a:t>/home/s_m774/1000GenomeData/shapeit2</a:t>
            </a:r>
          </a:p>
          <a:p>
            <a:pPr marL="0" indent="0">
              <a:buNone/>
            </a:pPr>
            <a:r>
              <a:rPr lang="en-US" sz="1800" dirty="0" err="1">
                <a:solidFill>
                  <a:srgbClr val="00B050"/>
                </a:solidFill>
              </a:rPr>
              <a:t>conda</a:t>
            </a:r>
            <a:r>
              <a:rPr lang="en-US" sz="1800" dirty="0">
                <a:solidFill>
                  <a:srgbClr val="00B050"/>
                </a:solidFill>
              </a:rPr>
              <a:t> activate happy</a:t>
            </a:r>
          </a:p>
          <a:p>
            <a:pPr marL="0" indent="0">
              <a:buNone/>
            </a:pPr>
            <a:endParaRPr lang="en-US" sz="1800" dirty="0"/>
          </a:p>
          <a:p>
            <a:pPr marL="0" indent="0">
              <a:buNone/>
            </a:pPr>
            <a:r>
              <a:rPr lang="en-US" sz="1800" dirty="0">
                <a:solidFill>
                  <a:srgbClr val="1F0DFF"/>
                </a:solidFill>
              </a:rPr>
              <a:t>-V removes indels and only SNV will remain</a:t>
            </a:r>
          </a:p>
          <a:p>
            <a:pPr marL="0" indent="0">
              <a:buNone/>
            </a:pPr>
            <a:r>
              <a:rPr lang="en-US" sz="1800" dirty="0" err="1">
                <a:solidFill>
                  <a:srgbClr val="00B050"/>
                </a:solidFill>
              </a:rPr>
              <a:t>bcftools</a:t>
            </a:r>
            <a:r>
              <a:rPr lang="en-US" sz="1800" dirty="0">
                <a:solidFill>
                  <a:srgbClr val="00B050"/>
                </a:solidFill>
              </a:rPr>
              <a:t> view -V indels indel.snv.shapeit2.NA12878.vcf -o snv_only_shapeit2_NA12878.vcf</a:t>
            </a:r>
          </a:p>
          <a:p>
            <a:pPr marL="0" indent="0">
              <a:buNone/>
            </a:pPr>
            <a:endParaRPr lang="en-US" sz="1800" dirty="0">
              <a:solidFill>
                <a:srgbClr val="00B050"/>
              </a:solidFill>
            </a:endParaRPr>
          </a:p>
          <a:p>
            <a:pPr marL="0" indent="0">
              <a:buNone/>
            </a:pPr>
            <a:r>
              <a:rPr lang="en-US" sz="1800" dirty="0" err="1">
                <a:solidFill>
                  <a:srgbClr val="00B050"/>
                </a:solidFill>
              </a:rPr>
              <a:t>wc</a:t>
            </a:r>
            <a:r>
              <a:rPr lang="en-US" sz="1800" dirty="0">
                <a:solidFill>
                  <a:srgbClr val="00B050"/>
                </a:solidFill>
              </a:rPr>
              <a:t> -l indel.snv.shapeit2.NA12878.vcf</a:t>
            </a:r>
          </a:p>
          <a:p>
            <a:pPr marL="0" indent="0">
              <a:buNone/>
            </a:pPr>
            <a:r>
              <a:rPr lang="en-US" sz="1800" dirty="0">
                <a:solidFill>
                  <a:srgbClr val="00B050"/>
                </a:solidFill>
              </a:rPr>
              <a:t>3,874,281</a:t>
            </a:r>
          </a:p>
          <a:p>
            <a:pPr marL="0" indent="0">
              <a:buNone/>
            </a:pPr>
            <a:r>
              <a:rPr lang="en-US" sz="1800" dirty="0" err="1">
                <a:solidFill>
                  <a:srgbClr val="00B050"/>
                </a:solidFill>
              </a:rPr>
              <a:t>wc</a:t>
            </a:r>
            <a:r>
              <a:rPr lang="en-US" sz="1800" dirty="0">
                <a:solidFill>
                  <a:srgbClr val="00B050"/>
                </a:solidFill>
              </a:rPr>
              <a:t> -l snv_only_shapeit2_NA12878.vcf</a:t>
            </a:r>
          </a:p>
          <a:p>
            <a:pPr marL="0" indent="0">
              <a:buNone/>
            </a:pPr>
            <a:r>
              <a:rPr lang="en-US" sz="1800" dirty="0">
                <a:solidFill>
                  <a:srgbClr val="00B050"/>
                </a:solidFill>
              </a:rPr>
              <a:t>3,632,320</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241</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902379208"/>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288898"/>
            <a:ext cx="8588272" cy="6248400"/>
          </a:xfrm>
        </p:spPr>
        <p:txBody>
          <a:bodyPr>
            <a:normAutofit/>
          </a:bodyPr>
          <a:lstStyle/>
          <a:p>
            <a:pPr marL="0" indent="0" algn="ctr">
              <a:buNone/>
            </a:pPr>
            <a:r>
              <a:rPr lang="en-US" sz="2000" dirty="0">
                <a:solidFill>
                  <a:srgbClr val="00B050"/>
                </a:solidFill>
              </a:rPr>
              <a:t>3. Create test data to evaluate "switch distance/error“ </a:t>
            </a:r>
          </a:p>
          <a:p>
            <a:pPr marL="0" indent="0">
              <a:buNone/>
            </a:pPr>
            <a:r>
              <a:rPr lang="en-US" sz="2000" dirty="0">
                <a:solidFill>
                  <a:srgbClr val="00B050"/>
                </a:solidFill>
              </a:rPr>
              <a:t>/home/s_m774/data/</a:t>
            </a:r>
            <a:r>
              <a:rPr lang="en-US" sz="2000" dirty="0" err="1">
                <a:solidFill>
                  <a:srgbClr val="00B050"/>
                </a:solidFill>
              </a:rPr>
              <a:t>switch_error_test</a:t>
            </a:r>
            <a:endParaRPr lang="en-US" sz="2000" dirty="0">
              <a:solidFill>
                <a:srgbClr val="00B050"/>
              </a:solidFill>
            </a:endParaRPr>
          </a:p>
          <a:p>
            <a:pPr marL="0" indent="0">
              <a:buNone/>
            </a:pPr>
            <a:r>
              <a:rPr lang="en-US" sz="2000" dirty="0">
                <a:solidFill>
                  <a:srgbClr val="00B050"/>
                </a:solidFill>
              </a:rPr>
              <a:t>cp 2ndRun1000GenomeData/compare/*12878* data/</a:t>
            </a:r>
            <a:r>
              <a:rPr lang="en-US" sz="2000" dirty="0" err="1">
                <a:solidFill>
                  <a:srgbClr val="00B050"/>
                </a:solidFill>
              </a:rPr>
              <a:t>switch_error_test</a:t>
            </a:r>
            <a:r>
              <a:rPr lang="en-US" sz="2000" dirty="0">
                <a:solidFill>
                  <a:srgbClr val="00B050"/>
                </a:solidFill>
              </a:rPr>
              <a:t>/</a:t>
            </a:r>
          </a:p>
          <a:p>
            <a:pPr marL="0" indent="0">
              <a:buNone/>
            </a:pPr>
            <a:r>
              <a:rPr lang="en-US" sz="2000" dirty="0">
                <a:solidFill>
                  <a:srgbClr val="00B050"/>
                </a:solidFill>
              </a:rPr>
              <a:t>head -n 15 whatshap.haplotype.12878.chr10.txt &gt; whatshap_first15.tx</a:t>
            </a:r>
          </a:p>
          <a:p>
            <a:pPr marL="0" indent="0">
              <a:buNone/>
            </a:pPr>
            <a:r>
              <a:rPr lang="en-US" sz="2000" dirty="0">
                <a:solidFill>
                  <a:srgbClr val="00B050"/>
                </a:solidFill>
              </a:rPr>
              <a:t>head -n 15 hapseq2.genotype.12878.chr10.txt &gt; hapseq2_first15.txt</a:t>
            </a:r>
          </a:p>
          <a:p>
            <a:pPr marL="0" indent="0">
              <a:buNone/>
            </a:pPr>
            <a:r>
              <a:rPr lang="en-US" sz="2000" dirty="0" err="1">
                <a:solidFill>
                  <a:srgbClr val="00B050"/>
                </a:solidFill>
              </a:rPr>
              <a:t>Whatshap</a:t>
            </a:r>
            <a:r>
              <a:rPr lang="en-US" sz="2000" dirty="0">
                <a:solidFill>
                  <a:srgbClr val="00B050"/>
                </a:solidFill>
              </a:rPr>
              <a:t> Hapseq2 (3 switches: positions 5,8,14)</a:t>
            </a:r>
          </a:p>
          <a:p>
            <a:pPr marL="0" indent="0">
              <a:buNone/>
            </a:pPr>
            <a:endParaRPr lang="en-US" sz="2000" dirty="0">
              <a:solidFill>
                <a:srgbClr val="00B050"/>
              </a:solidFill>
            </a:endParaRPr>
          </a:p>
          <a:p>
            <a:pPr marL="0" indent="0">
              <a:buNone/>
            </a:pPr>
            <a:endParaRPr lang="en-US" sz="2000" dirty="0">
              <a:solidFill>
                <a:srgbClr val="00B050"/>
              </a:solidFill>
            </a:endParaRPr>
          </a:p>
          <a:p>
            <a:pPr marL="0" indent="0">
              <a:buNone/>
            </a:pPr>
            <a:endParaRPr lang="en-US" sz="2000" dirty="0">
              <a:solidFill>
                <a:srgbClr val="00B050"/>
              </a:solidFill>
            </a:endParaRPr>
          </a:p>
          <a:p>
            <a:pPr marL="0" indent="0">
              <a:buNone/>
            </a:pPr>
            <a:endParaRPr lang="en-US" sz="2000" dirty="0">
              <a:solidFill>
                <a:srgbClr val="00B050"/>
              </a:solidFill>
            </a:endParaRPr>
          </a:p>
          <a:p>
            <a:pPr marL="0" indent="0">
              <a:buNone/>
            </a:pPr>
            <a:endParaRPr lang="en-US" sz="2000" dirty="0">
              <a:solidFill>
                <a:srgbClr val="00B050"/>
              </a:solidFill>
            </a:endParaRPr>
          </a:p>
          <a:p>
            <a:pPr marL="0" indent="0">
              <a:buNone/>
            </a:pPr>
            <a:endParaRPr lang="en-US" sz="2000" dirty="0">
              <a:solidFill>
                <a:srgbClr val="00B050"/>
              </a:solidFill>
            </a:endParaRPr>
          </a:p>
          <a:p>
            <a:pPr marL="0" indent="0">
              <a:buNone/>
            </a:pPr>
            <a:endParaRPr lang="en-US" sz="2000" dirty="0">
              <a:solidFill>
                <a:srgbClr val="00B050"/>
              </a:solidFill>
            </a:endParaRP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242</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5" name="Picture 4">
            <a:extLst>
              <a:ext uri="{FF2B5EF4-FFF2-40B4-BE49-F238E27FC236}">
                <a16:creationId xmlns:a16="http://schemas.microsoft.com/office/drawing/2014/main" id="{C77DD3E7-D1C1-4E3B-BB20-E4E51A454703}"/>
              </a:ext>
            </a:extLst>
          </p:cNvPr>
          <p:cNvPicPr>
            <a:picLocks noChangeAspect="1"/>
          </p:cNvPicPr>
          <p:nvPr/>
        </p:nvPicPr>
        <p:blipFill>
          <a:blip r:embed="rId2"/>
          <a:stretch>
            <a:fillRect/>
          </a:stretch>
        </p:blipFill>
        <p:spPr>
          <a:xfrm>
            <a:off x="1447800" y="2669436"/>
            <a:ext cx="804486" cy="3815559"/>
          </a:xfrm>
          <a:prstGeom prst="rect">
            <a:avLst/>
          </a:prstGeom>
        </p:spPr>
      </p:pic>
      <p:pic>
        <p:nvPicPr>
          <p:cNvPr id="9" name="Picture 8">
            <a:extLst>
              <a:ext uri="{FF2B5EF4-FFF2-40B4-BE49-F238E27FC236}">
                <a16:creationId xmlns:a16="http://schemas.microsoft.com/office/drawing/2014/main" id="{AACCF4FC-FF28-45B5-95C4-3407E6A52240}"/>
              </a:ext>
            </a:extLst>
          </p:cNvPr>
          <p:cNvPicPr>
            <a:picLocks noChangeAspect="1"/>
          </p:cNvPicPr>
          <p:nvPr/>
        </p:nvPicPr>
        <p:blipFill>
          <a:blip r:embed="rId3"/>
          <a:stretch>
            <a:fillRect/>
          </a:stretch>
        </p:blipFill>
        <p:spPr>
          <a:xfrm>
            <a:off x="914400" y="2669436"/>
            <a:ext cx="582616" cy="3815559"/>
          </a:xfrm>
          <a:prstGeom prst="rect">
            <a:avLst/>
          </a:prstGeom>
        </p:spPr>
      </p:pic>
    </p:spTree>
    <p:extLst>
      <p:ext uri="{BB962C8B-B14F-4D97-AF65-F5344CB8AC3E}">
        <p14:creationId xmlns:p14="http://schemas.microsoft.com/office/powerpoint/2010/main" val="1539278752"/>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D77995-851C-4393-8EC9-3ADDA0B59A1C}"/>
              </a:ext>
            </a:extLst>
          </p:cNvPr>
          <p:cNvSpPr>
            <a:spLocks noGrp="1"/>
          </p:cNvSpPr>
          <p:nvPr>
            <p:ph type="title"/>
          </p:nvPr>
        </p:nvSpPr>
        <p:spPr/>
        <p:txBody>
          <a:bodyPr>
            <a:normAutofit/>
          </a:bodyPr>
          <a:lstStyle/>
          <a:p>
            <a:pPr algn="ctr"/>
            <a:r>
              <a:rPr lang="en-US" sz="2000" b="1" dirty="0">
                <a:solidFill>
                  <a:srgbClr val="1F0DFF"/>
                </a:solidFill>
              </a:rPr>
              <a:t>Meeting note</a:t>
            </a:r>
          </a:p>
        </p:txBody>
      </p:sp>
      <p:pic>
        <p:nvPicPr>
          <p:cNvPr id="6" name="Content Placeholder 5">
            <a:extLst>
              <a:ext uri="{FF2B5EF4-FFF2-40B4-BE49-F238E27FC236}">
                <a16:creationId xmlns:a16="http://schemas.microsoft.com/office/drawing/2014/main" id="{81D7F8EC-67BB-4459-B190-47122EE81E17}"/>
              </a:ext>
            </a:extLst>
          </p:cNvPr>
          <p:cNvPicPr>
            <a:picLocks noGrp="1" noChangeAspect="1"/>
          </p:cNvPicPr>
          <p:nvPr>
            <p:ph idx="1"/>
          </p:nvPr>
        </p:nvPicPr>
        <p:blipFill>
          <a:blip r:embed="rId2"/>
          <a:stretch>
            <a:fillRect/>
          </a:stretch>
        </p:blipFill>
        <p:spPr>
          <a:xfrm>
            <a:off x="1445155" y="1752600"/>
            <a:ext cx="5826384" cy="4371903"/>
          </a:xfrm>
        </p:spPr>
      </p:pic>
      <p:sp>
        <p:nvSpPr>
          <p:cNvPr id="4" name="Slide Number Placeholder 3">
            <a:extLst>
              <a:ext uri="{FF2B5EF4-FFF2-40B4-BE49-F238E27FC236}">
                <a16:creationId xmlns:a16="http://schemas.microsoft.com/office/drawing/2014/main" id="{342A6BCB-AECC-4450-A4E6-709C08E6E01C}"/>
              </a:ext>
            </a:extLst>
          </p:cNvPr>
          <p:cNvSpPr>
            <a:spLocks noGrp="1"/>
          </p:cNvSpPr>
          <p:nvPr>
            <p:ph type="sldNum" sz="quarter" idx="12"/>
          </p:nvPr>
        </p:nvSpPr>
        <p:spPr/>
        <p:txBody>
          <a:bodyPr/>
          <a:lstStyle/>
          <a:p>
            <a:fld id="{79EB0BAA-089B-F446-9CF3-DE954596BEEC}" type="slidenum">
              <a:rPr lang="en-US" smtClean="0"/>
              <a:t>243</a:t>
            </a:fld>
            <a:endParaRPr lang="en-US"/>
          </a:p>
        </p:txBody>
      </p:sp>
    </p:spTree>
    <p:extLst>
      <p:ext uri="{BB962C8B-B14F-4D97-AF65-F5344CB8AC3E}">
        <p14:creationId xmlns:p14="http://schemas.microsoft.com/office/powerpoint/2010/main" val="1935706110"/>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288898"/>
            <a:ext cx="8588272" cy="6248400"/>
          </a:xfrm>
        </p:spPr>
        <p:txBody>
          <a:bodyPr>
            <a:normAutofit/>
          </a:bodyPr>
          <a:lstStyle/>
          <a:p>
            <a:pPr marL="0" indent="0">
              <a:buNone/>
            </a:pPr>
            <a:r>
              <a:rPr lang="en-US" sz="2000" dirty="0">
                <a:solidFill>
                  <a:srgbClr val="00B050"/>
                </a:solidFill>
              </a:rPr>
              <a:t>4. </a:t>
            </a:r>
            <a:r>
              <a:rPr lang="en-US" sz="2000">
                <a:solidFill>
                  <a:srgbClr val="00B050"/>
                </a:solidFill>
              </a:rPr>
              <a:t>Write </a:t>
            </a:r>
            <a:r>
              <a:rPr lang="en-US" sz="2000" dirty="0">
                <a:solidFill>
                  <a:srgbClr val="00B050"/>
                </a:solidFill>
              </a:rPr>
              <a:t>code to calculate "switch distance/error“</a:t>
            </a:r>
          </a:p>
          <a:p>
            <a:pPr marL="0" indent="0">
              <a:buNone/>
            </a:pPr>
            <a:r>
              <a:rPr lang="en-US" sz="2000" dirty="0">
                <a:solidFill>
                  <a:srgbClr val="00B050"/>
                </a:solidFill>
              </a:rPr>
              <a:t>cp genome-phasing/getSwitchDistance.pl data/</a:t>
            </a:r>
            <a:r>
              <a:rPr lang="en-US" sz="2000" dirty="0" err="1">
                <a:solidFill>
                  <a:srgbClr val="00B050"/>
                </a:solidFill>
              </a:rPr>
              <a:t>switch_error_test</a:t>
            </a:r>
            <a:r>
              <a:rPr lang="en-US" sz="2000" dirty="0">
                <a:solidFill>
                  <a:srgbClr val="00B050"/>
                </a:solidFill>
              </a:rPr>
              <a:t>/</a:t>
            </a:r>
          </a:p>
          <a:p>
            <a:pPr marL="0" indent="0">
              <a:buNone/>
            </a:pPr>
            <a:r>
              <a:rPr lang="en-US" sz="2000" dirty="0" err="1">
                <a:solidFill>
                  <a:srgbClr val="00B050"/>
                </a:solidFill>
              </a:rPr>
              <a:t>perl</a:t>
            </a:r>
            <a:r>
              <a:rPr lang="en-US" sz="2000" dirty="0">
                <a:solidFill>
                  <a:srgbClr val="00B050"/>
                </a:solidFill>
              </a:rPr>
              <a:t> ./getSwitchDistance.pl whatshap_first15.txt hapseq2_first15.txt</a:t>
            </a:r>
          </a:p>
          <a:p>
            <a:pPr marL="0" indent="0">
              <a:buNone/>
            </a:pPr>
            <a:r>
              <a:rPr lang="en-US" sz="2000" dirty="0">
                <a:solidFill>
                  <a:srgbClr val="00B050"/>
                </a:solidFill>
              </a:rPr>
              <a:t>Switch error =  3</a:t>
            </a:r>
          </a:p>
          <a:p>
            <a:pPr marL="0" indent="0">
              <a:buNone/>
            </a:pPr>
            <a:endParaRPr lang="en-US" sz="2000" dirty="0">
              <a:solidFill>
                <a:srgbClr val="00B050"/>
              </a:solidFill>
            </a:endParaRPr>
          </a:p>
          <a:p>
            <a:pPr marL="0" indent="0">
              <a:buNone/>
            </a:pPr>
            <a:r>
              <a:rPr lang="en-US" sz="2000" dirty="0" err="1">
                <a:solidFill>
                  <a:srgbClr val="00B050"/>
                </a:solidFill>
              </a:rPr>
              <a:t>perl</a:t>
            </a:r>
            <a:r>
              <a:rPr lang="en-US" sz="2000" dirty="0">
                <a:solidFill>
                  <a:srgbClr val="00B050"/>
                </a:solidFill>
              </a:rPr>
              <a:t> ./getSwitchDistance.pl hapseq2.genotype.12878.chr10.txt dbm.genotype.12878.chr10.txt</a:t>
            </a:r>
          </a:p>
          <a:p>
            <a:pPr marL="0" indent="0">
              <a:buNone/>
            </a:pPr>
            <a:r>
              <a:rPr lang="en-US" sz="2000" dirty="0">
                <a:solidFill>
                  <a:srgbClr val="00B050"/>
                </a:solidFill>
              </a:rPr>
              <a:t>Switch error =  29591</a:t>
            </a:r>
          </a:p>
          <a:p>
            <a:pPr marL="0" indent="0">
              <a:buNone/>
            </a:pPr>
            <a:endParaRPr lang="en-US" sz="2000" dirty="0"/>
          </a:p>
          <a:p>
            <a:pPr marL="0" indent="0">
              <a:buNone/>
            </a:pPr>
            <a:r>
              <a:rPr lang="en-US" sz="2000" dirty="0"/>
              <a:t>5. Remove unphased haplotype positions (&gt;=20DP dataset /1000genome/) using R, and then Compare haplotypes</a:t>
            </a:r>
          </a:p>
          <a:p>
            <a:pPr marL="0" indent="0">
              <a:buNone/>
            </a:pPr>
            <a:endParaRPr lang="en-US" sz="20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8690715"/>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AF380A65-768D-48F3-947F-7F40A71B2E49}"/>
              </a:ext>
            </a:extLst>
          </p:cNvPr>
          <p:cNvSpPr txBox="1"/>
          <p:nvPr/>
        </p:nvSpPr>
        <p:spPr>
          <a:xfrm>
            <a:off x="487931" y="3553590"/>
            <a:ext cx="7886700" cy="2554545"/>
          </a:xfrm>
          <a:prstGeom prst="rect">
            <a:avLst/>
          </a:prstGeom>
          <a:noFill/>
        </p:spPr>
        <p:txBody>
          <a:bodyPr wrap="square" rtlCol="0">
            <a:spAutoFit/>
          </a:bodyPr>
          <a:lstStyle/>
          <a:p>
            <a:endParaRPr lang="en-US" sz="1600" dirty="0">
              <a:solidFill>
                <a:srgbClr val="00B050"/>
              </a:solidFill>
            </a:endParaRPr>
          </a:p>
          <a:p>
            <a:endParaRPr lang="en-US" sz="1600" dirty="0">
              <a:solidFill>
                <a:srgbClr val="00B050"/>
              </a:solidFill>
            </a:endParaRPr>
          </a:p>
          <a:p>
            <a:r>
              <a:rPr lang="en-US" sz="1600" dirty="0">
                <a:solidFill>
                  <a:srgbClr val="00B050"/>
                </a:solidFill>
              </a:rPr>
              <a:t>/home/s_m774/</a:t>
            </a:r>
            <a:r>
              <a:rPr lang="en-US" sz="1600" dirty="0" err="1">
                <a:solidFill>
                  <a:srgbClr val="00B050"/>
                </a:solidFill>
              </a:rPr>
              <a:t>known_truth</a:t>
            </a:r>
            <a:r>
              <a:rPr lang="en-US" sz="1600" dirty="0">
                <a:solidFill>
                  <a:srgbClr val="00B050"/>
                </a:solidFill>
              </a:rPr>
              <a:t>/</a:t>
            </a:r>
          </a:p>
          <a:p>
            <a:pPr marL="0" indent="0">
              <a:buNone/>
            </a:pPr>
            <a:r>
              <a:rPr lang="en-US" sz="1600" dirty="0">
                <a:solidFill>
                  <a:srgbClr val="00B050"/>
                </a:solidFill>
              </a:rPr>
              <a:t>grep 'chr10' NA12878.whatshap.strandseq-pacbio-phasing.2017-07-19.vcf | </a:t>
            </a:r>
            <a:r>
              <a:rPr lang="en-US" sz="1600" dirty="0" err="1">
                <a:solidFill>
                  <a:srgbClr val="00B050"/>
                </a:solidFill>
              </a:rPr>
              <a:t>wc</a:t>
            </a:r>
            <a:r>
              <a:rPr lang="en-US" sz="1600" dirty="0">
                <a:solidFill>
                  <a:srgbClr val="00B050"/>
                </a:solidFill>
              </a:rPr>
              <a:t> -l</a:t>
            </a:r>
          </a:p>
          <a:p>
            <a:pPr marL="0" indent="0">
              <a:buNone/>
            </a:pPr>
            <a:r>
              <a:rPr lang="en-US" sz="1600" dirty="0">
                <a:solidFill>
                  <a:srgbClr val="00B050"/>
                </a:solidFill>
              </a:rPr>
              <a:t>200,373 chromosome 10 </a:t>
            </a:r>
            <a:r>
              <a:rPr lang="en-US" sz="1600" dirty="0" err="1">
                <a:solidFill>
                  <a:srgbClr val="00B050"/>
                </a:solidFill>
              </a:rPr>
              <a:t>snv</a:t>
            </a:r>
            <a:r>
              <a:rPr lang="en-US" sz="1600" dirty="0">
                <a:solidFill>
                  <a:srgbClr val="00B050"/>
                </a:solidFill>
              </a:rPr>
              <a:t> available to measure phasing agreement</a:t>
            </a:r>
          </a:p>
          <a:p>
            <a:endParaRPr lang="en-US" sz="1600" dirty="0">
              <a:solidFill>
                <a:srgbClr val="00B050"/>
              </a:solidFill>
            </a:endParaRPr>
          </a:p>
          <a:p>
            <a:r>
              <a:rPr lang="en-US" sz="1600" dirty="0">
                <a:solidFill>
                  <a:srgbClr val="00B050"/>
                </a:solidFill>
              </a:rPr>
              <a:t>NA12878 haplotype based on the 2017 paper: </a:t>
            </a:r>
          </a:p>
          <a:p>
            <a:r>
              <a:rPr lang="en-US" sz="1600" dirty="0">
                <a:solidFill>
                  <a:srgbClr val="00B050"/>
                </a:solidFill>
                <a:hlinkClick r:id="rId2"/>
              </a:rPr>
              <a:t>https://www.nature.com/articles/s41467-017-01389-4</a:t>
            </a:r>
            <a:endParaRPr lang="en-US" sz="1600" dirty="0">
              <a:solidFill>
                <a:srgbClr val="00B050"/>
              </a:solidFill>
            </a:endParaRPr>
          </a:p>
          <a:p>
            <a:endParaRPr lang="en-US" sz="1600" dirty="0"/>
          </a:p>
          <a:p>
            <a:r>
              <a:rPr lang="en-US" sz="1600" dirty="0"/>
              <a:t>Meeting: drop Non-strict genotype</a:t>
            </a:r>
          </a:p>
        </p:txBody>
      </p:sp>
      <p:graphicFrame>
        <p:nvGraphicFramePr>
          <p:cNvPr id="3" name="Table 3">
            <a:extLst>
              <a:ext uri="{FF2B5EF4-FFF2-40B4-BE49-F238E27FC236}">
                <a16:creationId xmlns:a16="http://schemas.microsoft.com/office/drawing/2014/main" id="{D586E7F1-2940-4689-90E9-6BDCEB5B6236}"/>
              </a:ext>
            </a:extLst>
          </p:cNvPr>
          <p:cNvGraphicFramePr>
            <a:graphicFrameLocks/>
          </p:cNvGraphicFramePr>
          <p:nvPr>
            <p:extLst>
              <p:ext uri="{D42A27DB-BD31-4B8C-83A1-F6EECF244321}">
                <p14:modId xmlns:p14="http://schemas.microsoft.com/office/powerpoint/2010/main" val="4218190065"/>
              </p:ext>
            </p:extLst>
          </p:nvPr>
        </p:nvGraphicFramePr>
        <p:xfrm>
          <a:off x="64936" y="1862223"/>
          <a:ext cx="8926665" cy="1483360"/>
        </p:xfrm>
        <a:graphic>
          <a:graphicData uri="http://schemas.openxmlformats.org/drawingml/2006/table">
            <a:tbl>
              <a:tblPr firstRow="1" bandRow="1">
                <a:tableStyleId>{5C22544A-7EE6-4342-B048-85BDC9FD1C3A}</a:tableStyleId>
              </a:tblPr>
              <a:tblGrid>
                <a:gridCol w="1306664">
                  <a:extLst>
                    <a:ext uri="{9D8B030D-6E8A-4147-A177-3AD203B41FA5}">
                      <a16:colId xmlns:a16="http://schemas.microsoft.com/office/drawing/2014/main" val="2561949726"/>
                    </a:ext>
                  </a:extLst>
                </a:gridCol>
                <a:gridCol w="2362200">
                  <a:extLst>
                    <a:ext uri="{9D8B030D-6E8A-4147-A177-3AD203B41FA5}">
                      <a16:colId xmlns:a16="http://schemas.microsoft.com/office/drawing/2014/main" val="2461927946"/>
                    </a:ext>
                  </a:extLst>
                </a:gridCol>
                <a:gridCol w="2590800">
                  <a:extLst>
                    <a:ext uri="{9D8B030D-6E8A-4147-A177-3AD203B41FA5}">
                      <a16:colId xmlns:a16="http://schemas.microsoft.com/office/drawing/2014/main" val="3929086859"/>
                    </a:ext>
                  </a:extLst>
                </a:gridCol>
                <a:gridCol w="2667001">
                  <a:extLst>
                    <a:ext uri="{9D8B030D-6E8A-4147-A177-3AD203B41FA5}">
                      <a16:colId xmlns:a16="http://schemas.microsoft.com/office/drawing/2014/main" val="2241096614"/>
                    </a:ext>
                  </a:extLst>
                </a:gridCol>
              </a:tblGrid>
              <a:tr h="370840">
                <a:tc>
                  <a:txBody>
                    <a:bodyPr/>
                    <a:lstStyle/>
                    <a:p>
                      <a:r>
                        <a:rPr lang="en-US" dirty="0"/>
                        <a:t>Agreement</a:t>
                      </a:r>
                    </a:p>
                  </a:txBody>
                  <a:tcPr marL="45720" marR="45720"/>
                </a:tc>
                <a:tc>
                  <a:txBody>
                    <a:bodyPr/>
                    <a:lstStyle/>
                    <a:p>
                      <a:r>
                        <a:rPr lang="en-US" dirty="0"/>
                        <a:t>Haplotype</a:t>
                      </a:r>
                    </a:p>
                  </a:txBody>
                  <a:tcPr marL="45720" marR="45720"/>
                </a:tc>
                <a:tc>
                  <a:txBody>
                    <a:bodyPr/>
                    <a:lstStyle/>
                    <a:p>
                      <a:r>
                        <a:rPr lang="en-US" sz="1800" dirty="0"/>
                        <a:t>Strict Genotype</a:t>
                      </a:r>
                      <a:endParaRPr lang="en-US" dirty="0"/>
                    </a:p>
                  </a:txBody>
                  <a:tcPr marL="45720" marR="45720"/>
                </a:tc>
                <a:tc>
                  <a:txBody>
                    <a:bodyPr/>
                    <a:lstStyle/>
                    <a:p>
                      <a:r>
                        <a:rPr lang="en-US" sz="1800" dirty="0"/>
                        <a:t>Non-Strict Genotype</a:t>
                      </a:r>
                      <a:endParaRPr lang="en-US" dirty="0"/>
                    </a:p>
                  </a:txBody>
                  <a:tcPr marL="45720" marR="45720"/>
                </a:tc>
                <a:extLst>
                  <a:ext uri="{0D108BD9-81ED-4DB2-BD59-A6C34878D82A}">
                    <a16:rowId xmlns:a16="http://schemas.microsoft.com/office/drawing/2014/main" val="2939071277"/>
                  </a:ext>
                </a:extLst>
              </a:tr>
              <a:tr h="370840">
                <a:tc>
                  <a:txBody>
                    <a:bodyPr/>
                    <a:lstStyle/>
                    <a:p>
                      <a:r>
                        <a:rPr lang="en-US" dirty="0" err="1"/>
                        <a:t>WhatsHap</a:t>
                      </a:r>
                      <a:endParaRPr lang="en-US" dirty="0"/>
                    </a:p>
                  </a:txBody>
                  <a:tcPr marL="45720" marR="45720"/>
                </a:tc>
                <a:tc>
                  <a:txBody>
                    <a:bodyPr/>
                    <a:lstStyle/>
                    <a:p>
                      <a:endParaRPr lang="en-US" dirty="0">
                        <a:solidFill>
                          <a:schemeClr val="tx1"/>
                        </a:solidFill>
                      </a:endParaRPr>
                    </a:p>
                  </a:txBody>
                  <a:tcPr/>
                </a:tc>
                <a:tc>
                  <a:txBody>
                    <a:bodyPr/>
                    <a:lstStyle/>
                    <a:p>
                      <a:endParaRPr lang="en-US" dirty="0">
                        <a:solidFill>
                          <a:schemeClr val="tx1"/>
                        </a:solidFill>
                      </a:endParaRPr>
                    </a:p>
                  </a:txBody>
                  <a:tcPr/>
                </a:tc>
                <a:tc>
                  <a:txBody>
                    <a:bodyPr/>
                    <a:lstStyle/>
                    <a:p>
                      <a:endParaRPr lang="en-US" dirty="0">
                        <a:solidFill>
                          <a:schemeClr val="tx1"/>
                        </a:solidFill>
                      </a:endParaRPr>
                    </a:p>
                  </a:txBody>
                  <a:tcPr/>
                </a:tc>
                <a:extLst>
                  <a:ext uri="{0D108BD9-81ED-4DB2-BD59-A6C34878D82A}">
                    <a16:rowId xmlns:a16="http://schemas.microsoft.com/office/drawing/2014/main" val="159309528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Hapseq2</a:t>
                      </a:r>
                    </a:p>
                  </a:txBody>
                  <a:tcPr marL="45720" marR="45720"/>
                </a:tc>
                <a:tc>
                  <a:txBody>
                    <a:bodyPr/>
                    <a:lstStyle/>
                    <a:p>
                      <a:endParaRPr lang="en-US" dirty="0">
                        <a:solidFill>
                          <a:schemeClr val="tx1"/>
                        </a:solidFill>
                      </a:endParaRPr>
                    </a:p>
                  </a:txBody>
                  <a:tcPr/>
                </a:tc>
                <a:tc>
                  <a:txBody>
                    <a:bodyPr/>
                    <a:lstStyle/>
                    <a:p>
                      <a:endParaRPr lang="en-US" dirty="0">
                        <a:solidFill>
                          <a:schemeClr val="tx1"/>
                        </a:solidFill>
                      </a:endParaRPr>
                    </a:p>
                  </a:txBody>
                  <a:tcPr/>
                </a:tc>
                <a:tc>
                  <a:txBody>
                    <a:bodyPr/>
                    <a:lstStyle/>
                    <a:p>
                      <a:endParaRPr lang="en-US" dirty="0">
                        <a:solidFill>
                          <a:schemeClr val="tx1"/>
                        </a:solidFill>
                      </a:endParaRPr>
                    </a:p>
                  </a:txBody>
                  <a:tcPr/>
                </a:tc>
                <a:extLst>
                  <a:ext uri="{0D108BD9-81ED-4DB2-BD59-A6C34878D82A}">
                    <a16:rowId xmlns:a16="http://schemas.microsoft.com/office/drawing/2014/main" val="2680184326"/>
                  </a:ext>
                </a:extLst>
              </a:tr>
              <a:tr h="370840">
                <a:tc>
                  <a:txBody>
                    <a:bodyPr/>
                    <a:lstStyle/>
                    <a:p>
                      <a:r>
                        <a:rPr lang="en-US" dirty="0"/>
                        <a:t>DBM</a:t>
                      </a:r>
                    </a:p>
                  </a:txBody>
                  <a:tcPr marL="45720" marR="45720"/>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631771280"/>
                  </a:ext>
                </a:extLst>
              </a:tr>
            </a:tbl>
          </a:graphicData>
        </a:graphic>
      </p:graphicFrame>
      <p:sp>
        <p:nvSpPr>
          <p:cNvPr id="13" name="TextBox 12">
            <a:extLst>
              <a:ext uri="{FF2B5EF4-FFF2-40B4-BE49-F238E27FC236}">
                <a16:creationId xmlns:a16="http://schemas.microsoft.com/office/drawing/2014/main" id="{B4DE0017-68C9-4D28-9CC1-CFC3D375E5D8}"/>
              </a:ext>
            </a:extLst>
          </p:cNvPr>
          <p:cNvSpPr txBox="1"/>
          <p:nvPr/>
        </p:nvSpPr>
        <p:spPr>
          <a:xfrm>
            <a:off x="663263" y="1300710"/>
            <a:ext cx="7886700" cy="584775"/>
          </a:xfrm>
          <a:prstGeom prst="rect">
            <a:avLst/>
          </a:prstGeom>
          <a:noFill/>
        </p:spPr>
        <p:txBody>
          <a:bodyPr wrap="square" rtlCol="0">
            <a:spAutoFit/>
          </a:bodyPr>
          <a:lstStyle/>
          <a:p>
            <a:pPr algn="ctr"/>
            <a:r>
              <a:rPr lang="en-US" sz="3200" dirty="0"/>
              <a:t>NA12878 Known Truth Agreement</a:t>
            </a:r>
            <a:endParaRPr lang="en-US" sz="3200" dirty="0">
              <a:solidFill>
                <a:srgbClr val="00B050"/>
              </a:solidFill>
            </a:endParaRPr>
          </a:p>
        </p:txBody>
      </p:sp>
      <p:sp>
        <p:nvSpPr>
          <p:cNvPr id="11" name="TextBox 10">
            <a:extLst>
              <a:ext uri="{FF2B5EF4-FFF2-40B4-BE49-F238E27FC236}">
                <a16:creationId xmlns:a16="http://schemas.microsoft.com/office/drawing/2014/main" id="{719DC7AF-0CC1-4A44-AC57-A89A48BBDCE9}"/>
              </a:ext>
            </a:extLst>
          </p:cNvPr>
          <p:cNvSpPr txBox="1"/>
          <p:nvPr/>
        </p:nvSpPr>
        <p:spPr>
          <a:xfrm>
            <a:off x="304800" y="200432"/>
            <a:ext cx="8305800" cy="369332"/>
          </a:xfrm>
          <a:prstGeom prst="rect">
            <a:avLst/>
          </a:prstGeom>
          <a:noFill/>
        </p:spPr>
        <p:txBody>
          <a:bodyPr wrap="square">
            <a:spAutoFit/>
          </a:bodyPr>
          <a:lstStyle/>
          <a:p>
            <a:pPr marL="0" marR="0" indent="0" algn="ctr" rtl="0" eaLnBrk="1" fontAlgn="auto" latinLnBrk="0" hangingPunct="1">
              <a:spcBef>
                <a:spcPts val="0"/>
              </a:spcBef>
              <a:spcAft>
                <a:spcPts val="0"/>
              </a:spcAft>
              <a:buNone/>
            </a:pPr>
            <a:r>
              <a:rPr lang="en-US" sz="1800" i="0" u="none" strike="noStrike" kern="1200" dirty="0">
                <a:solidFill>
                  <a:srgbClr val="1F0DFF"/>
                </a:solidFill>
                <a:effectLst/>
                <a:latin typeface="Calibri" panose="020F0502020204030204" pitchFamily="34" charset="0"/>
              </a:rPr>
              <a:t>Possible next step.</a:t>
            </a:r>
            <a:endParaRPr lang="en-US" sz="2000" dirty="0">
              <a:solidFill>
                <a:srgbClr val="1F0DFF"/>
              </a:solidFill>
            </a:endParaRPr>
          </a:p>
        </p:txBody>
      </p:sp>
    </p:spTree>
    <p:extLst>
      <p:ext uri="{BB962C8B-B14F-4D97-AF65-F5344CB8AC3E}">
        <p14:creationId xmlns:p14="http://schemas.microsoft.com/office/powerpoint/2010/main" val="1072958223"/>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719DC7AF-0CC1-4A44-AC57-A89A48BBDCE9}"/>
              </a:ext>
            </a:extLst>
          </p:cNvPr>
          <p:cNvSpPr txBox="1"/>
          <p:nvPr/>
        </p:nvSpPr>
        <p:spPr>
          <a:xfrm>
            <a:off x="304800" y="184530"/>
            <a:ext cx="8305800" cy="369332"/>
          </a:xfrm>
          <a:prstGeom prst="rect">
            <a:avLst/>
          </a:prstGeom>
          <a:noFill/>
        </p:spPr>
        <p:txBody>
          <a:bodyPr wrap="square">
            <a:spAutoFit/>
          </a:bodyPr>
          <a:lstStyle/>
          <a:p>
            <a:pPr marL="0" marR="0" indent="0" algn="ctr" rtl="0" eaLnBrk="1" fontAlgn="auto" latinLnBrk="0" hangingPunct="1">
              <a:spcBef>
                <a:spcPts val="0"/>
              </a:spcBef>
              <a:spcAft>
                <a:spcPts val="0"/>
              </a:spcAft>
              <a:buNone/>
            </a:pPr>
            <a:r>
              <a:rPr lang="en-US" sz="1800" i="0" u="none" strike="noStrike" kern="1200" dirty="0">
                <a:solidFill>
                  <a:srgbClr val="1F0DFF"/>
                </a:solidFill>
                <a:effectLst/>
                <a:latin typeface="Calibri" panose="020F0502020204030204" pitchFamily="34" charset="0"/>
              </a:rPr>
              <a:t>Possible next step:</a:t>
            </a:r>
            <a:endParaRPr lang="en-US" sz="2000" dirty="0">
              <a:solidFill>
                <a:srgbClr val="1F0DFF"/>
              </a:solidFill>
            </a:endParaRPr>
          </a:p>
        </p:txBody>
      </p:sp>
      <p:graphicFrame>
        <p:nvGraphicFramePr>
          <p:cNvPr id="8" name="Table 3">
            <a:extLst>
              <a:ext uri="{FF2B5EF4-FFF2-40B4-BE49-F238E27FC236}">
                <a16:creationId xmlns:a16="http://schemas.microsoft.com/office/drawing/2014/main" id="{02DA4FDB-FD0C-434B-9BF3-93074906C3A4}"/>
              </a:ext>
            </a:extLst>
          </p:cNvPr>
          <p:cNvGraphicFramePr>
            <a:graphicFrameLocks/>
          </p:cNvGraphicFramePr>
          <p:nvPr>
            <p:extLst>
              <p:ext uri="{D42A27DB-BD31-4B8C-83A1-F6EECF244321}">
                <p14:modId xmlns:p14="http://schemas.microsoft.com/office/powerpoint/2010/main" val="1041416181"/>
              </p:ext>
            </p:extLst>
          </p:nvPr>
        </p:nvGraphicFramePr>
        <p:xfrm>
          <a:off x="125573" y="2699443"/>
          <a:ext cx="8926665" cy="1483360"/>
        </p:xfrm>
        <a:graphic>
          <a:graphicData uri="http://schemas.openxmlformats.org/drawingml/2006/table">
            <a:tbl>
              <a:tblPr firstRow="1" bandRow="1">
                <a:tableStyleId>{5C22544A-7EE6-4342-B048-85BDC9FD1C3A}</a:tableStyleId>
              </a:tblPr>
              <a:tblGrid>
                <a:gridCol w="1306664">
                  <a:extLst>
                    <a:ext uri="{9D8B030D-6E8A-4147-A177-3AD203B41FA5}">
                      <a16:colId xmlns:a16="http://schemas.microsoft.com/office/drawing/2014/main" val="2561949726"/>
                    </a:ext>
                  </a:extLst>
                </a:gridCol>
                <a:gridCol w="2362200">
                  <a:extLst>
                    <a:ext uri="{9D8B030D-6E8A-4147-A177-3AD203B41FA5}">
                      <a16:colId xmlns:a16="http://schemas.microsoft.com/office/drawing/2014/main" val="2461927946"/>
                    </a:ext>
                  </a:extLst>
                </a:gridCol>
                <a:gridCol w="2590800">
                  <a:extLst>
                    <a:ext uri="{9D8B030D-6E8A-4147-A177-3AD203B41FA5}">
                      <a16:colId xmlns:a16="http://schemas.microsoft.com/office/drawing/2014/main" val="3929086859"/>
                    </a:ext>
                  </a:extLst>
                </a:gridCol>
                <a:gridCol w="2667001">
                  <a:extLst>
                    <a:ext uri="{9D8B030D-6E8A-4147-A177-3AD203B41FA5}">
                      <a16:colId xmlns:a16="http://schemas.microsoft.com/office/drawing/2014/main" val="2241096614"/>
                    </a:ext>
                  </a:extLst>
                </a:gridCol>
              </a:tblGrid>
              <a:tr h="370840">
                <a:tc>
                  <a:txBody>
                    <a:bodyPr/>
                    <a:lstStyle/>
                    <a:p>
                      <a:r>
                        <a:rPr lang="en-US" dirty="0"/>
                        <a:t>Agreement</a:t>
                      </a:r>
                    </a:p>
                  </a:txBody>
                  <a:tcPr marL="45720" marR="45720"/>
                </a:tc>
                <a:tc>
                  <a:txBody>
                    <a:bodyPr/>
                    <a:lstStyle/>
                    <a:p>
                      <a:r>
                        <a:rPr lang="en-US" sz="1800" dirty="0"/>
                        <a:t>NA12873</a:t>
                      </a:r>
                      <a:endParaRPr lang="en-US" dirty="0"/>
                    </a:p>
                  </a:txBody>
                  <a:tcPr marL="45720" marR="45720"/>
                </a:tc>
                <a:tc>
                  <a:txBody>
                    <a:bodyPr/>
                    <a:lstStyle/>
                    <a:p>
                      <a:r>
                        <a:rPr lang="en-US" sz="1800" dirty="0"/>
                        <a:t>NA12874</a:t>
                      </a:r>
                      <a:endParaRPr lang="en-US" dirty="0"/>
                    </a:p>
                  </a:txBody>
                  <a:tcPr marL="45720" marR="45720"/>
                </a:tc>
                <a:tc>
                  <a:txBody>
                    <a:bodyPr/>
                    <a:lstStyle/>
                    <a:p>
                      <a:r>
                        <a:rPr lang="en-US" sz="1800" dirty="0"/>
                        <a:t>NA12878</a:t>
                      </a:r>
                      <a:endParaRPr lang="en-US" b="1" dirty="0"/>
                    </a:p>
                  </a:txBody>
                  <a:tcPr marL="45720" marR="45720"/>
                </a:tc>
                <a:extLst>
                  <a:ext uri="{0D108BD9-81ED-4DB2-BD59-A6C34878D82A}">
                    <a16:rowId xmlns:a16="http://schemas.microsoft.com/office/drawing/2014/main" val="2939071277"/>
                  </a:ext>
                </a:extLst>
              </a:tr>
              <a:tr h="370840">
                <a:tc>
                  <a:txBody>
                    <a:bodyPr/>
                    <a:lstStyle/>
                    <a:p>
                      <a:r>
                        <a:rPr lang="en-US" dirty="0" err="1"/>
                        <a:t>WhatsHap</a:t>
                      </a:r>
                      <a:endParaRPr lang="en-US" dirty="0"/>
                    </a:p>
                  </a:txBody>
                  <a:tcPr marL="45720" marR="45720"/>
                </a:tc>
                <a:tc>
                  <a:txBody>
                    <a:bodyPr/>
                    <a:lstStyle/>
                    <a:p>
                      <a:endParaRPr lang="en-US" dirty="0">
                        <a:solidFill>
                          <a:schemeClr val="tx1"/>
                        </a:solidFill>
                      </a:endParaRPr>
                    </a:p>
                  </a:txBody>
                  <a:tcPr/>
                </a:tc>
                <a:tc>
                  <a:txBody>
                    <a:bodyPr/>
                    <a:lstStyle/>
                    <a:p>
                      <a:endParaRPr lang="en-US" dirty="0">
                        <a:solidFill>
                          <a:schemeClr val="tx1"/>
                        </a:solidFill>
                      </a:endParaRPr>
                    </a:p>
                  </a:txBody>
                  <a:tcPr/>
                </a:tc>
                <a:tc>
                  <a:txBody>
                    <a:bodyPr/>
                    <a:lstStyle/>
                    <a:p>
                      <a:endParaRPr lang="en-US" dirty="0">
                        <a:solidFill>
                          <a:schemeClr val="tx1"/>
                        </a:solidFill>
                      </a:endParaRPr>
                    </a:p>
                  </a:txBody>
                  <a:tcPr/>
                </a:tc>
                <a:extLst>
                  <a:ext uri="{0D108BD9-81ED-4DB2-BD59-A6C34878D82A}">
                    <a16:rowId xmlns:a16="http://schemas.microsoft.com/office/drawing/2014/main" val="159309528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Hapseq2</a:t>
                      </a:r>
                    </a:p>
                  </a:txBody>
                  <a:tcPr marL="45720" marR="45720"/>
                </a:tc>
                <a:tc>
                  <a:txBody>
                    <a:bodyPr/>
                    <a:lstStyle/>
                    <a:p>
                      <a:endParaRPr lang="en-US" dirty="0">
                        <a:solidFill>
                          <a:schemeClr val="tx1"/>
                        </a:solidFill>
                      </a:endParaRPr>
                    </a:p>
                  </a:txBody>
                  <a:tcPr/>
                </a:tc>
                <a:tc>
                  <a:txBody>
                    <a:bodyPr/>
                    <a:lstStyle/>
                    <a:p>
                      <a:endParaRPr lang="en-US" dirty="0">
                        <a:solidFill>
                          <a:schemeClr val="tx1"/>
                        </a:solidFill>
                      </a:endParaRPr>
                    </a:p>
                  </a:txBody>
                  <a:tcPr/>
                </a:tc>
                <a:tc>
                  <a:txBody>
                    <a:bodyPr/>
                    <a:lstStyle/>
                    <a:p>
                      <a:endParaRPr lang="en-US" dirty="0">
                        <a:solidFill>
                          <a:schemeClr val="tx1"/>
                        </a:solidFill>
                      </a:endParaRPr>
                    </a:p>
                  </a:txBody>
                  <a:tcPr/>
                </a:tc>
                <a:extLst>
                  <a:ext uri="{0D108BD9-81ED-4DB2-BD59-A6C34878D82A}">
                    <a16:rowId xmlns:a16="http://schemas.microsoft.com/office/drawing/2014/main" val="2680184326"/>
                  </a:ext>
                </a:extLst>
              </a:tr>
              <a:tr h="370840">
                <a:tc>
                  <a:txBody>
                    <a:bodyPr/>
                    <a:lstStyle/>
                    <a:p>
                      <a:r>
                        <a:rPr lang="en-US" dirty="0"/>
                        <a:t>DBM</a:t>
                      </a:r>
                    </a:p>
                  </a:txBody>
                  <a:tcPr marL="45720" marR="45720"/>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631771280"/>
                  </a:ext>
                </a:extLst>
              </a:tr>
            </a:tbl>
          </a:graphicData>
        </a:graphic>
      </p:graphicFrame>
      <p:sp>
        <p:nvSpPr>
          <p:cNvPr id="9" name="TextBox 8">
            <a:extLst>
              <a:ext uri="{FF2B5EF4-FFF2-40B4-BE49-F238E27FC236}">
                <a16:creationId xmlns:a16="http://schemas.microsoft.com/office/drawing/2014/main" id="{6D17BABC-6F04-4A14-9607-819478075D36}"/>
              </a:ext>
            </a:extLst>
          </p:cNvPr>
          <p:cNvSpPr txBox="1"/>
          <p:nvPr/>
        </p:nvSpPr>
        <p:spPr>
          <a:xfrm>
            <a:off x="723900" y="2137930"/>
            <a:ext cx="7886700" cy="584775"/>
          </a:xfrm>
          <a:prstGeom prst="rect">
            <a:avLst/>
          </a:prstGeom>
          <a:noFill/>
        </p:spPr>
        <p:txBody>
          <a:bodyPr wrap="square" rtlCol="0">
            <a:spAutoFit/>
          </a:bodyPr>
          <a:lstStyle/>
          <a:p>
            <a:pPr algn="ctr"/>
            <a:r>
              <a:rPr lang="en-US" sz="3200" dirty="0"/>
              <a:t>Known Truth Genotype Agreement</a:t>
            </a:r>
            <a:endParaRPr lang="en-US" sz="3200" dirty="0">
              <a:solidFill>
                <a:srgbClr val="00B050"/>
              </a:solidFill>
            </a:endParaRPr>
          </a:p>
        </p:txBody>
      </p:sp>
    </p:spTree>
    <p:extLst>
      <p:ext uri="{BB962C8B-B14F-4D97-AF65-F5344CB8AC3E}">
        <p14:creationId xmlns:p14="http://schemas.microsoft.com/office/powerpoint/2010/main" val="1218241417"/>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0" y="2766218"/>
            <a:ext cx="9144000" cy="1325563"/>
          </a:xfrm>
        </p:spPr>
        <p:txBody>
          <a:bodyPr>
            <a:normAutofit/>
          </a:bodyPr>
          <a:lstStyle/>
          <a:p>
            <a:r>
              <a:rPr lang="en-US" sz="4800" b="1" dirty="0">
                <a:solidFill>
                  <a:schemeClr val="bg1"/>
                </a:solidFill>
              </a:rPr>
              <a:t> </a:t>
            </a:r>
            <a:r>
              <a:rPr lang="en-US" sz="4800" b="1">
                <a:solidFill>
                  <a:schemeClr val="bg1"/>
                </a:solidFill>
              </a:rPr>
              <a:t>January 22, </a:t>
            </a:r>
            <a:r>
              <a:rPr lang="en-US" sz="4800" b="1" dirty="0">
                <a:solidFill>
                  <a:schemeClr val="bg1"/>
                </a:solidFill>
              </a:rPr>
              <a:t>2021 Meeting</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247</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872281893"/>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258918"/>
            <a:ext cx="8588272" cy="6248400"/>
          </a:xfrm>
        </p:spPr>
        <p:txBody>
          <a:bodyPr>
            <a:normAutofit/>
          </a:bodyPr>
          <a:lstStyle/>
          <a:p>
            <a:pPr marL="0" indent="0">
              <a:buNone/>
            </a:pPr>
            <a:endParaRPr lang="en-US" sz="1400" dirty="0"/>
          </a:p>
          <a:p>
            <a:pPr marL="0" indent="0">
              <a:buNone/>
            </a:pPr>
            <a:endParaRPr lang="en-US" sz="1400" dirty="0"/>
          </a:p>
          <a:p>
            <a:pPr marL="0" indent="0">
              <a:buNone/>
            </a:pPr>
            <a:r>
              <a:rPr lang="en-US" sz="1400" dirty="0"/>
              <a:t>1. Switch distance counting: add outputting columns </a:t>
            </a:r>
          </a:p>
          <a:p>
            <a:pPr marL="0" indent="0">
              <a:buNone/>
            </a:pPr>
            <a:r>
              <a:rPr lang="en-US" sz="1400" dirty="0"/>
              <a:t>(in progress)</a:t>
            </a:r>
          </a:p>
          <a:p>
            <a:pPr marL="0" indent="0">
              <a:buNone/>
            </a:pPr>
            <a:endParaRPr lang="en-US" sz="1400" dirty="0">
              <a:solidFill>
                <a:srgbClr val="00B050"/>
              </a:solidFill>
            </a:endParaRPr>
          </a:p>
          <a:p>
            <a:pPr marL="0" indent="0">
              <a:buNone/>
            </a:pPr>
            <a:r>
              <a:rPr lang="en-US" sz="2400" dirty="0">
                <a:solidFill>
                  <a:srgbClr val="00B050"/>
                </a:solidFill>
              </a:rPr>
              <a:t>Meeting note: Next meeting Feb 5 Friday 7:30 pm </a:t>
            </a:r>
          </a:p>
          <a:p>
            <a:pPr marL="0" indent="0">
              <a:buNone/>
            </a:pPr>
            <a:r>
              <a:rPr lang="en-US" sz="2400" dirty="0">
                <a:solidFill>
                  <a:srgbClr val="00B050"/>
                </a:solidFill>
              </a:rPr>
              <a:t>Dr. Sun's office hours: </a:t>
            </a:r>
          </a:p>
          <a:p>
            <a:pPr marL="0" indent="0">
              <a:buNone/>
            </a:pPr>
            <a:r>
              <a:rPr lang="en-US" sz="2400" dirty="0">
                <a:solidFill>
                  <a:srgbClr val="00B050"/>
                </a:solidFill>
              </a:rPr>
              <a:t>Mon: 12:30 – 1:30 pm, 3:20 – 4:30 pm, 6:20 – 7:10 pm, </a:t>
            </a:r>
          </a:p>
          <a:p>
            <a:pPr marL="0" indent="0">
              <a:buNone/>
            </a:pPr>
            <a:r>
              <a:rPr lang="en-US" sz="2400" dirty="0">
                <a:solidFill>
                  <a:srgbClr val="00B050"/>
                </a:solidFill>
              </a:rPr>
              <a:t>Wed: 3:20 – 4:30 pm, 6:20 – 7:10 pm, </a:t>
            </a:r>
          </a:p>
          <a:p>
            <a:pPr marL="0" indent="0">
              <a:buNone/>
            </a:pPr>
            <a:endParaRPr lang="en-US" sz="2400" dirty="0">
              <a:solidFill>
                <a:srgbClr val="00B050"/>
              </a:solidFill>
            </a:endParaRP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248</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588201426"/>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288898"/>
            <a:ext cx="8588272" cy="6248400"/>
          </a:xfrm>
        </p:spPr>
        <p:txBody>
          <a:bodyPr>
            <a:normAutofit lnSpcReduction="10000"/>
          </a:bodyPr>
          <a:lstStyle/>
          <a:p>
            <a:pPr marL="0" indent="0">
              <a:buNone/>
            </a:pPr>
            <a:r>
              <a:rPr lang="en-US" sz="1600" dirty="0">
                <a:solidFill>
                  <a:srgbClr val="1F0DFF"/>
                </a:solidFill>
              </a:rPr>
              <a:t>NA12878 is our only sample comparable to ShapeIt2 currently. </a:t>
            </a:r>
          </a:p>
          <a:p>
            <a:pPr marL="0" indent="0">
              <a:buNone/>
            </a:pPr>
            <a:r>
              <a:rPr lang="en-US" sz="1600" dirty="0">
                <a:solidFill>
                  <a:srgbClr val="1F0DFF"/>
                </a:solidFill>
              </a:rPr>
              <a:t>I can phase samples where ShapIt2 has haplotypes:</a:t>
            </a:r>
          </a:p>
          <a:p>
            <a:pPr marL="0" indent="0">
              <a:buNone/>
            </a:pPr>
            <a:r>
              <a:rPr lang="pl-PL" sz="1600" dirty="0">
                <a:solidFill>
                  <a:srgbClr val="00B050"/>
                </a:solidFill>
              </a:rPr>
              <a:t>NA06984 NA06985 NA06986 NA06989 NA06994 NA07000 NA07037 NA07048 NA07051 NA07056 NA07347 NA07357 NA10847 NA10851 NA11829</a:t>
            </a:r>
            <a:r>
              <a:rPr lang="en-US" sz="1600" dirty="0">
                <a:solidFill>
                  <a:srgbClr val="00B050"/>
                </a:solidFill>
              </a:rPr>
              <a:t> </a:t>
            </a:r>
            <a:r>
              <a:rPr lang="pl-PL" sz="1600" dirty="0">
                <a:solidFill>
                  <a:srgbClr val="00B050"/>
                </a:solidFill>
              </a:rPr>
              <a:t>NA11830 NA11831 NA11832 NA11840 NA11843 NA11881 NA11892 NA11893 NA11894 NA11918 NA11919 NA11920 NA11930 NA11931 NA11932</a:t>
            </a:r>
            <a:r>
              <a:rPr lang="en-US" sz="1600" dirty="0">
                <a:solidFill>
                  <a:srgbClr val="00B050"/>
                </a:solidFill>
              </a:rPr>
              <a:t> </a:t>
            </a:r>
            <a:r>
              <a:rPr lang="pl-PL" sz="1600" dirty="0">
                <a:solidFill>
                  <a:srgbClr val="00B050"/>
                </a:solidFill>
              </a:rPr>
              <a:t>NA11933 NA11992 NA11994 NA11995 NA12003 NA12004 NA12005 NA12006 NA12043 NA12044 NA12045 NA12046 NA12058 NA12144 NA12154</a:t>
            </a:r>
            <a:r>
              <a:rPr lang="en-US" sz="1600" dirty="0">
                <a:solidFill>
                  <a:srgbClr val="00B050"/>
                </a:solidFill>
              </a:rPr>
              <a:t> </a:t>
            </a:r>
            <a:r>
              <a:rPr lang="pl-PL" sz="1600" dirty="0">
                <a:solidFill>
                  <a:srgbClr val="00B050"/>
                </a:solidFill>
              </a:rPr>
              <a:t>NA12155 NA12156 NA12234 NA12249 NA12272 NA12273 NA12275 NA12282 NA12283 NA12286 NA12287 NA12340 NA12341 NA12342 NA12347</a:t>
            </a:r>
            <a:r>
              <a:rPr lang="en-US" sz="1600" dirty="0">
                <a:solidFill>
                  <a:srgbClr val="00B050"/>
                </a:solidFill>
              </a:rPr>
              <a:t> </a:t>
            </a:r>
            <a:r>
              <a:rPr lang="pl-PL" sz="1600" dirty="0">
                <a:solidFill>
                  <a:srgbClr val="00B050"/>
                </a:solidFill>
              </a:rPr>
              <a:t>NA12348 NA12383 NA12399 NA12400 NA12413 NA12414 NA12489 NA12546 NA12716 NA12717 NA12718 NA12748 NA12749 NA12750 NA12751</a:t>
            </a:r>
            <a:r>
              <a:rPr lang="en-US" sz="1600" dirty="0">
                <a:solidFill>
                  <a:srgbClr val="00B050"/>
                </a:solidFill>
              </a:rPr>
              <a:t> </a:t>
            </a:r>
            <a:r>
              <a:rPr lang="pl-PL" sz="1600" dirty="0">
                <a:solidFill>
                  <a:srgbClr val="00B050"/>
                </a:solidFill>
              </a:rPr>
              <a:t>NA12760 NA12761 NA12762 NA12763 NA12775 NA12776 NA12777 NA12778 NA12812 NA12813 NA12814 NA12815 NA12827 NA12828 NA12829</a:t>
            </a:r>
            <a:r>
              <a:rPr lang="en-US" sz="1600" dirty="0">
                <a:solidFill>
                  <a:srgbClr val="00B050"/>
                </a:solidFill>
              </a:rPr>
              <a:t> </a:t>
            </a:r>
            <a:r>
              <a:rPr lang="pl-PL" sz="1600" dirty="0">
                <a:solidFill>
                  <a:srgbClr val="00B050"/>
                </a:solidFill>
              </a:rPr>
              <a:t>NA12830 NA12842 NA12843 NA12872 </a:t>
            </a:r>
            <a:r>
              <a:rPr lang="pl-PL" sz="1600" dirty="0">
                <a:solidFill>
                  <a:srgbClr val="00B0F0"/>
                </a:solidFill>
              </a:rPr>
              <a:t>NA12873 NA12874 </a:t>
            </a:r>
            <a:r>
              <a:rPr lang="pl-PL" sz="1600" dirty="0">
                <a:solidFill>
                  <a:srgbClr val="1F0DFF"/>
                </a:solidFill>
              </a:rPr>
              <a:t>NA12878</a:t>
            </a:r>
            <a:r>
              <a:rPr lang="pl-PL" sz="1600" dirty="0">
                <a:solidFill>
                  <a:srgbClr val="00B050"/>
                </a:solidFill>
              </a:rPr>
              <a:t> NA12889 NA12890 NA18486 NA18488 NA18489 NA18499 NA18501 NA18502</a:t>
            </a:r>
            <a:r>
              <a:rPr lang="en-US" sz="1600" dirty="0">
                <a:solidFill>
                  <a:srgbClr val="00B050"/>
                </a:solidFill>
              </a:rPr>
              <a:t> </a:t>
            </a:r>
            <a:r>
              <a:rPr lang="pl-PL" sz="1600" dirty="0">
                <a:solidFill>
                  <a:srgbClr val="00B050"/>
                </a:solidFill>
              </a:rPr>
              <a:t>NA18504 NA18505 NA18507 NA18508 NA18510 NA18511 NA18516 NA18517 NA18519 NA18520 NA18522 NA18523 NA18525 NA18526 NA18527</a:t>
            </a:r>
            <a:r>
              <a:rPr lang="en-US" sz="1600" dirty="0">
                <a:solidFill>
                  <a:srgbClr val="00B050"/>
                </a:solidFill>
              </a:rPr>
              <a:t> </a:t>
            </a:r>
            <a:r>
              <a:rPr lang="pl-PL" sz="1600" dirty="0">
                <a:solidFill>
                  <a:srgbClr val="00B050"/>
                </a:solidFill>
              </a:rPr>
              <a:t>NA18528 NA18530 NA18531 NA18532 NA18533 NA18534 NA18535 NA18536 NA18537 NA18538 NA18539 NA18541 NA18542 NA18543 NA18544</a:t>
            </a:r>
            <a:r>
              <a:rPr lang="en-US" sz="1600" dirty="0">
                <a:solidFill>
                  <a:srgbClr val="00B050"/>
                </a:solidFill>
              </a:rPr>
              <a:t> </a:t>
            </a:r>
            <a:r>
              <a:rPr lang="pl-PL" sz="1600" dirty="0">
                <a:solidFill>
                  <a:srgbClr val="00B050"/>
                </a:solidFill>
              </a:rPr>
              <a:t>NA18545 NA18546 NA18547 NA18548 NA18549 NA18550 NA18552 NA18553 NA18555 NA18557 NA18558 NA18559 NA18560 NA18561 NA18562</a:t>
            </a:r>
            <a:r>
              <a:rPr lang="en-US" sz="1600" dirty="0">
                <a:solidFill>
                  <a:srgbClr val="00B050"/>
                </a:solidFill>
              </a:rPr>
              <a:t> </a:t>
            </a:r>
            <a:r>
              <a:rPr lang="pl-PL" sz="1600" dirty="0">
                <a:solidFill>
                  <a:srgbClr val="00B050"/>
                </a:solidFill>
              </a:rPr>
              <a:t>NA18563 NA18564 NA18565 NA18566 NA18567 NA18570 NA18571 NA18572 NA18573 NA18574 NA18576 NA18577 NA18579 NA18582 NA18591</a:t>
            </a:r>
            <a:r>
              <a:rPr lang="en-US" sz="1600" dirty="0">
                <a:solidFill>
                  <a:srgbClr val="00B050"/>
                </a:solidFill>
              </a:rPr>
              <a:t> </a:t>
            </a:r>
            <a:r>
              <a:rPr lang="pl-PL" sz="1600" dirty="0">
                <a:solidFill>
                  <a:srgbClr val="00B050"/>
                </a:solidFill>
              </a:rPr>
              <a:t>NA18592 NA18593 NA18595 NA18596 NA18597 NA18599 NA18602 NA18603 NA18605 NA18606 NA18608 NA18609 NA18610 NA18611 NA18612</a:t>
            </a:r>
            <a:r>
              <a:rPr lang="en-US" sz="1600" dirty="0">
                <a:solidFill>
                  <a:srgbClr val="00B050"/>
                </a:solidFill>
              </a:rPr>
              <a:t> </a:t>
            </a:r>
            <a:r>
              <a:rPr lang="pl-PL" sz="1600" dirty="0">
                <a:solidFill>
                  <a:srgbClr val="00B050"/>
                </a:solidFill>
              </a:rPr>
              <a:t>NA18613 NA18614 NA18615 NA18616 NA18617 NA18618 NA18619 NA18620 NA18621 NA18622 NA18623 NA18624 NA18625 NA18626 NA18627</a:t>
            </a:r>
            <a:r>
              <a:rPr lang="en-US" sz="1600" dirty="0">
                <a:solidFill>
                  <a:srgbClr val="00B050"/>
                </a:solidFill>
              </a:rPr>
              <a:t> </a:t>
            </a:r>
            <a:r>
              <a:rPr lang="pl-PL" sz="1600" dirty="0">
                <a:solidFill>
                  <a:srgbClr val="00B050"/>
                </a:solidFill>
              </a:rPr>
              <a:t>NA18628 NA18629 NA18630 NA18631 NA18632 NA18633 NA18634 NA18635 NA18636 NA18637 NA18638 NA18639 NA18640 NA18641 NA18642</a:t>
            </a:r>
            <a:r>
              <a:rPr lang="en-US" sz="1600" dirty="0">
                <a:solidFill>
                  <a:srgbClr val="00B050"/>
                </a:solidFill>
              </a:rPr>
              <a:t> </a:t>
            </a:r>
            <a:r>
              <a:rPr lang="pl-PL" sz="1600" dirty="0">
                <a:solidFill>
                  <a:srgbClr val="00B050"/>
                </a:solidFill>
              </a:rPr>
              <a:t>NA18643 NA18644 NA18645 NA18646 NA18647 NA18648 NA18740 NA18745 NA18747 NA18748 NA18749 NA18757 NA18791 NA18853 NA18856</a:t>
            </a:r>
            <a:r>
              <a:rPr lang="en-US" sz="1600" dirty="0">
                <a:solidFill>
                  <a:srgbClr val="00B050"/>
                </a:solidFill>
              </a:rPr>
              <a:t> </a:t>
            </a:r>
            <a:r>
              <a:rPr lang="pl-PL" sz="1600" dirty="0">
                <a:solidFill>
                  <a:srgbClr val="00B050"/>
                </a:solidFill>
              </a:rPr>
              <a:t>NA18858 NA18861 NA18864 NA18865 NA18867 NA18868 NA18870 NA18871 NA18873 NA18874 NA18876 NA18877 NA18878 NA18879 NA18881</a:t>
            </a:r>
            <a:r>
              <a:rPr lang="en-US" sz="1600" dirty="0">
                <a:solidFill>
                  <a:srgbClr val="00B050"/>
                </a:solidFill>
              </a:rPr>
              <a:t> </a:t>
            </a:r>
            <a:r>
              <a:rPr lang="pl-PL" sz="1600" dirty="0">
                <a:solidFill>
                  <a:srgbClr val="00B050"/>
                </a:solidFill>
              </a:rPr>
              <a:t>NA18907 NA18908 NA18909 NA18910 NA18912 NA18915 NA18916 NA18917 NA18923 NA18924 NA18933 NA18934 NA18939 NA18940 NA18941</a:t>
            </a:r>
            <a:r>
              <a:rPr lang="en-US" sz="1600" dirty="0">
                <a:solidFill>
                  <a:srgbClr val="00B050"/>
                </a:solidFill>
              </a:rPr>
              <a:t> </a:t>
            </a:r>
            <a:r>
              <a:rPr lang="pl-PL" sz="1600" dirty="0">
                <a:solidFill>
                  <a:srgbClr val="00B050"/>
                </a:solidFill>
              </a:rPr>
              <a:t>NA18942 NA18943 NA18944 NA18945 NA18946 NA18947 NA18948 NA18949 NA18950 NA18951 NA18952 NA18953 NA18954 NA18955 NA18956</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249</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0214960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lowchart: Alternate Process 5">
            <a:extLst>
              <a:ext uri="{FF2B5EF4-FFF2-40B4-BE49-F238E27FC236}">
                <a16:creationId xmlns:a16="http://schemas.microsoft.com/office/drawing/2014/main" id="{538D4F79-4512-45F9-A75E-1135429712D6}"/>
              </a:ext>
            </a:extLst>
          </p:cNvPr>
          <p:cNvSpPr/>
          <p:nvPr/>
        </p:nvSpPr>
        <p:spPr>
          <a:xfrm>
            <a:off x="2860937" y="228600"/>
            <a:ext cx="3422126" cy="820057"/>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Software: BWA</a:t>
            </a:r>
          </a:p>
          <a:p>
            <a:pPr algn="ctr"/>
            <a:r>
              <a:rPr lang="en-US" dirty="0"/>
              <a:t>Input: FASTA reads</a:t>
            </a:r>
          </a:p>
          <a:p>
            <a:pPr algn="ctr"/>
            <a:r>
              <a:rPr lang="en-US" dirty="0"/>
              <a:t>Output: SAM format</a:t>
            </a:r>
          </a:p>
        </p:txBody>
      </p:sp>
      <p:sp>
        <p:nvSpPr>
          <p:cNvPr id="11" name="Flowchart: Alternate Process 10">
            <a:extLst>
              <a:ext uri="{FF2B5EF4-FFF2-40B4-BE49-F238E27FC236}">
                <a16:creationId xmlns:a16="http://schemas.microsoft.com/office/drawing/2014/main" id="{8E05829C-EA43-431A-B771-003F4077FA51}"/>
              </a:ext>
            </a:extLst>
          </p:cNvPr>
          <p:cNvSpPr/>
          <p:nvPr/>
        </p:nvSpPr>
        <p:spPr>
          <a:xfrm>
            <a:off x="2860937" y="1551672"/>
            <a:ext cx="3422126" cy="820057"/>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Software: Samtools 1.9</a:t>
            </a:r>
          </a:p>
          <a:p>
            <a:pPr algn="ctr"/>
            <a:r>
              <a:rPr lang="en-US" dirty="0"/>
              <a:t>Input: SAM format</a:t>
            </a:r>
          </a:p>
          <a:p>
            <a:pPr algn="ctr"/>
            <a:r>
              <a:rPr lang="en-US" dirty="0"/>
              <a:t>Output: BAM format</a:t>
            </a:r>
          </a:p>
        </p:txBody>
      </p:sp>
      <p:sp>
        <p:nvSpPr>
          <p:cNvPr id="12" name="Flowchart: Alternate Process 11">
            <a:extLst>
              <a:ext uri="{FF2B5EF4-FFF2-40B4-BE49-F238E27FC236}">
                <a16:creationId xmlns:a16="http://schemas.microsoft.com/office/drawing/2014/main" id="{BD2554E6-72AE-4C42-B836-387DDE1854BF}"/>
              </a:ext>
            </a:extLst>
          </p:cNvPr>
          <p:cNvSpPr/>
          <p:nvPr/>
        </p:nvSpPr>
        <p:spPr>
          <a:xfrm>
            <a:off x="2860937" y="2790375"/>
            <a:ext cx="3422126" cy="820057"/>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Software: Bcftools 1.9</a:t>
            </a:r>
          </a:p>
          <a:p>
            <a:pPr algn="ctr"/>
            <a:r>
              <a:rPr lang="en-US" dirty="0"/>
              <a:t>Input: BAM format</a:t>
            </a:r>
          </a:p>
          <a:p>
            <a:pPr algn="ctr"/>
            <a:r>
              <a:rPr lang="en-US" dirty="0"/>
              <a:t>Output: VCF file with SNPs</a:t>
            </a:r>
          </a:p>
        </p:txBody>
      </p:sp>
      <p:sp>
        <p:nvSpPr>
          <p:cNvPr id="13" name="Flowchart: Alternate Process 12">
            <a:extLst>
              <a:ext uri="{FF2B5EF4-FFF2-40B4-BE49-F238E27FC236}">
                <a16:creationId xmlns:a16="http://schemas.microsoft.com/office/drawing/2014/main" id="{245FF484-BF07-4980-84FA-8C660A8995C3}"/>
              </a:ext>
            </a:extLst>
          </p:cNvPr>
          <p:cNvSpPr/>
          <p:nvPr/>
        </p:nvSpPr>
        <p:spPr>
          <a:xfrm>
            <a:off x="803537" y="4029078"/>
            <a:ext cx="3422126" cy="820057"/>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Software: Get5SampleKey.pl</a:t>
            </a:r>
          </a:p>
          <a:p>
            <a:pPr algn="ctr"/>
            <a:r>
              <a:rPr lang="en-US" dirty="0"/>
              <a:t>Input: VCF file with SNPs</a:t>
            </a:r>
          </a:p>
          <a:p>
            <a:pPr algn="ctr"/>
            <a:r>
              <a:rPr lang="en-US" dirty="0"/>
              <a:t>Output: sample.snps</a:t>
            </a:r>
          </a:p>
        </p:txBody>
      </p:sp>
      <p:sp>
        <p:nvSpPr>
          <p:cNvPr id="14" name="Flowchart: Alternate Process 13">
            <a:extLst>
              <a:ext uri="{FF2B5EF4-FFF2-40B4-BE49-F238E27FC236}">
                <a16:creationId xmlns:a16="http://schemas.microsoft.com/office/drawing/2014/main" id="{80DF9EC9-769F-426B-8AD1-A55867F05086}"/>
              </a:ext>
            </a:extLst>
          </p:cNvPr>
          <p:cNvSpPr/>
          <p:nvPr/>
        </p:nvSpPr>
        <p:spPr>
          <a:xfrm>
            <a:off x="2863639" y="5704114"/>
            <a:ext cx="3422126" cy="820057"/>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Software: DBM</a:t>
            </a:r>
          </a:p>
          <a:p>
            <a:pPr algn="ctr"/>
            <a:r>
              <a:rPr lang="en-US" dirty="0"/>
              <a:t>Input: SNP file and counts file</a:t>
            </a:r>
          </a:p>
          <a:p>
            <a:pPr algn="ctr"/>
            <a:r>
              <a:rPr lang="en-US" dirty="0"/>
              <a:t>Output: sample.g</a:t>
            </a:r>
          </a:p>
        </p:txBody>
      </p:sp>
      <p:sp>
        <p:nvSpPr>
          <p:cNvPr id="15" name="Flowchart: Alternate Process 14">
            <a:extLst>
              <a:ext uri="{FF2B5EF4-FFF2-40B4-BE49-F238E27FC236}">
                <a16:creationId xmlns:a16="http://schemas.microsoft.com/office/drawing/2014/main" id="{36FF4C0F-C5DC-4552-ABE7-77936916382D}"/>
              </a:ext>
            </a:extLst>
          </p:cNvPr>
          <p:cNvSpPr/>
          <p:nvPr/>
        </p:nvSpPr>
        <p:spPr>
          <a:xfrm>
            <a:off x="4876800" y="4013797"/>
            <a:ext cx="3422126" cy="850618"/>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Software: GetCounts.pl</a:t>
            </a:r>
          </a:p>
          <a:p>
            <a:pPr algn="ctr"/>
            <a:r>
              <a:rPr lang="en-US" dirty="0"/>
              <a:t>Input: SNP file and VCF file</a:t>
            </a:r>
          </a:p>
          <a:p>
            <a:pPr algn="ctr"/>
            <a:r>
              <a:rPr lang="en-US" dirty="0"/>
              <a:t>Output: sample.counts</a:t>
            </a:r>
          </a:p>
        </p:txBody>
      </p:sp>
      <p:cxnSp>
        <p:nvCxnSpPr>
          <p:cNvPr id="17" name="Straight Arrow Connector 16">
            <a:extLst>
              <a:ext uri="{FF2B5EF4-FFF2-40B4-BE49-F238E27FC236}">
                <a16:creationId xmlns:a16="http://schemas.microsoft.com/office/drawing/2014/main" id="{3CC24EBC-B7AB-4082-B3EA-58AE4EF7CB3A}"/>
              </a:ext>
            </a:extLst>
          </p:cNvPr>
          <p:cNvCxnSpPr>
            <a:stCxn id="6" idx="2"/>
            <a:endCxn id="11" idx="0"/>
          </p:cNvCxnSpPr>
          <p:nvPr/>
        </p:nvCxnSpPr>
        <p:spPr>
          <a:xfrm>
            <a:off x="4572000" y="1048657"/>
            <a:ext cx="0" cy="5030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DA1A06A5-F4C5-4FE7-ACCC-029E3CBEDA55}"/>
              </a:ext>
            </a:extLst>
          </p:cNvPr>
          <p:cNvCxnSpPr>
            <a:stCxn id="11" idx="2"/>
            <a:endCxn id="12" idx="0"/>
          </p:cNvCxnSpPr>
          <p:nvPr/>
        </p:nvCxnSpPr>
        <p:spPr>
          <a:xfrm>
            <a:off x="4572000" y="2371729"/>
            <a:ext cx="0" cy="4186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Connector: Elbow 22">
            <a:extLst>
              <a:ext uri="{FF2B5EF4-FFF2-40B4-BE49-F238E27FC236}">
                <a16:creationId xmlns:a16="http://schemas.microsoft.com/office/drawing/2014/main" id="{89686C6A-E878-4A80-8697-FC3D9D39AB3E}"/>
              </a:ext>
            </a:extLst>
          </p:cNvPr>
          <p:cNvCxnSpPr>
            <a:cxnSpLocks/>
          </p:cNvCxnSpPr>
          <p:nvPr/>
        </p:nvCxnSpPr>
        <p:spPr>
          <a:xfrm>
            <a:off x="5919395" y="3200404"/>
            <a:ext cx="727337" cy="81339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BD5159D1-47EE-4D1A-9027-0624172A9E72}"/>
              </a:ext>
            </a:extLst>
          </p:cNvPr>
          <p:cNvCxnSpPr>
            <a:stCxn id="12" idx="1"/>
            <a:endCxn id="13" idx="0"/>
          </p:cNvCxnSpPr>
          <p:nvPr/>
        </p:nvCxnSpPr>
        <p:spPr>
          <a:xfrm rot="10800000" flipV="1">
            <a:off x="2514601" y="3200404"/>
            <a:ext cx="346337" cy="82867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DD637A97-49A9-4FEB-8435-2196E1163F50}"/>
              </a:ext>
            </a:extLst>
          </p:cNvPr>
          <p:cNvCxnSpPr>
            <a:cxnSpLocks/>
            <a:stCxn id="13" idx="3"/>
            <a:endCxn id="15" idx="1"/>
          </p:cNvCxnSpPr>
          <p:nvPr/>
        </p:nvCxnSpPr>
        <p:spPr>
          <a:xfrm flipV="1">
            <a:off x="4225663" y="4439106"/>
            <a:ext cx="651137"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Connector: Elbow 36">
            <a:extLst>
              <a:ext uri="{FF2B5EF4-FFF2-40B4-BE49-F238E27FC236}">
                <a16:creationId xmlns:a16="http://schemas.microsoft.com/office/drawing/2014/main" id="{2EB85ECD-6163-4E58-9067-DE22D90648BE}"/>
              </a:ext>
            </a:extLst>
          </p:cNvPr>
          <p:cNvCxnSpPr>
            <a:cxnSpLocks/>
          </p:cNvCxnSpPr>
          <p:nvPr/>
        </p:nvCxnSpPr>
        <p:spPr>
          <a:xfrm rot="16200000" flipH="1">
            <a:off x="3241907" y="3920862"/>
            <a:ext cx="519715" cy="2057402"/>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Connector: Elbow 49">
            <a:extLst>
              <a:ext uri="{FF2B5EF4-FFF2-40B4-BE49-F238E27FC236}">
                <a16:creationId xmlns:a16="http://schemas.microsoft.com/office/drawing/2014/main" id="{5BD92FF1-5D54-4ED9-AD97-E999A58DCD13}"/>
              </a:ext>
            </a:extLst>
          </p:cNvPr>
          <p:cNvCxnSpPr>
            <a:cxnSpLocks/>
          </p:cNvCxnSpPr>
          <p:nvPr/>
        </p:nvCxnSpPr>
        <p:spPr>
          <a:xfrm rot="10800000" flipV="1">
            <a:off x="4530465" y="4085586"/>
            <a:ext cx="3075790" cy="1118176"/>
          </a:xfrm>
          <a:prstGeom prst="bentConnector3">
            <a:avLst>
              <a:gd name="adj1" fmla="val 3186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0ED53749-F6C7-5C41-910A-37E3EF45C136}"/>
              </a:ext>
            </a:extLst>
          </p:cNvPr>
          <p:cNvCxnSpPr>
            <a:cxnSpLocks/>
          </p:cNvCxnSpPr>
          <p:nvPr/>
        </p:nvCxnSpPr>
        <p:spPr>
          <a:xfrm flipH="1">
            <a:off x="4530462" y="5185011"/>
            <a:ext cx="2" cy="4939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33C02A42-65CE-4D3A-B25F-CAA2F3ADCB8D}"/>
              </a:ext>
            </a:extLst>
          </p:cNvPr>
          <p:cNvSpPr>
            <a:spLocks noGrp="1"/>
          </p:cNvSpPr>
          <p:nvPr>
            <p:ph type="sldNum" sz="quarter" idx="12"/>
          </p:nvPr>
        </p:nvSpPr>
        <p:spPr/>
        <p:txBody>
          <a:bodyPr/>
          <a:lstStyle/>
          <a:p>
            <a:fld id="{79EB0BAA-089B-F446-9CF3-DE954596BEEC}" type="slidenum">
              <a:rPr lang="en-US" smtClean="0"/>
              <a:t>25</a:t>
            </a:fld>
            <a:endParaRPr lang="en-US"/>
          </a:p>
        </p:txBody>
      </p:sp>
    </p:spTree>
    <p:extLst>
      <p:ext uri="{BB962C8B-B14F-4D97-AF65-F5344CB8AC3E}">
        <p14:creationId xmlns:p14="http://schemas.microsoft.com/office/powerpoint/2010/main" val="1031778747"/>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258918"/>
            <a:ext cx="8588272" cy="6248400"/>
          </a:xfrm>
        </p:spPr>
        <p:txBody>
          <a:bodyPr>
            <a:normAutofit/>
          </a:bodyPr>
          <a:lstStyle/>
          <a:p>
            <a:pPr marL="0" indent="0" algn="ctr">
              <a:buNone/>
            </a:pPr>
            <a:r>
              <a:rPr lang="en-US" sz="1400" dirty="0">
                <a:solidFill>
                  <a:srgbClr val="1F0DFF"/>
                </a:solidFill>
              </a:rPr>
              <a:t>/home/s_m774/</a:t>
            </a:r>
            <a:r>
              <a:rPr lang="en-US" sz="1400" dirty="0" err="1">
                <a:solidFill>
                  <a:srgbClr val="1F0DFF"/>
                </a:solidFill>
              </a:rPr>
              <a:t>known_truth</a:t>
            </a:r>
            <a:r>
              <a:rPr lang="en-US" sz="1400" dirty="0">
                <a:solidFill>
                  <a:srgbClr val="1F0DFF"/>
                </a:solidFill>
              </a:rPr>
              <a:t>/</a:t>
            </a:r>
          </a:p>
          <a:p>
            <a:pPr marL="0" indent="0" algn="ctr">
              <a:buNone/>
            </a:pPr>
            <a:r>
              <a:rPr lang="en-US" sz="1400" dirty="0">
                <a:solidFill>
                  <a:srgbClr val="00B050"/>
                </a:solidFill>
              </a:rPr>
              <a:t>Script: 2021.1.12.phasing</a:t>
            </a:r>
          </a:p>
          <a:p>
            <a:pPr marL="0" indent="0">
              <a:buNone/>
            </a:pPr>
            <a:r>
              <a:rPr lang="en-US" sz="1400" dirty="0">
                <a:solidFill>
                  <a:srgbClr val="00B050"/>
                </a:solidFill>
              </a:rPr>
              <a:t>2. Extract the ‘known truth’ from large ShapeIt2 VCF file</a:t>
            </a:r>
          </a:p>
          <a:p>
            <a:pPr marL="0" indent="0">
              <a:buNone/>
            </a:pPr>
            <a:r>
              <a:rPr lang="en-US" sz="1400" dirty="0">
                <a:solidFill>
                  <a:srgbClr val="00B050"/>
                </a:solidFill>
              </a:rPr>
              <a:t>Completed using ‘</a:t>
            </a:r>
            <a:r>
              <a:rPr lang="en-US" sz="1400" dirty="0" err="1">
                <a:solidFill>
                  <a:srgbClr val="00B050"/>
                </a:solidFill>
              </a:rPr>
              <a:t>bcftools</a:t>
            </a:r>
            <a:r>
              <a:rPr lang="en-US" sz="1400" dirty="0">
                <a:solidFill>
                  <a:srgbClr val="00B050"/>
                </a:solidFill>
              </a:rPr>
              <a:t> view’ - Note: </a:t>
            </a:r>
            <a:r>
              <a:rPr lang="en-US" sz="1400" dirty="0" err="1">
                <a:solidFill>
                  <a:srgbClr val="00B050"/>
                </a:solidFill>
              </a:rPr>
              <a:t>bcftools</a:t>
            </a:r>
            <a:r>
              <a:rPr lang="en-US" sz="1400" b="1" dirty="0">
                <a:solidFill>
                  <a:srgbClr val="00B050"/>
                </a:solidFill>
              </a:rPr>
              <a:t> view </a:t>
            </a:r>
            <a:r>
              <a:rPr lang="en-US" sz="1400" dirty="0">
                <a:solidFill>
                  <a:srgbClr val="00B050"/>
                </a:solidFill>
              </a:rPr>
              <a:t>is soon deprecated for </a:t>
            </a:r>
            <a:r>
              <a:rPr lang="en-US" sz="1400" dirty="0" err="1">
                <a:solidFill>
                  <a:srgbClr val="00B050"/>
                </a:solidFill>
              </a:rPr>
              <a:t>bcftools</a:t>
            </a:r>
            <a:r>
              <a:rPr lang="en-US" sz="1400" dirty="0">
                <a:solidFill>
                  <a:srgbClr val="00B050"/>
                </a:solidFill>
              </a:rPr>
              <a:t> </a:t>
            </a:r>
            <a:r>
              <a:rPr lang="en-US" sz="1400" b="1" dirty="0">
                <a:solidFill>
                  <a:srgbClr val="00B050"/>
                </a:solidFill>
              </a:rPr>
              <a:t>call</a:t>
            </a:r>
            <a:r>
              <a:rPr lang="en-US" sz="1400" dirty="0">
                <a:solidFill>
                  <a:srgbClr val="00B050"/>
                </a:solidFill>
              </a:rPr>
              <a:t> in the future</a:t>
            </a:r>
          </a:p>
          <a:p>
            <a:pPr marL="0" indent="0">
              <a:buNone/>
            </a:pPr>
            <a:r>
              <a:rPr lang="en-US" sz="1400" dirty="0" err="1">
                <a:solidFill>
                  <a:srgbClr val="00B050"/>
                </a:solidFill>
              </a:rPr>
              <a:t>bcftools</a:t>
            </a:r>
            <a:r>
              <a:rPr lang="en-US" sz="1400" dirty="0">
                <a:solidFill>
                  <a:srgbClr val="00B050"/>
                </a:solidFill>
              </a:rPr>
              <a:t> view -s NA12873,NA12874,NA12878 --types </a:t>
            </a:r>
            <a:r>
              <a:rPr lang="en-US" sz="1400" dirty="0" err="1">
                <a:solidFill>
                  <a:srgbClr val="00B050"/>
                </a:solidFill>
              </a:rPr>
              <a:t>snps</a:t>
            </a:r>
            <a:r>
              <a:rPr lang="en-US" sz="1400" dirty="0">
                <a:solidFill>
                  <a:srgbClr val="00B050"/>
                </a:solidFill>
              </a:rPr>
              <a:t>  ALL.chr10.shapeit2_integrated_snvindels_v2a_27022019.GRCh38.phased.vcf -o shapeit2.chr10.hg38.NA12873.NA12874.NA12878.vcf</a:t>
            </a:r>
          </a:p>
          <a:p>
            <a:pPr marL="0" indent="0">
              <a:buNone/>
            </a:pPr>
            <a:endParaRPr lang="en-US" sz="1400" dirty="0">
              <a:solidFill>
                <a:srgbClr val="00B050"/>
              </a:solidFill>
            </a:endParaRPr>
          </a:p>
          <a:p>
            <a:pPr marL="0" indent="0">
              <a:buNone/>
            </a:pPr>
            <a:r>
              <a:rPr lang="en-US" sz="1400" dirty="0">
                <a:solidFill>
                  <a:srgbClr val="00B050"/>
                </a:solidFill>
              </a:rPr>
              <a:t>3. Find samples to phase using each MIHA package (all GRCh38) (known truth exists)</a:t>
            </a:r>
          </a:p>
          <a:p>
            <a:pPr marL="0" indent="0">
              <a:buNone/>
            </a:pPr>
            <a:r>
              <a:rPr lang="en-US" sz="1400" dirty="0">
                <a:solidFill>
                  <a:srgbClr val="00B050"/>
                </a:solidFill>
              </a:rPr>
              <a:t>4. Download alignments for each sample</a:t>
            </a:r>
          </a:p>
          <a:p>
            <a:pPr marL="0" indent="0">
              <a:buNone/>
            </a:pPr>
            <a:r>
              <a:rPr lang="pl-PL" sz="1400" dirty="0">
                <a:solidFill>
                  <a:srgbClr val="1F0DFF"/>
                </a:solidFill>
              </a:rPr>
              <a:t>NA12873 NA12874 NA12878</a:t>
            </a:r>
            <a:r>
              <a:rPr lang="en-US" sz="1400" dirty="0">
                <a:solidFill>
                  <a:srgbClr val="1F0DFF"/>
                </a:solidFill>
              </a:rPr>
              <a:t> </a:t>
            </a:r>
            <a:r>
              <a:rPr lang="en-US" sz="1400" dirty="0">
                <a:solidFill>
                  <a:srgbClr val="00B050"/>
                </a:solidFill>
              </a:rPr>
              <a:t>All different families.</a:t>
            </a:r>
            <a:endParaRPr lang="en-US" sz="1400" dirty="0">
              <a:solidFill>
                <a:srgbClr val="1F0DFF"/>
              </a:solidFill>
            </a:endParaRPr>
          </a:p>
          <a:p>
            <a:pPr marL="0" indent="0">
              <a:buNone/>
            </a:pPr>
            <a:r>
              <a:rPr lang="en-US" sz="1400" dirty="0">
                <a:solidFill>
                  <a:srgbClr val="00B050"/>
                </a:solidFill>
                <a:hlinkClick r:id="rId2"/>
              </a:rPr>
              <a:t>https://www.internationalgenome.org/data-portal/sample/NA12873</a:t>
            </a:r>
            <a:r>
              <a:rPr lang="en-US" sz="1400" dirty="0">
                <a:solidFill>
                  <a:srgbClr val="00B050"/>
                </a:solidFill>
              </a:rPr>
              <a:t> (mother)</a:t>
            </a:r>
          </a:p>
          <a:p>
            <a:pPr marL="0" indent="0">
              <a:buNone/>
            </a:pPr>
            <a:r>
              <a:rPr lang="en-US" sz="1400" dirty="0">
                <a:solidFill>
                  <a:srgbClr val="00B050"/>
                </a:solidFill>
                <a:hlinkClick r:id="rId3"/>
              </a:rPr>
              <a:t>https://www.internationalgenome.org/data-portal/sample/NA12874</a:t>
            </a:r>
            <a:r>
              <a:rPr lang="en-US" sz="1400" dirty="0">
                <a:solidFill>
                  <a:srgbClr val="00B050"/>
                </a:solidFill>
              </a:rPr>
              <a:t> (father)</a:t>
            </a:r>
          </a:p>
          <a:p>
            <a:pPr marL="0" indent="0">
              <a:buNone/>
            </a:pPr>
            <a:r>
              <a:rPr lang="en-US" sz="1400" dirty="0">
                <a:solidFill>
                  <a:srgbClr val="00B050"/>
                </a:solidFill>
                <a:hlinkClick r:id="rId4"/>
              </a:rPr>
              <a:t>https://www.internationalgenome.org/data-portal/sample/NA12878</a:t>
            </a:r>
            <a:r>
              <a:rPr lang="en-US" sz="1400" dirty="0">
                <a:solidFill>
                  <a:srgbClr val="00B050"/>
                </a:solidFill>
              </a:rPr>
              <a:t> (child)</a:t>
            </a:r>
          </a:p>
          <a:p>
            <a:pPr marL="0" indent="0">
              <a:buNone/>
            </a:pPr>
            <a:endParaRPr lang="en-US" sz="1400" dirty="0">
              <a:solidFill>
                <a:srgbClr val="00B050"/>
              </a:solidFill>
            </a:endParaRP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250</a:t>
            </a:fld>
            <a:endPar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4026195338"/>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258918"/>
            <a:ext cx="8588272" cy="6248400"/>
          </a:xfrm>
        </p:spPr>
        <p:txBody>
          <a:bodyPr>
            <a:normAutofit/>
          </a:bodyPr>
          <a:lstStyle/>
          <a:p>
            <a:pPr marL="0" indent="0" algn="ctr">
              <a:buNone/>
            </a:pPr>
            <a:r>
              <a:rPr lang="en-US" sz="1400" dirty="0">
                <a:solidFill>
                  <a:srgbClr val="00B050"/>
                </a:solidFill>
              </a:rPr>
              <a:t>Script: 2021.1.12.phasing</a:t>
            </a:r>
          </a:p>
          <a:p>
            <a:pPr marL="0" indent="0" algn="ctr">
              <a:buNone/>
            </a:pPr>
            <a:r>
              <a:rPr lang="en-US" sz="1400" dirty="0">
                <a:solidFill>
                  <a:srgbClr val="00B050"/>
                </a:solidFill>
              </a:rPr>
              <a:t>/home/s_m774/</a:t>
            </a:r>
            <a:r>
              <a:rPr lang="en-US" sz="1400" dirty="0" err="1">
                <a:solidFill>
                  <a:srgbClr val="00B050"/>
                </a:solidFill>
              </a:rPr>
              <a:t>known_truth</a:t>
            </a:r>
            <a:r>
              <a:rPr lang="en-US" sz="1400" dirty="0">
                <a:solidFill>
                  <a:srgbClr val="00B050"/>
                </a:solidFill>
              </a:rPr>
              <a:t>/</a:t>
            </a:r>
          </a:p>
          <a:p>
            <a:pPr marL="0" indent="0" algn="ctr">
              <a:buNone/>
            </a:pPr>
            <a:r>
              <a:rPr lang="en-US" sz="1400" dirty="0">
                <a:solidFill>
                  <a:srgbClr val="00B050"/>
                </a:solidFill>
              </a:rPr>
              <a:t>git clone https://github.com/1SHERWIN/genome-phasing.git</a:t>
            </a:r>
          </a:p>
          <a:p>
            <a:pPr marL="0" indent="0" algn="ctr">
              <a:buNone/>
            </a:pPr>
            <a:endParaRPr lang="en-US" sz="1400" dirty="0">
              <a:solidFill>
                <a:srgbClr val="00B050"/>
              </a:solidFill>
            </a:endParaRPr>
          </a:p>
          <a:p>
            <a:pPr marL="0" indent="0">
              <a:buNone/>
            </a:pPr>
            <a:r>
              <a:rPr lang="en-US" sz="1400" dirty="0">
                <a:solidFill>
                  <a:srgbClr val="00B050"/>
                </a:solidFill>
              </a:rPr>
              <a:t>5. Call SNV using </a:t>
            </a:r>
            <a:r>
              <a:rPr lang="en-US" sz="1400" dirty="0" err="1">
                <a:solidFill>
                  <a:srgbClr val="00B050"/>
                </a:solidFill>
              </a:rPr>
              <a:t>bcftools</a:t>
            </a:r>
            <a:r>
              <a:rPr lang="en-US" sz="1400" dirty="0">
                <a:solidFill>
                  <a:srgbClr val="00B050"/>
                </a:solidFill>
              </a:rPr>
              <a:t>. Complete</a:t>
            </a:r>
          </a:p>
          <a:p>
            <a:pPr marL="0" indent="0">
              <a:buNone/>
            </a:pPr>
            <a:r>
              <a:rPr lang="en-US" sz="1400" dirty="0" err="1">
                <a:solidFill>
                  <a:srgbClr val="00B050"/>
                </a:solidFill>
              </a:rPr>
              <a:t>sbatch</a:t>
            </a:r>
            <a:r>
              <a:rPr lang="en-US" sz="1400" dirty="0">
                <a:solidFill>
                  <a:srgbClr val="00B050"/>
                </a:solidFill>
              </a:rPr>
              <a:t> /home/s_m774/genome-phasing/3sample.bcftools.batch</a:t>
            </a:r>
          </a:p>
          <a:p>
            <a:pPr marL="0" indent="0">
              <a:buNone/>
            </a:pPr>
            <a:endParaRPr lang="en-US" sz="1400" dirty="0">
              <a:solidFill>
                <a:srgbClr val="00B050"/>
              </a:solidFill>
            </a:endParaRPr>
          </a:p>
          <a:p>
            <a:pPr marL="0" indent="0">
              <a:buNone/>
            </a:pPr>
            <a:r>
              <a:rPr lang="en-US" sz="1400" dirty="0">
                <a:solidFill>
                  <a:srgbClr val="00B050"/>
                </a:solidFill>
              </a:rPr>
              <a:t>6. Intersect known truth and our SNV positions. Complete</a:t>
            </a:r>
          </a:p>
          <a:p>
            <a:pPr marL="0" indent="0">
              <a:buNone/>
            </a:pPr>
            <a:r>
              <a:rPr lang="en-US" sz="1400" dirty="0">
                <a:solidFill>
                  <a:srgbClr val="00B050"/>
                </a:solidFill>
              </a:rPr>
              <a:t>/home/s_m774/genome-phasing/getSharedPositions.sh</a:t>
            </a:r>
          </a:p>
          <a:p>
            <a:pPr marL="0" indent="0">
              <a:buNone/>
            </a:pPr>
            <a:endParaRPr lang="en-US" sz="1400" dirty="0">
              <a:solidFill>
                <a:srgbClr val="00B050"/>
              </a:solidFill>
            </a:endParaRPr>
          </a:p>
          <a:p>
            <a:pPr marL="0" indent="0">
              <a:buNone/>
            </a:pPr>
            <a:r>
              <a:rPr lang="en-US" sz="1400" dirty="0">
                <a:solidFill>
                  <a:srgbClr val="00B050"/>
                </a:solidFill>
              </a:rPr>
              <a:t>7. Phase using each MIHA package. Complete</a:t>
            </a:r>
          </a:p>
          <a:p>
            <a:pPr marL="0" indent="0">
              <a:buNone/>
            </a:pPr>
            <a:r>
              <a:rPr lang="en-US" sz="1400" dirty="0" err="1">
                <a:solidFill>
                  <a:srgbClr val="00B050"/>
                </a:solidFill>
              </a:rPr>
              <a:t>sbatch</a:t>
            </a:r>
            <a:r>
              <a:rPr lang="en-US" sz="1400" dirty="0">
                <a:solidFill>
                  <a:srgbClr val="00B050"/>
                </a:solidFill>
              </a:rPr>
              <a:t> /home/s_m774/genome-phasing/3sample.whatshap.batch</a:t>
            </a:r>
          </a:p>
          <a:p>
            <a:pPr marL="0" indent="0">
              <a:buNone/>
            </a:pPr>
            <a:r>
              <a:rPr lang="en-US" sz="1400" dirty="0" err="1">
                <a:solidFill>
                  <a:srgbClr val="00B050"/>
                </a:solidFill>
              </a:rPr>
              <a:t>sbatch</a:t>
            </a:r>
            <a:r>
              <a:rPr lang="en-US" sz="1400" dirty="0">
                <a:solidFill>
                  <a:srgbClr val="00B050"/>
                </a:solidFill>
              </a:rPr>
              <a:t> /home/s_m774/genome-phasing/3sample.hapseq2.batch</a:t>
            </a:r>
          </a:p>
          <a:p>
            <a:pPr marL="0" indent="0">
              <a:buNone/>
            </a:pPr>
            <a:r>
              <a:rPr lang="en-US" sz="1400" dirty="0" err="1">
                <a:solidFill>
                  <a:srgbClr val="00B050"/>
                </a:solidFill>
              </a:rPr>
              <a:t>sbatch</a:t>
            </a:r>
            <a:r>
              <a:rPr lang="en-US" sz="1400" dirty="0">
                <a:solidFill>
                  <a:srgbClr val="00B050"/>
                </a:solidFill>
              </a:rPr>
              <a:t> /home/s_m774/genome-phasing/3sample.dbm.batch</a:t>
            </a:r>
          </a:p>
          <a:p>
            <a:pPr marL="0" indent="0">
              <a:buNone/>
            </a:pPr>
            <a:endParaRPr lang="en-US" sz="1400" dirty="0">
              <a:solidFill>
                <a:srgbClr val="00B050"/>
              </a:solidFill>
            </a:endParaRPr>
          </a:p>
          <a:p>
            <a:pPr marL="0" indent="0">
              <a:buNone/>
            </a:pPr>
            <a:r>
              <a:rPr lang="en-US" sz="1400" dirty="0">
                <a:solidFill>
                  <a:srgbClr val="00B050"/>
                </a:solidFill>
              </a:rPr>
              <a:t>8. Haplotype pairwise comparison with known truth and each package. Complete</a:t>
            </a:r>
          </a:p>
          <a:p>
            <a:pPr marL="0" indent="0">
              <a:buNone/>
            </a:pPr>
            <a:r>
              <a:rPr lang="en-US" sz="1400" dirty="0">
                <a:solidFill>
                  <a:srgbClr val="00B050"/>
                </a:solidFill>
              </a:rPr>
              <a:t>/home/s_m774/genome-phasing/getHaplotypeAgreement.sh</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251</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4168875163"/>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AF380A65-768D-48F3-947F-7F40A71B2E49}"/>
              </a:ext>
            </a:extLst>
          </p:cNvPr>
          <p:cNvSpPr txBox="1"/>
          <p:nvPr/>
        </p:nvSpPr>
        <p:spPr>
          <a:xfrm>
            <a:off x="104029" y="3018769"/>
            <a:ext cx="7886700" cy="3293209"/>
          </a:xfrm>
          <a:prstGeom prst="rect">
            <a:avLst/>
          </a:prstGeom>
          <a:noFill/>
        </p:spPr>
        <p:txBody>
          <a:bodyPr wrap="square" rtlCol="0">
            <a:spAutoFit/>
          </a:bodyPr>
          <a:lstStyle/>
          <a:p>
            <a:r>
              <a:rPr lang="en-US" sz="1600" dirty="0"/>
              <a:t>ShapeIt2 known truth has 263,080 shared positions to the haplotypes called by </a:t>
            </a:r>
            <a:r>
              <a:rPr lang="en-US" sz="1600" dirty="0" err="1"/>
              <a:t>Whatshap</a:t>
            </a:r>
            <a:r>
              <a:rPr lang="en-US" sz="1600" dirty="0"/>
              <a:t>, HapSeq2, and DBM</a:t>
            </a:r>
            <a:endParaRPr lang="en-US" sz="1600" i="0" u="none" strike="noStrike" kern="1200" dirty="0">
              <a:solidFill>
                <a:srgbClr val="1F0DFF"/>
              </a:solidFill>
              <a:effectLst/>
              <a:latin typeface="Calibri" panose="020F0502020204030204" pitchFamily="34" charset="0"/>
            </a:endParaRPr>
          </a:p>
          <a:p>
            <a:endParaRPr lang="en-US" sz="1600" dirty="0">
              <a:solidFill>
                <a:srgbClr val="1F0DFF"/>
              </a:solidFill>
              <a:latin typeface="Calibri" panose="020F0502020204030204" pitchFamily="34" charset="0"/>
            </a:endParaRPr>
          </a:p>
          <a:p>
            <a:r>
              <a:rPr lang="en-US" sz="1600" i="0" u="none" strike="noStrike" kern="1200" dirty="0">
                <a:solidFill>
                  <a:srgbClr val="1F0DFF"/>
                </a:solidFill>
                <a:effectLst/>
                <a:latin typeface="Calibri" panose="020F0502020204030204" pitchFamily="34" charset="0"/>
              </a:rPr>
              <a:t>Possible next step: </a:t>
            </a:r>
            <a:r>
              <a:rPr lang="en-US" sz="1600" dirty="0"/>
              <a:t>A write up on this new data and our progress is needed </a:t>
            </a:r>
          </a:p>
          <a:p>
            <a:r>
              <a:rPr lang="en-US" sz="1600" dirty="0"/>
              <a:t>(I believe a Google doc is easier to collaborate in place of emailing our document back and forth)</a:t>
            </a:r>
          </a:p>
          <a:p>
            <a:endParaRPr lang="en-US" sz="1600" dirty="0"/>
          </a:p>
          <a:p>
            <a:r>
              <a:rPr lang="en-US" sz="1600" dirty="0">
                <a:solidFill>
                  <a:srgbClr val="00B050"/>
                </a:solidFill>
              </a:rPr>
              <a:t>Cool find this week: </a:t>
            </a:r>
            <a:r>
              <a:rPr lang="en-US" sz="1600" dirty="0">
                <a:solidFill>
                  <a:srgbClr val="00B050"/>
                </a:solidFill>
                <a:hlinkClick r:id="rId2"/>
              </a:rPr>
              <a:t>https://explainshell.com/</a:t>
            </a:r>
            <a:endParaRPr lang="en-US" sz="1600" dirty="0">
              <a:solidFill>
                <a:srgbClr val="00B050"/>
              </a:solidFill>
            </a:endParaRPr>
          </a:p>
          <a:p>
            <a:endParaRPr lang="en-US" sz="1600" dirty="0">
              <a:solidFill>
                <a:srgbClr val="00B050"/>
              </a:solidFill>
            </a:endParaRPr>
          </a:p>
          <a:p>
            <a:r>
              <a:rPr lang="en-US" sz="1600" dirty="0">
                <a:solidFill>
                  <a:srgbClr val="00B050"/>
                </a:solidFill>
              </a:rPr>
              <a:t>Meeting note: NA12878</a:t>
            </a:r>
          </a:p>
          <a:p>
            <a:r>
              <a:rPr lang="en-US" sz="1600" dirty="0" err="1">
                <a:solidFill>
                  <a:srgbClr val="00B050"/>
                </a:solidFill>
              </a:rPr>
              <a:t>Whatshap</a:t>
            </a:r>
            <a:r>
              <a:rPr lang="en-US" sz="1600" dirty="0">
                <a:solidFill>
                  <a:srgbClr val="00B050"/>
                </a:solidFill>
              </a:rPr>
              <a:t>: 197,762.5/ 263,080 = 75% </a:t>
            </a:r>
          </a:p>
          <a:p>
            <a:r>
              <a:rPr lang="en-US" sz="1600" dirty="0">
                <a:solidFill>
                  <a:srgbClr val="00B050"/>
                </a:solidFill>
              </a:rPr>
              <a:t>HapSeq2: 208,545 /263,080  =  79%</a:t>
            </a:r>
          </a:p>
          <a:p>
            <a:r>
              <a:rPr lang="en-US" sz="1600" dirty="0">
                <a:solidFill>
                  <a:srgbClr val="00B050"/>
                </a:solidFill>
              </a:rPr>
              <a:t>DBM: 154,215.5 = 59%</a:t>
            </a:r>
          </a:p>
        </p:txBody>
      </p:sp>
      <p:graphicFrame>
        <p:nvGraphicFramePr>
          <p:cNvPr id="3" name="Table 3">
            <a:extLst>
              <a:ext uri="{FF2B5EF4-FFF2-40B4-BE49-F238E27FC236}">
                <a16:creationId xmlns:a16="http://schemas.microsoft.com/office/drawing/2014/main" id="{D586E7F1-2940-4689-90E9-6BDCEB5B6236}"/>
              </a:ext>
            </a:extLst>
          </p:cNvPr>
          <p:cNvGraphicFramePr>
            <a:graphicFrameLocks/>
          </p:cNvGraphicFramePr>
          <p:nvPr>
            <p:extLst>
              <p:ext uri="{D42A27DB-BD31-4B8C-83A1-F6EECF244321}">
                <p14:modId xmlns:p14="http://schemas.microsoft.com/office/powerpoint/2010/main" val="1709437707"/>
              </p:ext>
            </p:extLst>
          </p:nvPr>
        </p:nvGraphicFramePr>
        <p:xfrm>
          <a:off x="104029" y="1475913"/>
          <a:ext cx="8926665" cy="1483360"/>
        </p:xfrm>
        <a:graphic>
          <a:graphicData uri="http://schemas.openxmlformats.org/drawingml/2006/table">
            <a:tbl>
              <a:tblPr firstRow="1" bandRow="1">
                <a:tableStyleId>{5C22544A-7EE6-4342-B048-85BDC9FD1C3A}</a:tableStyleId>
              </a:tblPr>
              <a:tblGrid>
                <a:gridCol w="1306664">
                  <a:extLst>
                    <a:ext uri="{9D8B030D-6E8A-4147-A177-3AD203B41FA5}">
                      <a16:colId xmlns:a16="http://schemas.microsoft.com/office/drawing/2014/main" val="2561949726"/>
                    </a:ext>
                  </a:extLst>
                </a:gridCol>
                <a:gridCol w="2362200">
                  <a:extLst>
                    <a:ext uri="{9D8B030D-6E8A-4147-A177-3AD203B41FA5}">
                      <a16:colId xmlns:a16="http://schemas.microsoft.com/office/drawing/2014/main" val="2461927946"/>
                    </a:ext>
                  </a:extLst>
                </a:gridCol>
                <a:gridCol w="2590800">
                  <a:extLst>
                    <a:ext uri="{9D8B030D-6E8A-4147-A177-3AD203B41FA5}">
                      <a16:colId xmlns:a16="http://schemas.microsoft.com/office/drawing/2014/main" val="3929086859"/>
                    </a:ext>
                  </a:extLst>
                </a:gridCol>
                <a:gridCol w="2667001">
                  <a:extLst>
                    <a:ext uri="{9D8B030D-6E8A-4147-A177-3AD203B41FA5}">
                      <a16:colId xmlns:a16="http://schemas.microsoft.com/office/drawing/2014/main" val="2241096614"/>
                    </a:ext>
                  </a:extLst>
                </a:gridCol>
              </a:tblGrid>
              <a:tr h="370840">
                <a:tc>
                  <a:txBody>
                    <a:bodyPr/>
                    <a:lstStyle/>
                    <a:p>
                      <a:r>
                        <a:rPr lang="en-US"/>
                        <a:t>Sample</a:t>
                      </a:r>
                      <a:endParaRPr lang="en-US" dirty="0"/>
                    </a:p>
                  </a:txBody>
                  <a:tcPr marL="45720" marR="45720"/>
                </a:tc>
                <a:tc>
                  <a:txBody>
                    <a:bodyPr/>
                    <a:lstStyle/>
                    <a:p>
                      <a:r>
                        <a:rPr lang="en-US" sz="1800" dirty="0"/>
                        <a:t>NA12873</a:t>
                      </a:r>
                      <a:endParaRPr lang="en-US" dirty="0"/>
                    </a:p>
                  </a:txBody>
                  <a:tcPr marL="45720" marR="45720"/>
                </a:tc>
                <a:tc>
                  <a:txBody>
                    <a:bodyPr/>
                    <a:lstStyle/>
                    <a:p>
                      <a:r>
                        <a:rPr lang="en-US" sz="1800" dirty="0"/>
                        <a:t>NA12874</a:t>
                      </a:r>
                      <a:endParaRPr lang="en-US" dirty="0"/>
                    </a:p>
                  </a:txBody>
                  <a:tcPr marL="45720" marR="45720"/>
                </a:tc>
                <a:tc>
                  <a:txBody>
                    <a:bodyPr/>
                    <a:lstStyle/>
                    <a:p>
                      <a:r>
                        <a:rPr lang="en-US" sz="1800" dirty="0"/>
                        <a:t>NA12878</a:t>
                      </a:r>
                      <a:endParaRPr lang="en-US" b="1" dirty="0"/>
                    </a:p>
                  </a:txBody>
                  <a:tcPr marL="45720" marR="45720"/>
                </a:tc>
                <a:extLst>
                  <a:ext uri="{0D108BD9-81ED-4DB2-BD59-A6C34878D82A}">
                    <a16:rowId xmlns:a16="http://schemas.microsoft.com/office/drawing/2014/main" val="2939071277"/>
                  </a:ext>
                </a:extLst>
              </a:tr>
              <a:tr h="370840">
                <a:tc>
                  <a:txBody>
                    <a:bodyPr/>
                    <a:lstStyle/>
                    <a:p>
                      <a:r>
                        <a:rPr lang="en-US" dirty="0" err="1"/>
                        <a:t>WhatsHap</a:t>
                      </a:r>
                      <a:endParaRPr lang="en-US" dirty="0"/>
                    </a:p>
                  </a:txBody>
                  <a:tcPr marL="45720" marR="45720"/>
                </a:tc>
                <a:tc>
                  <a:txBody>
                    <a:bodyPr/>
                    <a:lstStyle/>
                    <a:p>
                      <a:r>
                        <a:rPr lang="en-US" dirty="0">
                          <a:solidFill>
                            <a:schemeClr val="tx1"/>
                          </a:solidFill>
                        </a:rPr>
                        <a:t>199,039.5</a:t>
                      </a:r>
                    </a:p>
                  </a:txBody>
                  <a:tcPr/>
                </a:tc>
                <a:tc>
                  <a:txBody>
                    <a:bodyPr/>
                    <a:lstStyle/>
                    <a:p>
                      <a:r>
                        <a:rPr lang="en-US" dirty="0">
                          <a:solidFill>
                            <a:schemeClr val="tx1"/>
                          </a:solidFill>
                        </a:rPr>
                        <a:t>200,872.5</a:t>
                      </a:r>
                    </a:p>
                  </a:txBody>
                  <a:tcPr/>
                </a:tc>
                <a:tc>
                  <a:txBody>
                    <a:bodyPr/>
                    <a:lstStyle/>
                    <a:p>
                      <a:r>
                        <a:rPr lang="en-US" dirty="0">
                          <a:solidFill>
                            <a:schemeClr val="tx1"/>
                          </a:solidFill>
                        </a:rPr>
                        <a:t>197,762.5</a:t>
                      </a:r>
                    </a:p>
                  </a:txBody>
                  <a:tcPr/>
                </a:tc>
                <a:extLst>
                  <a:ext uri="{0D108BD9-81ED-4DB2-BD59-A6C34878D82A}">
                    <a16:rowId xmlns:a16="http://schemas.microsoft.com/office/drawing/2014/main" val="159309528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Hapseq2</a:t>
                      </a:r>
                    </a:p>
                  </a:txBody>
                  <a:tcPr marL="45720" marR="45720"/>
                </a:tc>
                <a:tc>
                  <a:txBody>
                    <a:bodyPr/>
                    <a:lstStyle/>
                    <a:p>
                      <a:r>
                        <a:rPr lang="en-US" dirty="0">
                          <a:solidFill>
                            <a:schemeClr val="tx1"/>
                          </a:solidFill>
                        </a:rPr>
                        <a:t>209,775.5</a:t>
                      </a:r>
                    </a:p>
                  </a:txBody>
                  <a:tcPr/>
                </a:tc>
                <a:tc>
                  <a:txBody>
                    <a:bodyPr/>
                    <a:lstStyle/>
                    <a:p>
                      <a:r>
                        <a:rPr lang="en-US" dirty="0">
                          <a:solidFill>
                            <a:schemeClr val="tx1"/>
                          </a:solidFill>
                        </a:rPr>
                        <a:t>211,538.5</a:t>
                      </a:r>
                    </a:p>
                  </a:txBody>
                  <a:tcPr/>
                </a:tc>
                <a:tc>
                  <a:txBody>
                    <a:bodyPr/>
                    <a:lstStyle/>
                    <a:p>
                      <a:r>
                        <a:rPr lang="en-US" dirty="0">
                          <a:solidFill>
                            <a:schemeClr val="tx1"/>
                          </a:solidFill>
                        </a:rPr>
                        <a:t>208,545</a:t>
                      </a:r>
                    </a:p>
                  </a:txBody>
                  <a:tcPr/>
                </a:tc>
                <a:extLst>
                  <a:ext uri="{0D108BD9-81ED-4DB2-BD59-A6C34878D82A}">
                    <a16:rowId xmlns:a16="http://schemas.microsoft.com/office/drawing/2014/main" val="2680184326"/>
                  </a:ext>
                </a:extLst>
              </a:tr>
              <a:tr h="370840">
                <a:tc>
                  <a:txBody>
                    <a:bodyPr/>
                    <a:lstStyle/>
                    <a:p>
                      <a:r>
                        <a:rPr lang="en-US" dirty="0"/>
                        <a:t>DBM</a:t>
                      </a:r>
                    </a:p>
                  </a:txBody>
                  <a:tcPr marL="45720" marR="45720"/>
                </a:tc>
                <a:tc>
                  <a:txBody>
                    <a:bodyPr/>
                    <a:lstStyle/>
                    <a:p>
                      <a:r>
                        <a:rPr lang="en-US" dirty="0"/>
                        <a:t>154,553.5</a:t>
                      </a:r>
                    </a:p>
                  </a:txBody>
                  <a:tcPr/>
                </a:tc>
                <a:tc>
                  <a:txBody>
                    <a:bodyPr/>
                    <a:lstStyle/>
                    <a:p>
                      <a:r>
                        <a:rPr lang="en-US" dirty="0"/>
                        <a:t>154,532.5</a:t>
                      </a:r>
                    </a:p>
                  </a:txBody>
                  <a:tcPr/>
                </a:tc>
                <a:tc>
                  <a:txBody>
                    <a:bodyPr/>
                    <a:lstStyle/>
                    <a:p>
                      <a:r>
                        <a:rPr lang="en-US" dirty="0"/>
                        <a:t>154,215.5</a:t>
                      </a:r>
                    </a:p>
                  </a:txBody>
                  <a:tcPr/>
                </a:tc>
                <a:extLst>
                  <a:ext uri="{0D108BD9-81ED-4DB2-BD59-A6C34878D82A}">
                    <a16:rowId xmlns:a16="http://schemas.microsoft.com/office/drawing/2014/main" val="2631771280"/>
                  </a:ext>
                </a:extLst>
              </a:tr>
            </a:tbl>
          </a:graphicData>
        </a:graphic>
      </p:graphicFrame>
      <p:sp>
        <p:nvSpPr>
          <p:cNvPr id="13" name="TextBox 12">
            <a:extLst>
              <a:ext uri="{FF2B5EF4-FFF2-40B4-BE49-F238E27FC236}">
                <a16:creationId xmlns:a16="http://schemas.microsoft.com/office/drawing/2014/main" id="{B4DE0017-68C9-4D28-9CC1-CFC3D375E5D8}"/>
              </a:ext>
            </a:extLst>
          </p:cNvPr>
          <p:cNvSpPr txBox="1"/>
          <p:nvPr/>
        </p:nvSpPr>
        <p:spPr>
          <a:xfrm>
            <a:off x="104029" y="914400"/>
            <a:ext cx="8926665" cy="523220"/>
          </a:xfrm>
          <a:prstGeom prst="rect">
            <a:avLst/>
          </a:prstGeom>
          <a:noFill/>
        </p:spPr>
        <p:txBody>
          <a:bodyPr wrap="square" rtlCol="0">
            <a:spAutoFit/>
          </a:bodyPr>
          <a:lstStyle/>
          <a:p>
            <a:pPr algn="ctr"/>
            <a:r>
              <a:rPr lang="en-US" sz="2800" dirty="0"/>
              <a:t>Known Truth Haplotype Agreement (263,080 positions)</a:t>
            </a:r>
            <a:endParaRPr lang="en-US" sz="2800" dirty="0">
              <a:solidFill>
                <a:srgbClr val="00B050"/>
              </a:solidFill>
            </a:endParaRPr>
          </a:p>
        </p:txBody>
      </p:sp>
    </p:spTree>
    <p:extLst>
      <p:ext uri="{BB962C8B-B14F-4D97-AF65-F5344CB8AC3E}">
        <p14:creationId xmlns:p14="http://schemas.microsoft.com/office/powerpoint/2010/main" val="3454487342"/>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250967"/>
            <a:ext cx="8588272" cy="6248400"/>
          </a:xfrm>
        </p:spPr>
        <p:txBody>
          <a:bodyPr>
            <a:normAutofit/>
          </a:bodyPr>
          <a:lstStyle/>
          <a:p>
            <a:pPr marL="0" indent="0" algn="ctr">
              <a:buNone/>
            </a:pPr>
            <a:r>
              <a:rPr lang="en-US" sz="1400" dirty="0">
                <a:solidFill>
                  <a:srgbClr val="1F0DFF"/>
                </a:solidFill>
              </a:rPr>
              <a:t>Meeting notes</a:t>
            </a:r>
          </a:p>
          <a:p>
            <a:pPr marL="0" indent="0">
              <a:buNone/>
            </a:pPr>
            <a:endParaRPr lang="en-US" sz="1400" dirty="0">
              <a:solidFill>
                <a:srgbClr val="00B050"/>
              </a:solidFill>
            </a:endParaRPr>
          </a:p>
          <a:p>
            <a:pPr marL="0" indent="0">
              <a:buNone/>
            </a:pPr>
            <a:endParaRPr lang="en-US" sz="1400" dirty="0">
              <a:solidFill>
                <a:srgbClr val="00B050"/>
              </a:solidFill>
            </a:endParaRP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253</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5" name="Picture 4">
            <a:extLst>
              <a:ext uri="{FF2B5EF4-FFF2-40B4-BE49-F238E27FC236}">
                <a16:creationId xmlns:a16="http://schemas.microsoft.com/office/drawing/2014/main" id="{CC2F2E0C-B4DB-4FDD-A2DE-59048B476275}"/>
              </a:ext>
            </a:extLst>
          </p:cNvPr>
          <p:cNvPicPr>
            <a:picLocks noChangeAspect="1"/>
          </p:cNvPicPr>
          <p:nvPr/>
        </p:nvPicPr>
        <p:blipFill>
          <a:blip r:embed="rId2"/>
          <a:stretch>
            <a:fillRect/>
          </a:stretch>
        </p:blipFill>
        <p:spPr>
          <a:xfrm>
            <a:off x="257690" y="539807"/>
            <a:ext cx="8800171" cy="6130198"/>
          </a:xfrm>
          <a:prstGeom prst="rect">
            <a:avLst/>
          </a:prstGeom>
        </p:spPr>
      </p:pic>
    </p:spTree>
    <p:extLst>
      <p:ext uri="{BB962C8B-B14F-4D97-AF65-F5344CB8AC3E}">
        <p14:creationId xmlns:p14="http://schemas.microsoft.com/office/powerpoint/2010/main" val="948750953"/>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258918"/>
            <a:ext cx="8588272" cy="6248400"/>
          </a:xfrm>
        </p:spPr>
        <p:txBody>
          <a:bodyPr>
            <a:normAutofit/>
          </a:bodyPr>
          <a:lstStyle/>
          <a:p>
            <a:pPr marL="0" indent="0" algn="ctr">
              <a:buNone/>
            </a:pPr>
            <a:r>
              <a:rPr lang="en-US" sz="1400" dirty="0">
                <a:solidFill>
                  <a:srgbClr val="1F0DFF"/>
                </a:solidFill>
              </a:rPr>
              <a:t>Git instructions for mac</a:t>
            </a:r>
          </a:p>
          <a:p>
            <a:pPr marL="0" indent="0">
              <a:buNone/>
            </a:pPr>
            <a:endParaRPr lang="en-US" sz="1400" dirty="0">
              <a:solidFill>
                <a:srgbClr val="00B050"/>
              </a:solidFill>
            </a:endParaRPr>
          </a:p>
          <a:p>
            <a:pPr marL="0" indent="0">
              <a:buNone/>
            </a:pPr>
            <a:r>
              <a:rPr lang="en-US" sz="1400" dirty="0">
                <a:solidFill>
                  <a:srgbClr val="00B050"/>
                </a:solidFill>
              </a:rPr>
              <a:t># Check if git is installed</a:t>
            </a:r>
          </a:p>
          <a:p>
            <a:pPr marL="0" indent="0">
              <a:buNone/>
            </a:pPr>
            <a:r>
              <a:rPr lang="en-US" sz="1400" dirty="0">
                <a:solidFill>
                  <a:srgbClr val="00B050"/>
                </a:solidFill>
              </a:rPr>
              <a:t>git --version</a:t>
            </a:r>
          </a:p>
          <a:p>
            <a:pPr marL="0" indent="0">
              <a:buNone/>
            </a:pPr>
            <a:endParaRPr lang="en-US" sz="1400" dirty="0">
              <a:solidFill>
                <a:srgbClr val="00B050"/>
              </a:solidFill>
            </a:endParaRPr>
          </a:p>
          <a:p>
            <a:pPr marL="0" indent="0">
              <a:buNone/>
            </a:pPr>
            <a:r>
              <a:rPr lang="en-US" sz="1400" dirty="0">
                <a:solidFill>
                  <a:srgbClr val="00B050"/>
                </a:solidFill>
              </a:rPr>
              <a:t># Install instructions</a:t>
            </a:r>
          </a:p>
          <a:p>
            <a:pPr marL="0" indent="0">
              <a:buNone/>
            </a:pPr>
            <a:r>
              <a:rPr lang="en-US" sz="1400" dirty="0">
                <a:solidFill>
                  <a:srgbClr val="00B050"/>
                </a:solidFill>
                <a:hlinkClick r:id="rId2"/>
              </a:rPr>
              <a:t>Install Git on Mac OS X</a:t>
            </a:r>
            <a:endParaRPr lang="en-US" sz="1400" dirty="0">
              <a:solidFill>
                <a:srgbClr val="00B050"/>
              </a:solidFill>
            </a:endParaRPr>
          </a:p>
          <a:p>
            <a:pPr marL="0" indent="0">
              <a:buNone/>
            </a:pPr>
            <a:endParaRPr lang="en-US" sz="1400" dirty="0">
              <a:solidFill>
                <a:srgbClr val="00B050"/>
              </a:solidFill>
            </a:endParaRPr>
          </a:p>
          <a:p>
            <a:pPr marL="0" indent="0">
              <a:buNone/>
            </a:pPr>
            <a:r>
              <a:rPr lang="en-US" sz="1400" dirty="0">
                <a:solidFill>
                  <a:srgbClr val="00B050"/>
                </a:solidFill>
              </a:rPr>
              <a:t># Clone our project on </a:t>
            </a:r>
            <a:r>
              <a:rPr lang="en-US" sz="1400" dirty="0" err="1">
                <a:solidFill>
                  <a:srgbClr val="00B050"/>
                </a:solidFill>
              </a:rPr>
              <a:t>github</a:t>
            </a:r>
            <a:endParaRPr lang="en-US" sz="1400" dirty="0">
              <a:solidFill>
                <a:srgbClr val="00B050"/>
              </a:solidFill>
            </a:endParaRPr>
          </a:p>
          <a:p>
            <a:pPr marL="0" indent="0">
              <a:buNone/>
            </a:pPr>
            <a:r>
              <a:rPr lang="en-US" sz="1400" dirty="0">
                <a:solidFill>
                  <a:srgbClr val="00B050"/>
                </a:solidFill>
              </a:rPr>
              <a:t>git clone https://github.com/1SHERWIN/phasing-scripts.git</a:t>
            </a:r>
          </a:p>
          <a:p>
            <a:pPr marL="0" indent="0">
              <a:buNone/>
            </a:pPr>
            <a:endParaRPr lang="en-US" sz="1400" dirty="0">
              <a:solidFill>
                <a:srgbClr val="00B050"/>
              </a:solidFill>
            </a:endParaRPr>
          </a:p>
          <a:p>
            <a:pPr marL="0" indent="0">
              <a:buNone/>
            </a:pPr>
            <a:r>
              <a:rPr lang="en-US" sz="1400" dirty="0">
                <a:solidFill>
                  <a:srgbClr val="00B050"/>
                </a:solidFill>
              </a:rPr>
              <a:t># Update repository</a:t>
            </a:r>
          </a:p>
          <a:p>
            <a:pPr marL="0" indent="0">
              <a:buNone/>
            </a:pPr>
            <a:r>
              <a:rPr lang="en-US" sz="1400" dirty="0">
                <a:solidFill>
                  <a:srgbClr val="00B050"/>
                </a:solidFill>
              </a:rPr>
              <a:t>git pull </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480745247"/>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0" y="2766218"/>
            <a:ext cx="9144000" cy="1325563"/>
          </a:xfrm>
        </p:spPr>
        <p:txBody>
          <a:bodyPr>
            <a:normAutofit/>
          </a:bodyPr>
          <a:lstStyle/>
          <a:p>
            <a:r>
              <a:rPr lang="en-US" sz="4800" b="1" dirty="0">
                <a:solidFill>
                  <a:schemeClr val="bg1"/>
                </a:solidFill>
              </a:rPr>
              <a:t> February 5, 2021 Meeting</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255</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4180543363"/>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258918"/>
            <a:ext cx="8588272" cy="6248400"/>
          </a:xfrm>
        </p:spPr>
        <p:txBody>
          <a:bodyPr>
            <a:normAutofit/>
          </a:bodyPr>
          <a:lstStyle/>
          <a:p>
            <a:pPr marL="0" indent="0">
              <a:buNone/>
            </a:pPr>
            <a:r>
              <a:rPr lang="en-US" sz="1800" dirty="0"/>
              <a:t>. Create switch distance code to compare "known truth" (given by the user)</a:t>
            </a:r>
          </a:p>
          <a:p>
            <a:pPr marL="0" indent="0">
              <a:buNone/>
            </a:pPr>
            <a:r>
              <a:rPr lang="en-US" sz="1800" dirty="0"/>
              <a:t>. Change the filtering from "DP≥20" to (1) "DP4≥50"  (2) "DP4≥50 and AD≥10" on page 225 to call the SNVs, run 3 MIHA algorithms for haplotypes and then compare with known truth. </a:t>
            </a:r>
          </a:p>
          <a:p>
            <a:pPr marL="0" indent="0">
              <a:buNone/>
            </a:pPr>
            <a:r>
              <a:rPr lang="en-US" sz="1800" dirty="0"/>
              <a:t>. Update the comparative analysis in a section: (1) Which datasets are chosen, sample names, web pages, why choose them (2) how is the comparison done, what is the comparison result (DP≥20) Brief summary of the 3 NEW samples (NA12873 NA12874 NA12878) results based on the "DP≥20" </a:t>
            </a:r>
          </a:p>
          <a:p>
            <a:pPr marL="0" indent="0">
              <a:buNone/>
            </a:pPr>
            <a:endParaRPr lang="en-US" sz="3200" dirty="0">
              <a:solidFill>
                <a:srgbClr val="00B050"/>
              </a:solidFill>
            </a:endParaRP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256</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5618074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23183-DBB9-654C-9444-E7A29524203E}"/>
              </a:ext>
            </a:extLst>
          </p:cNvPr>
          <p:cNvSpPr>
            <a:spLocks noGrp="1"/>
          </p:cNvSpPr>
          <p:nvPr>
            <p:ph type="title"/>
          </p:nvPr>
        </p:nvSpPr>
        <p:spPr>
          <a:xfrm>
            <a:off x="443120" y="73579"/>
            <a:ext cx="7886700" cy="701673"/>
          </a:xfrm>
        </p:spPr>
        <p:txBody>
          <a:bodyPr>
            <a:normAutofit/>
          </a:bodyPr>
          <a:lstStyle/>
          <a:p>
            <a:r>
              <a:rPr lang="en-US" sz="4000" b="1" dirty="0"/>
              <a:t>DBM Pipeline</a:t>
            </a:r>
          </a:p>
        </p:txBody>
      </p:sp>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884719"/>
            <a:ext cx="8588272" cy="5768842"/>
          </a:xfrm>
        </p:spPr>
        <p:txBody>
          <a:bodyPr>
            <a:normAutofit fontScale="92500" lnSpcReduction="20000"/>
          </a:bodyPr>
          <a:lstStyle/>
          <a:p>
            <a:pPr marL="0" indent="0">
              <a:buNone/>
            </a:pPr>
            <a:r>
              <a:rPr lang="en-US" sz="2000" dirty="0"/>
              <a:t>     Five samples of pair end </a:t>
            </a:r>
            <a:r>
              <a:rPr lang="en-US" sz="2000" dirty="0" err="1"/>
              <a:t>fastq</a:t>
            </a:r>
            <a:r>
              <a:rPr lang="en-US" sz="2000" dirty="0"/>
              <a:t> reads were </a:t>
            </a:r>
            <a:r>
              <a:rPr lang="en-US" sz="2000" dirty="0" err="1"/>
              <a:t>alligned</a:t>
            </a:r>
            <a:r>
              <a:rPr lang="en-US" sz="2000" dirty="0"/>
              <a:t> to the HG38 human reference genome using BWA. </a:t>
            </a:r>
            <a:r>
              <a:rPr lang="en-US" sz="2000" dirty="0">
                <a:solidFill>
                  <a:srgbClr val="1F0DFF"/>
                </a:solidFill>
              </a:rPr>
              <a:t>Step 1 </a:t>
            </a:r>
            <a:r>
              <a:rPr lang="en-US" sz="2000" dirty="0"/>
              <a:t>is to align the reads using </a:t>
            </a:r>
            <a:r>
              <a:rPr lang="en-US" sz="2000" dirty="0" err="1"/>
              <a:t>aln</a:t>
            </a:r>
            <a:r>
              <a:rPr lang="en-US" sz="2000" dirty="0"/>
              <a:t> (Options -I to specify Illumina 1.3+ and -t to specify thread count were used). </a:t>
            </a:r>
            <a:r>
              <a:rPr lang="en-US" sz="2000" dirty="0">
                <a:solidFill>
                  <a:srgbClr val="1F0DFF"/>
                </a:solidFill>
              </a:rPr>
              <a:t>Step 2</a:t>
            </a:r>
            <a:r>
              <a:rPr lang="en-US" sz="2000" dirty="0"/>
              <a:t> is to convert the pair end reads to the </a:t>
            </a:r>
            <a:r>
              <a:rPr lang="en-US" sz="2000" dirty="0" err="1"/>
              <a:t>sam</a:t>
            </a:r>
            <a:r>
              <a:rPr lang="en-US" sz="2000" dirty="0"/>
              <a:t> format using </a:t>
            </a:r>
            <a:r>
              <a:rPr lang="en-US" sz="2000" dirty="0" err="1"/>
              <a:t>sampe</a:t>
            </a:r>
            <a:r>
              <a:rPr lang="en-US" sz="2000" dirty="0"/>
              <a:t> (-P to load index to memory for better </a:t>
            </a:r>
            <a:r>
              <a:rPr lang="en-US" sz="2000" dirty="0" err="1"/>
              <a:t>preformance</a:t>
            </a:r>
            <a:r>
              <a:rPr lang="en-US" sz="2000" dirty="0"/>
              <a:t> was used). The mapped reads were converted from </a:t>
            </a:r>
            <a:r>
              <a:rPr lang="en-US" sz="2000" dirty="0" err="1"/>
              <a:t>sam</a:t>
            </a:r>
            <a:r>
              <a:rPr lang="en-US" sz="2000" dirty="0"/>
              <a:t> to bam and sorted using </a:t>
            </a:r>
            <a:r>
              <a:rPr lang="en-US" sz="2000" dirty="0" err="1"/>
              <a:t>samtools</a:t>
            </a:r>
            <a:r>
              <a:rPr lang="en-US" sz="2000" dirty="0"/>
              <a:t> 1.9. </a:t>
            </a:r>
            <a:r>
              <a:rPr lang="en-US" sz="2000" dirty="0">
                <a:solidFill>
                  <a:srgbClr val="1F0DFF"/>
                </a:solidFill>
              </a:rPr>
              <a:t>Step 1 </a:t>
            </a:r>
            <a:r>
              <a:rPr lang="en-US" sz="2000" dirty="0"/>
              <a:t>is to view the reads in bam format using view (-b specified bam output and -o specified the output file). </a:t>
            </a:r>
            <a:r>
              <a:rPr lang="en-US" sz="2000" dirty="0">
                <a:solidFill>
                  <a:srgbClr val="1F0DFF"/>
                </a:solidFill>
              </a:rPr>
              <a:t>Step 2 </a:t>
            </a:r>
            <a:r>
              <a:rPr lang="en-US" sz="2000" dirty="0"/>
              <a:t>is to sort the bam file (-o specified the output file). </a:t>
            </a:r>
          </a:p>
          <a:p>
            <a:pPr marL="0" indent="0">
              <a:buNone/>
            </a:pPr>
            <a:r>
              <a:rPr lang="en-US" sz="2000" dirty="0"/>
              <a:t>     The sorted bam file is then searched for SNPs using </a:t>
            </a:r>
            <a:r>
              <a:rPr lang="en-US" sz="2000" dirty="0" err="1"/>
              <a:t>bcftools</a:t>
            </a:r>
            <a:r>
              <a:rPr lang="en-US" sz="2000" dirty="0"/>
              <a:t> 1.9. </a:t>
            </a:r>
            <a:r>
              <a:rPr lang="en-US" sz="2000" dirty="0">
                <a:solidFill>
                  <a:srgbClr val="1F0DFF"/>
                </a:solidFill>
              </a:rPr>
              <a:t>Step 1 </a:t>
            </a:r>
            <a:r>
              <a:rPr lang="en-US" sz="2000" dirty="0"/>
              <a:t>is to use </a:t>
            </a:r>
            <a:r>
              <a:rPr lang="en-US" sz="2000" dirty="0" err="1"/>
              <a:t>mpileup</a:t>
            </a:r>
            <a:r>
              <a:rPr lang="en-US" sz="2000" dirty="0"/>
              <a:t> to find variants (-I Indels are skipped, -g Genotype to BCF output, -a AD annotate Allele Depth, -a DP annotate Depth, -f FASTA format index). </a:t>
            </a:r>
            <a:r>
              <a:rPr lang="en-US" sz="2000" dirty="0">
                <a:solidFill>
                  <a:srgbClr val="1F0DFF"/>
                </a:solidFill>
              </a:rPr>
              <a:t>Step 2</a:t>
            </a:r>
            <a:r>
              <a:rPr lang="en-US" sz="2000" dirty="0"/>
              <a:t> is to filter the variants for quality using view (-</a:t>
            </a:r>
            <a:r>
              <a:rPr lang="en-US" sz="2000" dirty="0" err="1"/>
              <a:t>i</a:t>
            </a:r>
            <a:r>
              <a:rPr lang="en-US" sz="2000" dirty="0"/>
              <a:t> include only if above minimum depth). </a:t>
            </a:r>
            <a:r>
              <a:rPr lang="en-US" sz="2000" dirty="0">
                <a:solidFill>
                  <a:srgbClr val="1F0DFF"/>
                </a:solidFill>
              </a:rPr>
              <a:t>Step 3</a:t>
            </a:r>
            <a:r>
              <a:rPr lang="en-US" sz="2000" dirty="0"/>
              <a:t> is to search the </a:t>
            </a:r>
            <a:r>
              <a:rPr lang="en-US" sz="2000" dirty="0" err="1"/>
              <a:t>vcf</a:t>
            </a:r>
            <a:r>
              <a:rPr lang="en-US" sz="2000" dirty="0"/>
              <a:t> file for SNPs using call (-c consensus caller, -v variant sites only output, -o output file.) Next the two DBM input files </a:t>
            </a:r>
            <a:r>
              <a:rPr lang="en-US" sz="2000" dirty="0" err="1"/>
              <a:t>sample.snps</a:t>
            </a:r>
            <a:r>
              <a:rPr lang="en-US" sz="2000" dirty="0"/>
              <a:t> and </a:t>
            </a:r>
            <a:r>
              <a:rPr lang="en-US" sz="2000" dirty="0" err="1"/>
              <a:t>sample.counts</a:t>
            </a:r>
            <a:r>
              <a:rPr lang="en-US" sz="2000" dirty="0"/>
              <a:t> are prepared using the </a:t>
            </a:r>
            <a:r>
              <a:rPr lang="en-US" sz="2000" dirty="0" err="1"/>
              <a:t>vcf</a:t>
            </a:r>
            <a:r>
              <a:rPr lang="en-US" sz="2000" dirty="0"/>
              <a:t> file containing the SNPs. These input files are generated using the </a:t>
            </a:r>
            <a:r>
              <a:rPr lang="en-US" sz="2000" dirty="0" err="1"/>
              <a:t>perl</a:t>
            </a:r>
            <a:r>
              <a:rPr lang="en-US" sz="2000" dirty="0"/>
              <a:t> scripts </a:t>
            </a:r>
            <a:r>
              <a:rPr lang="en-US" sz="2000" dirty="0">
                <a:highlight>
                  <a:srgbClr val="FFFF00"/>
                </a:highlight>
              </a:rPr>
              <a:t>get5SampleKey.pl </a:t>
            </a:r>
            <a:r>
              <a:rPr lang="en-US" sz="2000" dirty="0"/>
              <a:t>and </a:t>
            </a:r>
            <a:r>
              <a:rPr lang="en-US" sz="2000" dirty="0">
                <a:highlight>
                  <a:srgbClr val="FFFF00"/>
                </a:highlight>
              </a:rPr>
              <a:t>getCount.pl</a:t>
            </a:r>
            <a:r>
              <a:rPr lang="en-US" sz="2000" dirty="0"/>
              <a:t>, and the DBM header is inserted into the counts file using the Unix command sed. DBM was ran by specifying the prefix of the two input files </a:t>
            </a:r>
            <a:r>
              <a:rPr lang="en-US" sz="2000" dirty="0" err="1"/>
              <a:t>sample.snps</a:t>
            </a:r>
            <a:r>
              <a:rPr lang="en-US" sz="2000" dirty="0"/>
              <a:t> and </a:t>
            </a:r>
            <a:r>
              <a:rPr lang="en-US" sz="2000" dirty="0" err="1"/>
              <a:t>sample.counts</a:t>
            </a:r>
            <a:r>
              <a:rPr lang="en-US" sz="2000" dirty="0"/>
              <a:t> ('sample' in this case) and the haplotype file </a:t>
            </a:r>
            <a:r>
              <a:rPr lang="en-US" sz="2000" dirty="0" err="1"/>
              <a:t>sample.g</a:t>
            </a:r>
            <a:r>
              <a:rPr lang="en-US" sz="2000" dirty="0"/>
              <a:t> is generated.</a:t>
            </a:r>
          </a:p>
          <a:p>
            <a:pPr marL="0" indent="0">
              <a:buNone/>
            </a:pPr>
            <a:endParaRPr lang="en-US" sz="2000" dirty="0"/>
          </a:p>
          <a:p>
            <a:pPr marL="0" indent="0">
              <a:buNone/>
            </a:pPr>
            <a:r>
              <a:rPr lang="en-US" sz="1300" dirty="0"/>
              <a:t>D CHR POS I1 </a:t>
            </a:r>
            <a:r>
              <a:rPr lang="en-US" sz="1300" dirty="0" err="1"/>
              <a:t>I1</a:t>
            </a:r>
            <a:r>
              <a:rPr lang="en-US" sz="1300" dirty="0"/>
              <a:t> I2 </a:t>
            </a:r>
            <a:r>
              <a:rPr lang="en-US" sz="1300" dirty="0" err="1"/>
              <a:t>I2</a:t>
            </a:r>
            <a:r>
              <a:rPr lang="en-US" sz="1300" dirty="0"/>
              <a:t> I3 </a:t>
            </a:r>
            <a:r>
              <a:rPr lang="en-US" sz="1300" dirty="0" err="1"/>
              <a:t>I3</a:t>
            </a:r>
            <a:endParaRPr lang="en-US" sz="1300" dirty="0"/>
          </a:p>
          <a:p>
            <a:pPr marL="0" indent="0">
              <a:buNone/>
            </a:pPr>
            <a:r>
              <a:rPr lang="en-US" sz="1300" dirty="0"/>
              <a:t>0 chr10 48086 0 1 1 0 1 1</a:t>
            </a:r>
          </a:p>
          <a:p>
            <a:pPr marL="0" indent="0">
              <a:buNone/>
            </a:pPr>
            <a:r>
              <a:rPr lang="en-US" sz="1300" dirty="0"/>
              <a:t>1 chr10 789566 1 0 0 1 0 1</a:t>
            </a:r>
          </a:p>
          <a:p>
            <a:pPr marL="0" indent="0">
              <a:buNone/>
            </a:pPr>
            <a:r>
              <a:rPr lang="en-US" sz="1300" dirty="0"/>
              <a:t>2 chr10 1182970 1 1 1 0 0 1</a:t>
            </a:r>
          </a:p>
          <a:p>
            <a:pPr marL="0" indent="0">
              <a:buNone/>
            </a:pPr>
            <a:r>
              <a:rPr lang="en-US" sz="1300" dirty="0"/>
              <a:t>3 chr10 1183069 0 1 0 1 1 1</a:t>
            </a:r>
          </a:p>
          <a:p>
            <a:pPr marL="0" indent="0">
              <a:buNone/>
            </a:pPr>
            <a:endParaRPr lang="en-US" sz="2000" dirty="0"/>
          </a:p>
        </p:txBody>
      </p:sp>
      <p:sp>
        <p:nvSpPr>
          <p:cNvPr id="4" name="Slide Number Placeholder 3">
            <a:extLst>
              <a:ext uri="{FF2B5EF4-FFF2-40B4-BE49-F238E27FC236}">
                <a16:creationId xmlns:a16="http://schemas.microsoft.com/office/drawing/2014/main" id="{5E6437C4-0204-4C83-BC39-FF1C31C9E699}"/>
              </a:ext>
            </a:extLst>
          </p:cNvPr>
          <p:cNvSpPr>
            <a:spLocks noGrp="1"/>
          </p:cNvSpPr>
          <p:nvPr>
            <p:ph type="sldNum" sz="quarter" idx="12"/>
          </p:nvPr>
        </p:nvSpPr>
        <p:spPr/>
        <p:txBody>
          <a:bodyPr/>
          <a:lstStyle/>
          <a:p>
            <a:fld id="{79EB0BAA-089B-F446-9CF3-DE954596BEEC}" type="slidenum">
              <a:rPr lang="en-US" smtClean="0"/>
              <a:t>26</a:t>
            </a:fld>
            <a:endParaRPr lang="en-US"/>
          </a:p>
        </p:txBody>
      </p:sp>
    </p:spTree>
    <p:extLst>
      <p:ext uri="{BB962C8B-B14F-4D97-AF65-F5344CB8AC3E}">
        <p14:creationId xmlns:p14="http://schemas.microsoft.com/office/powerpoint/2010/main" val="41133260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September 19, 2019 Meeting</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B212A4E0-B9A4-4CCD-9ECF-B942E5B6159D}"/>
              </a:ext>
            </a:extLst>
          </p:cNvPr>
          <p:cNvSpPr>
            <a:spLocks noGrp="1"/>
          </p:cNvSpPr>
          <p:nvPr>
            <p:ph type="sldNum" sz="quarter" idx="12"/>
          </p:nvPr>
        </p:nvSpPr>
        <p:spPr/>
        <p:txBody>
          <a:bodyPr/>
          <a:lstStyle/>
          <a:p>
            <a:fld id="{79EB0BAA-089B-F446-9CF3-DE954596BEEC}" type="slidenum">
              <a:rPr lang="en-US" smtClean="0"/>
              <a:t>27</a:t>
            </a:fld>
            <a:endParaRPr lang="en-US"/>
          </a:p>
        </p:txBody>
      </p:sp>
    </p:spTree>
    <p:extLst>
      <p:ext uri="{BB962C8B-B14F-4D97-AF65-F5344CB8AC3E}">
        <p14:creationId xmlns:p14="http://schemas.microsoft.com/office/powerpoint/2010/main" val="29792625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23183-DBB9-654C-9444-E7A29524203E}"/>
              </a:ext>
            </a:extLst>
          </p:cNvPr>
          <p:cNvSpPr>
            <a:spLocks noGrp="1"/>
          </p:cNvSpPr>
          <p:nvPr>
            <p:ph type="title"/>
          </p:nvPr>
        </p:nvSpPr>
        <p:spPr>
          <a:xfrm>
            <a:off x="443120" y="73579"/>
            <a:ext cx="7886700" cy="701673"/>
          </a:xfrm>
        </p:spPr>
        <p:txBody>
          <a:bodyPr>
            <a:normAutofit/>
          </a:bodyPr>
          <a:lstStyle/>
          <a:p>
            <a:r>
              <a:rPr lang="en-US" sz="4000" b="1" dirty="0">
                <a:solidFill>
                  <a:srgbClr val="1F0DFF"/>
                </a:solidFill>
              </a:rPr>
              <a:t>September 19, 2019 Meeting To-Do </a:t>
            </a:r>
          </a:p>
        </p:txBody>
      </p:sp>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884719"/>
            <a:ext cx="8588272" cy="5768842"/>
          </a:xfrm>
        </p:spPr>
        <p:txBody>
          <a:bodyPr>
            <a:normAutofit/>
          </a:bodyPr>
          <a:lstStyle/>
          <a:p>
            <a:pPr marL="0" indent="0">
              <a:buNone/>
            </a:pPr>
            <a:r>
              <a:rPr lang="en-US" sz="2000" dirty="0"/>
              <a:t>1. (1) Prepare Hapseq2 input using real data (2) Run Hapseq2 using real data </a:t>
            </a:r>
          </a:p>
          <a:p>
            <a:pPr marL="0" indent="0">
              <a:buNone/>
            </a:pPr>
            <a:r>
              <a:rPr lang="en-US" sz="2000" dirty="0"/>
              <a:t>(3) Prepare Hapseq2 input using 5 samples </a:t>
            </a:r>
          </a:p>
          <a:p>
            <a:pPr marL="0" indent="0">
              <a:buNone/>
            </a:pPr>
            <a:r>
              <a:rPr lang="en-US" sz="2000" dirty="0"/>
              <a:t>	</a:t>
            </a:r>
            <a:r>
              <a:rPr lang="en-US" sz="2000" dirty="0">
                <a:solidFill>
                  <a:srgbClr val="00B050"/>
                </a:solidFill>
              </a:rPr>
              <a:t>In Progress</a:t>
            </a:r>
            <a:r>
              <a:rPr lang="en-US" sz="2000" dirty="0"/>
              <a:t>, see September19.2019.HapSeq2BamParser.txt</a:t>
            </a:r>
          </a:p>
          <a:p>
            <a:pPr marL="0" indent="0">
              <a:buNone/>
            </a:pPr>
            <a:r>
              <a:rPr lang="en-US" sz="2000" dirty="0"/>
              <a:t>2. (1) Create a workflow for running DBM from raw data to DBM output </a:t>
            </a:r>
          </a:p>
          <a:p>
            <a:pPr marL="0" indent="0">
              <a:buNone/>
            </a:pPr>
            <a:r>
              <a:rPr lang="en-US" sz="2000" dirty="0"/>
              <a:t>(2) Write 1 to 2 paragraphs on preparing DBM input and running DBM</a:t>
            </a:r>
          </a:p>
          <a:p>
            <a:pPr marL="0" indent="0">
              <a:buNone/>
            </a:pPr>
            <a:r>
              <a:rPr lang="en-US" sz="2000" dirty="0"/>
              <a:t>	(1) </a:t>
            </a:r>
            <a:r>
              <a:rPr lang="en-US" sz="2000" dirty="0">
                <a:solidFill>
                  <a:srgbClr val="00B050"/>
                </a:solidFill>
              </a:rPr>
              <a:t>In Progress</a:t>
            </a:r>
            <a:r>
              <a:rPr lang="en-US" sz="2000" dirty="0"/>
              <a:t> (2) </a:t>
            </a:r>
            <a:r>
              <a:rPr lang="en-US" sz="2000" dirty="0">
                <a:solidFill>
                  <a:srgbClr val="00B050"/>
                </a:solidFill>
              </a:rPr>
              <a:t>Complete</a:t>
            </a:r>
            <a:r>
              <a:rPr lang="en-US" sz="2000" dirty="0"/>
              <a:t>, see Slide 16</a:t>
            </a:r>
          </a:p>
          <a:p>
            <a:pPr marL="0" indent="0">
              <a:buNone/>
            </a:pPr>
            <a:r>
              <a:rPr lang="en-US" sz="2000" dirty="0"/>
              <a:t>3. Create a Perl script to format PEATH Haplotype assembly output</a:t>
            </a:r>
          </a:p>
          <a:p>
            <a:pPr marL="0" indent="0">
              <a:buNone/>
            </a:pPr>
            <a:r>
              <a:rPr lang="en-US" sz="2000" dirty="0"/>
              <a:t>	</a:t>
            </a:r>
            <a:r>
              <a:rPr lang="en-US" sz="2000" dirty="0">
                <a:solidFill>
                  <a:srgbClr val="00B050"/>
                </a:solidFill>
              </a:rPr>
              <a:t>Complete</a:t>
            </a:r>
            <a:r>
              <a:rPr lang="en-US" sz="2000" dirty="0"/>
              <a:t>, see September19 PerlFormat.txt</a:t>
            </a:r>
          </a:p>
          <a:p>
            <a:pPr marL="0" indent="0">
              <a:buNone/>
            </a:pPr>
            <a:r>
              <a:rPr lang="en-US" sz="2000" dirty="0"/>
              <a:t>4. Create a Perl script to format HapCompass Haplotype assembly output</a:t>
            </a:r>
          </a:p>
          <a:p>
            <a:pPr marL="0" indent="0">
              <a:buNone/>
            </a:pPr>
            <a:r>
              <a:rPr lang="en-US" sz="2000" dirty="0"/>
              <a:t>	</a:t>
            </a:r>
            <a:r>
              <a:rPr lang="en-US" sz="2000" dirty="0">
                <a:solidFill>
                  <a:srgbClr val="00B050"/>
                </a:solidFill>
              </a:rPr>
              <a:t>Complete</a:t>
            </a:r>
            <a:r>
              <a:rPr lang="en-US" sz="2000" dirty="0"/>
              <a:t>, see September19 PerlFormat.txt</a:t>
            </a:r>
          </a:p>
          <a:p>
            <a:pPr marL="0" indent="0">
              <a:buNone/>
            </a:pPr>
            <a:r>
              <a:rPr lang="en-US" sz="2000" dirty="0"/>
              <a:t>5. Create a Perl script to format HapCut2 Haplotype assembly output</a:t>
            </a:r>
          </a:p>
          <a:p>
            <a:pPr marL="0" indent="0">
              <a:buNone/>
            </a:pPr>
            <a:r>
              <a:rPr lang="en-US" sz="2000" dirty="0"/>
              <a:t>	</a:t>
            </a:r>
            <a:r>
              <a:rPr lang="en-US" sz="2000" dirty="0">
                <a:solidFill>
                  <a:srgbClr val="00B050"/>
                </a:solidFill>
              </a:rPr>
              <a:t>Complete</a:t>
            </a:r>
            <a:r>
              <a:rPr lang="en-US" sz="2000" dirty="0"/>
              <a:t>, see September19 PerlFormat.txt</a:t>
            </a:r>
          </a:p>
        </p:txBody>
      </p:sp>
      <p:sp>
        <p:nvSpPr>
          <p:cNvPr id="4" name="Slide Number Placeholder 3">
            <a:extLst>
              <a:ext uri="{FF2B5EF4-FFF2-40B4-BE49-F238E27FC236}">
                <a16:creationId xmlns:a16="http://schemas.microsoft.com/office/drawing/2014/main" id="{D520E274-C2EA-4F76-AB35-4B17A6CCC8B8}"/>
              </a:ext>
            </a:extLst>
          </p:cNvPr>
          <p:cNvSpPr>
            <a:spLocks noGrp="1"/>
          </p:cNvSpPr>
          <p:nvPr>
            <p:ph type="sldNum" sz="quarter" idx="12"/>
          </p:nvPr>
        </p:nvSpPr>
        <p:spPr/>
        <p:txBody>
          <a:bodyPr/>
          <a:lstStyle/>
          <a:p>
            <a:fld id="{79EB0BAA-089B-F446-9CF3-DE954596BEEC}" type="slidenum">
              <a:rPr lang="en-US" smtClean="0"/>
              <a:t>28</a:t>
            </a:fld>
            <a:endParaRPr lang="en-US"/>
          </a:p>
        </p:txBody>
      </p:sp>
    </p:spTree>
    <p:extLst>
      <p:ext uri="{BB962C8B-B14F-4D97-AF65-F5344CB8AC3E}">
        <p14:creationId xmlns:p14="http://schemas.microsoft.com/office/powerpoint/2010/main" val="84144231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September 28, 2019 Meeting</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5D489294-B85A-48E5-B9B3-E1F5FC61D041}"/>
              </a:ext>
            </a:extLst>
          </p:cNvPr>
          <p:cNvSpPr>
            <a:spLocks noGrp="1"/>
          </p:cNvSpPr>
          <p:nvPr>
            <p:ph type="sldNum" sz="quarter" idx="12"/>
          </p:nvPr>
        </p:nvSpPr>
        <p:spPr/>
        <p:txBody>
          <a:bodyPr/>
          <a:lstStyle/>
          <a:p>
            <a:fld id="{79EB0BAA-089B-F446-9CF3-DE954596BEEC}" type="slidenum">
              <a:rPr lang="en-US" smtClean="0"/>
              <a:t>29</a:t>
            </a:fld>
            <a:endParaRPr lang="en-US"/>
          </a:p>
        </p:txBody>
      </p:sp>
    </p:spTree>
    <p:extLst>
      <p:ext uri="{BB962C8B-B14F-4D97-AF65-F5344CB8AC3E}">
        <p14:creationId xmlns:p14="http://schemas.microsoft.com/office/powerpoint/2010/main" val="2729678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0BB7BC-F334-274E-BC76-5D9B27AE01DB}"/>
              </a:ext>
            </a:extLst>
          </p:cNvPr>
          <p:cNvSpPr>
            <a:spLocks noGrp="1"/>
          </p:cNvSpPr>
          <p:nvPr>
            <p:ph type="title"/>
          </p:nvPr>
        </p:nvSpPr>
        <p:spPr>
          <a:xfrm>
            <a:off x="219770" y="134667"/>
            <a:ext cx="8574823" cy="497235"/>
          </a:xfrm>
        </p:spPr>
        <p:txBody>
          <a:bodyPr>
            <a:normAutofit fontScale="90000"/>
          </a:bodyPr>
          <a:lstStyle/>
          <a:p>
            <a:r>
              <a:rPr lang="en-US" b="1" dirty="0">
                <a:solidFill>
                  <a:srgbClr val="1F0DFF"/>
                </a:solidFill>
              </a:rPr>
              <a:t>July 7, 2019 Meeting To-Do </a:t>
            </a:r>
          </a:p>
        </p:txBody>
      </p:sp>
      <p:sp>
        <p:nvSpPr>
          <p:cNvPr id="3" name="Content Placeholder 2">
            <a:extLst>
              <a:ext uri="{FF2B5EF4-FFF2-40B4-BE49-F238E27FC236}">
                <a16:creationId xmlns:a16="http://schemas.microsoft.com/office/drawing/2014/main" id="{D80FEC17-7DC9-3C4D-B919-199E063F0A5A}"/>
              </a:ext>
            </a:extLst>
          </p:cNvPr>
          <p:cNvSpPr>
            <a:spLocks noGrp="1"/>
          </p:cNvSpPr>
          <p:nvPr>
            <p:ph idx="1"/>
          </p:nvPr>
        </p:nvSpPr>
        <p:spPr>
          <a:xfrm>
            <a:off x="156117" y="877229"/>
            <a:ext cx="8757424" cy="5189034"/>
          </a:xfrm>
        </p:spPr>
        <p:txBody>
          <a:bodyPr>
            <a:normAutofit/>
          </a:bodyPr>
          <a:lstStyle/>
          <a:p>
            <a:pPr marL="0" indent="0">
              <a:buNone/>
            </a:pPr>
            <a:r>
              <a:rPr lang="en-US" sz="2000" dirty="0">
                <a:cs typeface="Times New Roman" panose="02020603050405020304" pitchFamily="18" charset="0"/>
              </a:rPr>
              <a:t>1. Start a PowerPoint summary for each meeting (to do list + record of report)</a:t>
            </a:r>
            <a:br>
              <a:rPr lang="en-US" sz="2000" dirty="0">
                <a:cs typeface="Times New Roman" panose="02020603050405020304" pitchFamily="18" charset="0"/>
              </a:rPr>
            </a:br>
            <a:r>
              <a:rPr lang="en-US" sz="2000" dirty="0">
                <a:cs typeface="Times New Roman" panose="02020603050405020304" pitchFamily="18" charset="0"/>
              </a:rPr>
              <a:t>	</a:t>
            </a:r>
            <a:r>
              <a:rPr lang="en-US" sz="2000" dirty="0">
                <a:solidFill>
                  <a:srgbClr val="00B050"/>
                </a:solidFill>
                <a:cs typeface="Times New Roman" panose="02020603050405020304" pitchFamily="18" charset="0"/>
              </a:rPr>
              <a:t>Complete</a:t>
            </a:r>
            <a:r>
              <a:rPr lang="en-US" sz="2000" dirty="0">
                <a:cs typeface="Times New Roman" panose="02020603050405020304" pitchFamily="18" charset="0"/>
              </a:rPr>
              <a:t>, see July7.2019.ppt</a:t>
            </a:r>
          </a:p>
          <a:p>
            <a:pPr marL="0" indent="0">
              <a:buNone/>
            </a:pPr>
            <a:r>
              <a:rPr lang="en-US" sz="2000" dirty="0">
                <a:cs typeface="Times New Roman" panose="02020603050405020304" pitchFamily="18" charset="0"/>
              </a:rPr>
              <a:t>2. Add detailed comments to Unix script</a:t>
            </a:r>
            <a:br>
              <a:rPr lang="en-US" sz="2000" dirty="0">
                <a:cs typeface="Times New Roman" panose="02020603050405020304" pitchFamily="18" charset="0"/>
              </a:rPr>
            </a:br>
            <a:r>
              <a:rPr lang="en-US" sz="2000" dirty="0">
                <a:cs typeface="Times New Roman" panose="02020603050405020304" pitchFamily="18" charset="0"/>
              </a:rPr>
              <a:t>	</a:t>
            </a:r>
            <a:r>
              <a:rPr lang="en-US" sz="2000" dirty="0">
                <a:solidFill>
                  <a:srgbClr val="00B050"/>
                </a:solidFill>
                <a:cs typeface="Times New Roman" panose="02020603050405020304" pitchFamily="18" charset="0"/>
              </a:rPr>
              <a:t>Complete</a:t>
            </a:r>
            <a:r>
              <a:rPr lang="en-US" sz="2000" dirty="0">
                <a:cs typeface="Times New Roman" panose="02020603050405020304" pitchFamily="18" charset="0"/>
              </a:rPr>
              <a:t>, see July7.RealDataDBM.txt</a:t>
            </a:r>
          </a:p>
          <a:p>
            <a:pPr marL="0" indent="0">
              <a:buNone/>
            </a:pPr>
            <a:r>
              <a:rPr lang="en-US" sz="2000" dirty="0">
                <a:cs typeface="Times New Roman" panose="02020603050405020304" pitchFamily="18" charset="0"/>
              </a:rPr>
              <a:t>3. Output SNPs only (by adding “-v </a:t>
            </a:r>
            <a:r>
              <a:rPr lang="en-US" sz="2000" dirty="0" err="1">
                <a:cs typeface="Times New Roman" panose="02020603050405020304" pitchFamily="18" charset="0"/>
              </a:rPr>
              <a:t>snps</a:t>
            </a:r>
            <a:r>
              <a:rPr lang="en-US" sz="2000" dirty="0">
                <a:cs typeface="Times New Roman" panose="02020603050405020304" pitchFamily="18" charset="0"/>
              </a:rPr>
              <a:t>” to only view </a:t>
            </a:r>
            <a:r>
              <a:rPr lang="en-US" sz="2000" dirty="0" err="1">
                <a:cs typeface="Times New Roman" panose="02020603050405020304" pitchFamily="18" charset="0"/>
              </a:rPr>
              <a:t>snps</a:t>
            </a:r>
            <a:r>
              <a:rPr lang="en-US" sz="2000" dirty="0">
                <a:cs typeface="Times New Roman" panose="02020603050405020304" pitchFamily="18" charset="0"/>
              </a:rPr>
              <a:t>)</a:t>
            </a:r>
            <a:br>
              <a:rPr lang="en-US" sz="2000" dirty="0">
                <a:cs typeface="Times New Roman" panose="02020603050405020304" pitchFamily="18" charset="0"/>
              </a:rPr>
            </a:br>
            <a:r>
              <a:rPr lang="en-US" sz="2000" dirty="0" err="1">
                <a:cs typeface="Times New Roman" panose="02020603050405020304" pitchFamily="18" charset="0"/>
              </a:rPr>
              <a:t>bcftools</a:t>
            </a:r>
            <a:r>
              <a:rPr lang="en-US" sz="2000" dirty="0">
                <a:cs typeface="Times New Roman" panose="02020603050405020304" pitchFamily="18" charset="0"/>
              </a:rPr>
              <a:t> view -v </a:t>
            </a:r>
            <a:r>
              <a:rPr lang="en-US" sz="2000" dirty="0" err="1">
                <a:cs typeface="Times New Roman" panose="02020603050405020304" pitchFamily="18" charset="0"/>
              </a:rPr>
              <a:t>snps</a:t>
            </a:r>
            <a:br>
              <a:rPr lang="en-US" sz="2000" dirty="0">
                <a:cs typeface="Times New Roman" panose="02020603050405020304" pitchFamily="18" charset="0"/>
              </a:rPr>
            </a:br>
            <a:r>
              <a:rPr lang="en-US" sz="2000" dirty="0">
                <a:cs typeface="Times New Roman" panose="02020603050405020304" pitchFamily="18" charset="0"/>
              </a:rPr>
              <a:t>	</a:t>
            </a:r>
            <a:r>
              <a:rPr lang="en-US" sz="2000" dirty="0">
                <a:solidFill>
                  <a:srgbClr val="00B050"/>
                </a:solidFill>
                <a:cs typeface="Times New Roman" panose="02020603050405020304" pitchFamily="18" charset="0"/>
              </a:rPr>
              <a:t>Complete</a:t>
            </a:r>
            <a:r>
              <a:rPr lang="en-US" sz="2000" dirty="0">
                <a:cs typeface="Times New Roman" panose="02020603050405020304" pitchFamily="18" charset="0"/>
              </a:rPr>
              <a:t>, see July7.RealDataDBM.txt</a:t>
            </a:r>
          </a:p>
          <a:p>
            <a:pPr marL="0" indent="0">
              <a:buNone/>
            </a:pPr>
            <a:r>
              <a:rPr lang="en-US" sz="2000" dirty="0">
                <a:cs typeface="Times New Roman" panose="02020603050405020304" pitchFamily="18" charset="0"/>
              </a:rPr>
              <a:t>4. (1) Convert the DBM input pipe to Perl code. Then compare the two by using 	“diff”.</a:t>
            </a:r>
            <a:br>
              <a:rPr lang="en-US" sz="2000" dirty="0">
                <a:cs typeface="Times New Roman" panose="02020603050405020304" pitchFamily="18" charset="0"/>
              </a:rPr>
            </a:br>
            <a:r>
              <a:rPr lang="en-US" sz="2000" dirty="0">
                <a:cs typeface="Times New Roman" panose="02020603050405020304" pitchFamily="18" charset="0"/>
              </a:rPr>
              <a:t>    (2) Prepare DBM input using ≥6 coverage (DP≥6 or AD1+AD2≥6) for 826, 827, 	832 on chr10</a:t>
            </a:r>
            <a:br>
              <a:rPr lang="en-US" sz="2000" dirty="0">
                <a:cs typeface="Times New Roman" panose="02020603050405020304" pitchFamily="18" charset="0"/>
              </a:rPr>
            </a:br>
            <a:r>
              <a:rPr lang="en-US" sz="2000" dirty="0">
                <a:cs typeface="Times New Roman" panose="02020603050405020304" pitchFamily="18" charset="0"/>
              </a:rPr>
              <a:t>    (3) Output the reference allele and alternative allele</a:t>
            </a:r>
          </a:p>
          <a:p>
            <a:pPr marL="0" indent="0">
              <a:buNone/>
            </a:pPr>
            <a:r>
              <a:rPr lang="en-US" sz="2000" dirty="0">
                <a:cs typeface="Times New Roman" panose="02020603050405020304" pitchFamily="18" charset="0"/>
              </a:rPr>
              <a:t>	</a:t>
            </a:r>
            <a:r>
              <a:rPr lang="en-US" sz="2000" dirty="0">
                <a:solidFill>
                  <a:srgbClr val="00B050"/>
                </a:solidFill>
                <a:cs typeface="Times New Roman" panose="02020603050405020304" pitchFamily="18" charset="0"/>
              </a:rPr>
              <a:t>In Progress</a:t>
            </a:r>
            <a:r>
              <a:rPr lang="en-US" sz="2000" dirty="0">
                <a:cs typeface="Times New Roman" panose="02020603050405020304" pitchFamily="18" charset="0"/>
              </a:rPr>
              <a:t>, see /home/s_m774/project/data/dbm/7.7/prepare.pl</a:t>
            </a:r>
          </a:p>
        </p:txBody>
      </p:sp>
      <p:sp>
        <p:nvSpPr>
          <p:cNvPr id="4" name="Slide Number Placeholder 3">
            <a:extLst>
              <a:ext uri="{FF2B5EF4-FFF2-40B4-BE49-F238E27FC236}">
                <a16:creationId xmlns:a16="http://schemas.microsoft.com/office/drawing/2014/main" id="{D0D17854-BFA4-44E8-B80B-F1C6C7A90F5D}"/>
              </a:ext>
            </a:extLst>
          </p:cNvPr>
          <p:cNvSpPr>
            <a:spLocks noGrp="1"/>
          </p:cNvSpPr>
          <p:nvPr>
            <p:ph type="sldNum" sz="quarter" idx="12"/>
          </p:nvPr>
        </p:nvSpPr>
        <p:spPr/>
        <p:txBody>
          <a:bodyPr/>
          <a:lstStyle/>
          <a:p>
            <a:fld id="{79EB0BAA-089B-F446-9CF3-DE954596BEEC}" type="slidenum">
              <a:rPr lang="en-US" smtClean="0"/>
              <a:t>3</a:t>
            </a:fld>
            <a:endParaRPr lang="en-US"/>
          </a:p>
        </p:txBody>
      </p:sp>
    </p:spTree>
    <p:extLst>
      <p:ext uri="{BB962C8B-B14F-4D97-AF65-F5344CB8AC3E}">
        <p14:creationId xmlns:p14="http://schemas.microsoft.com/office/powerpoint/2010/main" val="399783272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23183-DBB9-654C-9444-E7A29524203E}"/>
              </a:ext>
            </a:extLst>
          </p:cNvPr>
          <p:cNvSpPr>
            <a:spLocks noGrp="1"/>
          </p:cNvSpPr>
          <p:nvPr>
            <p:ph type="title"/>
          </p:nvPr>
        </p:nvSpPr>
        <p:spPr>
          <a:xfrm>
            <a:off x="443120" y="73579"/>
            <a:ext cx="7886700" cy="701673"/>
          </a:xfrm>
        </p:spPr>
        <p:txBody>
          <a:bodyPr>
            <a:normAutofit/>
          </a:bodyPr>
          <a:lstStyle/>
          <a:p>
            <a:r>
              <a:rPr lang="en-US" sz="4000" b="1" dirty="0">
                <a:solidFill>
                  <a:srgbClr val="1F0DFF"/>
                </a:solidFill>
              </a:rPr>
              <a:t>September 28, 2019 Meeting To-Do </a:t>
            </a:r>
          </a:p>
        </p:txBody>
      </p:sp>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884719"/>
            <a:ext cx="8588272" cy="2696681"/>
          </a:xfrm>
        </p:spPr>
        <p:txBody>
          <a:bodyPr>
            <a:normAutofit lnSpcReduction="10000"/>
          </a:bodyPr>
          <a:lstStyle/>
          <a:p>
            <a:pPr marL="0" indent="0">
              <a:buNone/>
            </a:pPr>
            <a:r>
              <a:rPr lang="en-US" sz="1600" dirty="0"/>
              <a:t>1. (1) Prepare Hapseq2 input using real data (2) Run Hapseq2 using real data </a:t>
            </a:r>
          </a:p>
          <a:p>
            <a:pPr marL="0" indent="0">
              <a:buNone/>
            </a:pPr>
            <a:r>
              <a:rPr lang="en-US" sz="1600" dirty="0"/>
              <a:t>(3) Prepare Hapseq2 input using 5 samples </a:t>
            </a:r>
          </a:p>
          <a:p>
            <a:pPr marL="0" indent="0">
              <a:buNone/>
            </a:pPr>
            <a:r>
              <a:rPr lang="en-US" sz="1600" dirty="0"/>
              <a:t>	</a:t>
            </a:r>
            <a:r>
              <a:rPr lang="en-US" sz="1600" dirty="0">
                <a:solidFill>
                  <a:srgbClr val="00B050"/>
                </a:solidFill>
              </a:rPr>
              <a:t>In Progress</a:t>
            </a:r>
            <a:r>
              <a:rPr lang="en-US" sz="1600" dirty="0"/>
              <a:t>, see September26 2019 HapSeq2RealData.txt</a:t>
            </a:r>
          </a:p>
          <a:p>
            <a:pPr marL="0" indent="0">
              <a:buNone/>
            </a:pPr>
            <a:r>
              <a:rPr lang="en-US" sz="1600" dirty="0"/>
              <a:t>	Documented error when running HapSeq2 in the last 5 lines</a:t>
            </a:r>
          </a:p>
          <a:p>
            <a:pPr marL="0" indent="0">
              <a:buNone/>
            </a:pPr>
            <a:r>
              <a:rPr lang="en-US" sz="1600" dirty="0"/>
              <a:t>2. Create a workflow for running DBM from raw data to DBM output </a:t>
            </a:r>
          </a:p>
          <a:p>
            <a:pPr marL="0" indent="0">
              <a:buNone/>
            </a:pPr>
            <a:r>
              <a:rPr lang="en-US" sz="1600" dirty="0"/>
              <a:t>	</a:t>
            </a:r>
            <a:r>
              <a:rPr lang="en-US" sz="1600" dirty="0">
                <a:solidFill>
                  <a:srgbClr val="00B050"/>
                </a:solidFill>
              </a:rPr>
              <a:t>Complete</a:t>
            </a:r>
            <a:r>
              <a:rPr lang="en-US" sz="1600" dirty="0"/>
              <a:t>, see Slide 16</a:t>
            </a:r>
          </a:p>
          <a:p>
            <a:pPr marL="0" indent="0">
              <a:buNone/>
            </a:pPr>
            <a:r>
              <a:rPr lang="en-US" sz="1600" dirty="0"/>
              <a:t>3. Update the Perl scripts for PEATH HapCompass Hapcut2 to count Haplotypes</a:t>
            </a:r>
          </a:p>
          <a:p>
            <a:pPr marL="0" indent="0">
              <a:buNone/>
            </a:pPr>
            <a:r>
              <a:rPr lang="en-US" sz="1600" dirty="0"/>
              <a:t>	</a:t>
            </a:r>
            <a:r>
              <a:rPr lang="en-US" sz="1600" dirty="0">
                <a:solidFill>
                  <a:srgbClr val="00B050"/>
                </a:solidFill>
              </a:rPr>
              <a:t>Complete</a:t>
            </a:r>
            <a:r>
              <a:rPr lang="en-US" sz="1600" dirty="0"/>
              <a:t>, see September26 2019 PerlFormat.txt</a:t>
            </a:r>
          </a:p>
        </p:txBody>
      </p:sp>
      <p:sp>
        <p:nvSpPr>
          <p:cNvPr id="4" name="Slide Number Placeholder 3">
            <a:extLst>
              <a:ext uri="{FF2B5EF4-FFF2-40B4-BE49-F238E27FC236}">
                <a16:creationId xmlns:a16="http://schemas.microsoft.com/office/drawing/2014/main" id="{490A7882-CDD6-4735-80A2-7F5D3DD48E71}"/>
              </a:ext>
            </a:extLst>
          </p:cNvPr>
          <p:cNvSpPr>
            <a:spLocks noGrp="1"/>
          </p:cNvSpPr>
          <p:nvPr>
            <p:ph type="sldNum" sz="quarter" idx="12"/>
          </p:nvPr>
        </p:nvSpPr>
        <p:spPr/>
        <p:txBody>
          <a:bodyPr/>
          <a:lstStyle/>
          <a:p>
            <a:fld id="{79EB0BAA-089B-F446-9CF3-DE954596BEEC}" type="slidenum">
              <a:rPr lang="en-US" smtClean="0"/>
              <a:t>30</a:t>
            </a:fld>
            <a:endParaRPr lang="en-US"/>
          </a:p>
        </p:txBody>
      </p:sp>
    </p:spTree>
    <p:extLst>
      <p:ext uri="{BB962C8B-B14F-4D97-AF65-F5344CB8AC3E}">
        <p14:creationId xmlns:p14="http://schemas.microsoft.com/office/powerpoint/2010/main" val="14430454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6B09D6F-4B6B-0B45-9C29-5F8CA272F6A5}"/>
              </a:ext>
            </a:extLst>
          </p:cNvPr>
          <p:cNvSpPr txBox="1"/>
          <p:nvPr/>
        </p:nvSpPr>
        <p:spPr>
          <a:xfrm>
            <a:off x="457200" y="228600"/>
            <a:ext cx="7918988" cy="6001643"/>
          </a:xfrm>
          <a:prstGeom prst="rect">
            <a:avLst/>
          </a:prstGeom>
          <a:noFill/>
        </p:spPr>
        <p:txBody>
          <a:bodyPr wrap="square" rtlCol="0">
            <a:spAutoFit/>
          </a:bodyPr>
          <a:lstStyle/>
          <a:p>
            <a:r>
              <a:rPr lang="en-US" sz="1600" b="1" dirty="0">
                <a:solidFill>
                  <a:srgbClr val="FF0000"/>
                </a:solidFill>
              </a:rPr>
              <a:t>SS note on Sept 28, 2019 Saturday. </a:t>
            </a:r>
            <a:r>
              <a:rPr lang="en-US" sz="1600" dirty="0">
                <a:solidFill>
                  <a:srgbClr val="1F0DFF"/>
                </a:solidFill>
              </a:rPr>
              <a:t>The error related to the </a:t>
            </a:r>
            <a:r>
              <a:rPr lang="en-US" sz="1600" dirty="0" err="1">
                <a:solidFill>
                  <a:srgbClr val="1F0DFF"/>
                </a:solidFill>
              </a:rPr>
              <a:t>hapseq</a:t>
            </a:r>
            <a:r>
              <a:rPr lang="en-US" sz="1600" dirty="0">
                <a:solidFill>
                  <a:srgbClr val="1F0DFF"/>
                </a:solidFill>
              </a:rPr>
              <a:t> running error “Person 1 is </a:t>
            </a:r>
          </a:p>
          <a:p>
            <a:r>
              <a:rPr lang="en-US" sz="1600" dirty="0">
                <a:solidFill>
                  <a:srgbClr val="1F0DFF"/>
                </a:solidFill>
              </a:rPr>
              <a:t>Duplicated” (in September26 2019 HapSeq2RealData.txt) </a:t>
            </a:r>
          </a:p>
          <a:p>
            <a:r>
              <a:rPr lang="en-US" sz="1600" dirty="0">
                <a:solidFill>
                  <a:srgbClr val="1F0DFF"/>
                </a:solidFill>
              </a:rPr>
              <a:t> because the first 5 columns (family ID, individual ID, father, mother ID, and gender) </a:t>
            </a:r>
          </a:p>
          <a:p>
            <a:r>
              <a:rPr lang="en-US" sz="1600" dirty="0"/>
              <a:t>Are not provided correctly because we run part of the </a:t>
            </a:r>
            <a:r>
              <a:rPr lang="en-US" sz="1600" dirty="0" err="1"/>
              <a:t>bam.parser</a:t>
            </a:r>
            <a:r>
              <a:rPr lang="en-US" sz="1600" dirty="0"/>
              <a:t> code sample by sample. See below</a:t>
            </a:r>
          </a:p>
          <a:p>
            <a:r>
              <a:rPr lang="en-US" sz="1600" dirty="0"/>
              <a:t>We should either manually fix the ”ID” or add “sample ID” as one of the param</a:t>
            </a:r>
            <a:r>
              <a:rPr lang="en-US" sz="1400" dirty="0"/>
              <a:t>eters, e.g., </a:t>
            </a:r>
          </a:p>
          <a:p>
            <a:r>
              <a:rPr lang="en-US" sz="1400" dirty="0"/>
              <a:t>./</a:t>
            </a:r>
            <a:r>
              <a:rPr lang="en-US" sz="1400" dirty="0" err="1"/>
              <a:t>bam_parser</a:t>
            </a:r>
            <a:r>
              <a:rPr lang="en-US" sz="1400" dirty="0"/>
              <a:t> BAMs/8212ch10.bam    chr10wchr.vcf   parsed/826chr10 1</a:t>
            </a:r>
          </a:p>
          <a:p>
            <a:endParaRPr lang="en-US" dirty="0"/>
          </a:p>
          <a:p>
            <a:r>
              <a:rPr lang="en-US" dirty="0">
                <a:solidFill>
                  <a:schemeClr val="accent2"/>
                </a:solidFill>
              </a:rPr>
              <a:t># The incorrect one: </a:t>
            </a:r>
          </a:p>
          <a:p>
            <a:r>
              <a:rPr lang="en-US" sz="1400" dirty="0"/>
              <a:t>&gt; count[1:5, 1:20]</a:t>
            </a:r>
          </a:p>
          <a:p>
            <a:r>
              <a:rPr lang="en-US" sz="1400" dirty="0"/>
              <a:t>  V1 V2 V3 V4 V5 V6 V7 V8  V9 V10 V11 V12 V13 V14 V15 V16 V17 V18 V19 V20</a:t>
            </a:r>
          </a:p>
          <a:p>
            <a:r>
              <a:rPr lang="en-US" sz="1400" dirty="0"/>
              <a:t>1  1  1  0  0  1  1  1 39  19   0  24   0  42  14  15   0  23   0 138   0</a:t>
            </a:r>
          </a:p>
          <a:p>
            <a:r>
              <a:rPr lang="en-US" sz="1400" dirty="0"/>
              <a:t>2  1  1  0  0  1  0  0 59   3  26   4  31   6  24   0   0  21   0 118   0</a:t>
            </a:r>
          </a:p>
          <a:p>
            <a:r>
              <a:rPr lang="en-US" sz="1400" dirty="0"/>
              <a:t>3  1  1  0  0  1  0  2  1 143  20   0  47  25  45   0   0  84 163 201   0</a:t>
            </a:r>
          </a:p>
          <a:p>
            <a:r>
              <a:rPr lang="en-US" sz="1400" dirty="0"/>
              <a:t>4  1  1  0  0  1  0  0 44   0  21   0  23   0  12   8   0  14   1 157   0</a:t>
            </a:r>
          </a:p>
          <a:p>
            <a:pPr marL="342900" indent="-342900">
              <a:buAutoNum type="arabicPlain" startAt="5"/>
            </a:pPr>
            <a:r>
              <a:rPr lang="en-US" sz="1400" dirty="0"/>
              <a:t>1  1  0  0  1  1  2 52  65   0  25   0  90  20  20   0  57   1 246 111</a:t>
            </a:r>
          </a:p>
          <a:p>
            <a:endParaRPr lang="en-US" sz="1400" dirty="0"/>
          </a:p>
          <a:p>
            <a:r>
              <a:rPr lang="en-US" sz="1400" b="1" dirty="0">
                <a:solidFill>
                  <a:srgbClr val="1F0DFF"/>
                </a:solidFill>
              </a:rPr>
              <a:t># The correct one:</a:t>
            </a:r>
          </a:p>
          <a:p>
            <a:r>
              <a:rPr lang="en-US" sz="1400" dirty="0"/>
              <a:t>&gt; count&lt;-</a:t>
            </a:r>
            <a:r>
              <a:rPr lang="en-US" sz="1400" dirty="0" err="1"/>
              <a:t>read.table</a:t>
            </a:r>
            <a:r>
              <a:rPr lang="en-US" sz="1400" dirty="0"/>
              <a:t>("</a:t>
            </a:r>
            <a:r>
              <a:rPr lang="en-US" sz="1400" dirty="0" err="1"/>
              <a:t>count.txt</a:t>
            </a:r>
            <a:r>
              <a:rPr lang="en-US" sz="1400" dirty="0"/>
              <a:t>", header=F)</a:t>
            </a:r>
          </a:p>
          <a:p>
            <a:r>
              <a:rPr lang="en-US" sz="1400" dirty="0"/>
              <a:t>&gt; count[1:5, 1:20]</a:t>
            </a:r>
          </a:p>
          <a:p>
            <a:r>
              <a:rPr lang="en-US" sz="1400" dirty="0"/>
              <a:t>  V1 V2 V3 V4 V5 V6 V7 V8  V9 V10 V11 V12 V13 V14 V15 V16 V17 V18 V19 V20</a:t>
            </a:r>
          </a:p>
          <a:p>
            <a:r>
              <a:rPr lang="en-US" sz="1400" dirty="0"/>
              <a:t>1  1  1  0  0  1  1  1 39  19   0  24   0  42  14  15   0  23   0 138   0</a:t>
            </a:r>
          </a:p>
          <a:p>
            <a:r>
              <a:rPr lang="en-US" sz="1400" dirty="0"/>
              <a:t>2  2  2  0  0  1  0  0 59   3  26   4  31   6  24   0   0  21   0 118   0</a:t>
            </a:r>
          </a:p>
          <a:p>
            <a:r>
              <a:rPr lang="en-US" sz="1400" dirty="0"/>
              <a:t>3  3  3  0  0  1  0  2  1 143  20   0  47  25  45   0   0  84 163 201   0</a:t>
            </a:r>
          </a:p>
          <a:p>
            <a:r>
              <a:rPr lang="en-US" sz="1400" dirty="0"/>
              <a:t>4  4  4  0  0  1  0  0 44   0  21   0  23   0  12   8   0  14   1 157   0</a:t>
            </a:r>
          </a:p>
          <a:p>
            <a:r>
              <a:rPr lang="en-US" sz="1400" dirty="0"/>
              <a:t>5  5  5  0  0  1  1  2 52  65   0  25   0  90  20  20   0  57   1 246 111</a:t>
            </a:r>
          </a:p>
        </p:txBody>
      </p:sp>
      <p:sp>
        <p:nvSpPr>
          <p:cNvPr id="2" name="Slide Number Placeholder 1">
            <a:extLst>
              <a:ext uri="{FF2B5EF4-FFF2-40B4-BE49-F238E27FC236}">
                <a16:creationId xmlns:a16="http://schemas.microsoft.com/office/drawing/2014/main" id="{9CFE1A7A-7E1C-45E6-A6F5-476A32DA5D6D}"/>
              </a:ext>
            </a:extLst>
          </p:cNvPr>
          <p:cNvSpPr>
            <a:spLocks noGrp="1"/>
          </p:cNvSpPr>
          <p:nvPr>
            <p:ph type="sldNum" sz="quarter" idx="12"/>
          </p:nvPr>
        </p:nvSpPr>
        <p:spPr/>
        <p:txBody>
          <a:bodyPr/>
          <a:lstStyle/>
          <a:p>
            <a:fld id="{79EB0BAA-089B-F446-9CF3-DE954596BEEC}" type="slidenum">
              <a:rPr lang="en-US" smtClean="0"/>
              <a:t>31</a:t>
            </a:fld>
            <a:endParaRPr lang="en-US"/>
          </a:p>
        </p:txBody>
      </p:sp>
    </p:spTree>
    <p:extLst>
      <p:ext uri="{BB962C8B-B14F-4D97-AF65-F5344CB8AC3E}">
        <p14:creationId xmlns:p14="http://schemas.microsoft.com/office/powerpoint/2010/main" val="1454812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alpha val="3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DB68B0-E38E-8143-93C7-E4BB5247EA00}"/>
              </a:ext>
            </a:extLst>
          </p:cNvPr>
          <p:cNvSpPr>
            <a:spLocks noGrp="1"/>
          </p:cNvSpPr>
          <p:nvPr>
            <p:ph type="title"/>
          </p:nvPr>
        </p:nvSpPr>
        <p:spPr>
          <a:xfrm>
            <a:off x="457200" y="0"/>
            <a:ext cx="7886700" cy="315911"/>
          </a:xfrm>
        </p:spPr>
        <p:txBody>
          <a:bodyPr>
            <a:normAutofit fontScale="90000"/>
          </a:bodyPr>
          <a:lstStyle/>
          <a:p>
            <a:r>
              <a:rPr lang="en-US" sz="2000" b="1" dirty="0"/>
              <a:t>Sept 28, 2019 Saturday meeting notes</a:t>
            </a:r>
          </a:p>
        </p:txBody>
      </p:sp>
      <p:sp>
        <p:nvSpPr>
          <p:cNvPr id="3" name="Content Placeholder 2">
            <a:extLst>
              <a:ext uri="{FF2B5EF4-FFF2-40B4-BE49-F238E27FC236}">
                <a16:creationId xmlns:a16="http://schemas.microsoft.com/office/drawing/2014/main" id="{18BCCD49-A6D5-2942-B406-39466D90D4FE}"/>
              </a:ext>
            </a:extLst>
          </p:cNvPr>
          <p:cNvSpPr>
            <a:spLocks noGrp="1"/>
          </p:cNvSpPr>
          <p:nvPr>
            <p:ph idx="1"/>
          </p:nvPr>
        </p:nvSpPr>
        <p:spPr>
          <a:xfrm>
            <a:off x="113296" y="315911"/>
            <a:ext cx="6668504" cy="6161089"/>
          </a:xfrm>
        </p:spPr>
        <p:txBody>
          <a:bodyPr>
            <a:noAutofit/>
          </a:bodyPr>
          <a:lstStyle/>
          <a:p>
            <a:pPr marL="0" indent="0">
              <a:lnSpc>
                <a:spcPct val="100000"/>
              </a:lnSpc>
              <a:spcBef>
                <a:spcPts val="0"/>
              </a:spcBef>
              <a:buNone/>
            </a:pPr>
            <a:r>
              <a:rPr lang="en-US" sz="1600" dirty="0"/>
              <a:t>ASHG:  Oct 15 T - Oct 17 .    Math Open House: Nov 8 Friday </a:t>
            </a:r>
          </a:p>
          <a:p>
            <a:pPr marL="0" indent="0">
              <a:lnSpc>
                <a:spcPct val="100000"/>
              </a:lnSpc>
              <a:spcBef>
                <a:spcPts val="0"/>
              </a:spcBef>
              <a:buNone/>
            </a:pPr>
            <a:r>
              <a:rPr lang="en-US" sz="1600" dirty="0"/>
              <a:t>Get the poster ready Oct 8 T or Oct 9 Wed: </a:t>
            </a:r>
          </a:p>
          <a:p>
            <a:pPr marL="0" indent="0">
              <a:lnSpc>
                <a:spcPct val="100000"/>
              </a:lnSpc>
              <a:spcBef>
                <a:spcPts val="0"/>
              </a:spcBef>
              <a:buNone/>
            </a:pPr>
            <a:endParaRPr lang="en-US" sz="1600" dirty="0"/>
          </a:p>
          <a:p>
            <a:pPr marL="0" indent="0">
              <a:lnSpc>
                <a:spcPct val="100000"/>
              </a:lnSpc>
              <a:spcBef>
                <a:spcPts val="0"/>
              </a:spcBef>
              <a:buNone/>
            </a:pPr>
            <a:r>
              <a:rPr lang="en-US" sz="1600" dirty="0"/>
              <a:t># Hapseq2 /home/s_m774/data/hapseq2/</a:t>
            </a:r>
            <a:r>
              <a:rPr lang="en-US" sz="1600" dirty="0" err="1"/>
              <a:t>testrun</a:t>
            </a:r>
            <a:r>
              <a:rPr lang="en-US" sz="1600" dirty="0"/>
              <a:t>/</a:t>
            </a:r>
            <a:r>
              <a:rPr lang="en-US" sz="1600" dirty="0" err="1"/>
              <a:t>sample.haplotype.txt</a:t>
            </a:r>
            <a:endParaRPr lang="en-US" sz="1600" dirty="0"/>
          </a:p>
          <a:p>
            <a:pPr marL="0" indent="0">
              <a:lnSpc>
                <a:spcPct val="100000"/>
              </a:lnSpc>
              <a:spcBef>
                <a:spcPts val="0"/>
              </a:spcBef>
              <a:buNone/>
            </a:pPr>
            <a:r>
              <a:rPr lang="en-US" sz="1600" dirty="0"/>
              <a:t># DBM: /home/s_m774/data/</a:t>
            </a:r>
            <a:r>
              <a:rPr lang="en-US" sz="1600" dirty="0" err="1"/>
              <a:t>dbm</a:t>
            </a:r>
            <a:r>
              <a:rPr lang="en-US" sz="1600" dirty="0"/>
              <a:t>/pair.2depth.5sample/5sampleDBM.9.28</a:t>
            </a:r>
          </a:p>
          <a:p>
            <a:pPr marL="0" indent="0">
              <a:lnSpc>
                <a:spcPct val="100000"/>
              </a:lnSpc>
              <a:spcBef>
                <a:spcPts val="0"/>
              </a:spcBef>
              <a:buNone/>
            </a:pPr>
            <a:r>
              <a:rPr lang="en-US" sz="1600" dirty="0"/>
              <a:t># These two files are copied to /home/s_m774/data/compare/</a:t>
            </a:r>
          </a:p>
          <a:p>
            <a:pPr marL="0" indent="0">
              <a:lnSpc>
                <a:spcPct val="100000"/>
              </a:lnSpc>
              <a:spcBef>
                <a:spcPts val="0"/>
              </a:spcBef>
              <a:buNone/>
            </a:pPr>
            <a:r>
              <a:rPr lang="en-US" sz="1600" b="1" dirty="0">
                <a:solidFill>
                  <a:srgbClr val="1F0DFF"/>
                </a:solidFill>
              </a:rPr>
              <a:t>HapSeq2 </a:t>
            </a:r>
          </a:p>
          <a:p>
            <a:pPr marL="0" indent="0">
              <a:lnSpc>
                <a:spcPct val="100000"/>
              </a:lnSpc>
              <a:spcBef>
                <a:spcPts val="0"/>
              </a:spcBef>
              <a:buNone/>
            </a:pPr>
            <a:r>
              <a:rPr lang="en-US" sz="1600" dirty="0" err="1"/>
              <a:t>tttggcatgt</a:t>
            </a:r>
            <a:endParaRPr lang="en-US" sz="1600" dirty="0"/>
          </a:p>
          <a:p>
            <a:pPr marL="0" indent="0">
              <a:lnSpc>
                <a:spcPct val="100000"/>
              </a:lnSpc>
              <a:spcBef>
                <a:spcPts val="0"/>
              </a:spcBef>
              <a:buNone/>
            </a:pPr>
            <a:r>
              <a:rPr lang="en-US" sz="1600" dirty="0" err="1"/>
              <a:t>cctgacatgc</a:t>
            </a:r>
            <a:endParaRPr lang="en-US" sz="1600" dirty="0"/>
          </a:p>
          <a:p>
            <a:pPr marL="0" indent="0">
              <a:lnSpc>
                <a:spcPct val="100000"/>
              </a:lnSpc>
              <a:spcBef>
                <a:spcPts val="0"/>
              </a:spcBef>
              <a:buNone/>
            </a:pPr>
            <a:r>
              <a:rPr lang="en-US" sz="1600" b="1" dirty="0">
                <a:solidFill>
                  <a:srgbClr val="1F0DFF"/>
                </a:solidFill>
              </a:rPr>
              <a:t>DBM </a:t>
            </a:r>
          </a:p>
          <a:p>
            <a:pPr marL="0" indent="0">
              <a:lnSpc>
                <a:spcPct val="100000"/>
              </a:lnSpc>
              <a:spcBef>
                <a:spcPts val="0"/>
              </a:spcBef>
              <a:buNone/>
            </a:pPr>
            <a:r>
              <a:rPr lang="en-US" sz="1600" dirty="0"/>
              <a:t>ID CHR POS I1 I1 		      </a:t>
            </a:r>
          </a:p>
          <a:p>
            <a:pPr marL="0" indent="0">
              <a:lnSpc>
                <a:spcPct val="100000"/>
              </a:lnSpc>
              <a:spcBef>
                <a:spcPts val="0"/>
              </a:spcBef>
              <a:buNone/>
            </a:pPr>
            <a:r>
              <a:rPr lang="en-US" sz="1600" dirty="0"/>
              <a:t>1 chr10 1183608 T T   0	0.5 	</a:t>
            </a:r>
          </a:p>
          <a:p>
            <a:pPr marL="0" indent="0">
              <a:lnSpc>
                <a:spcPct val="100000"/>
              </a:lnSpc>
              <a:spcBef>
                <a:spcPts val="0"/>
              </a:spcBef>
              <a:buNone/>
            </a:pPr>
            <a:r>
              <a:rPr lang="en-US" sz="1600" dirty="0"/>
              <a:t>2 chr10 1185028 T C  1	1	</a:t>
            </a:r>
          </a:p>
          <a:p>
            <a:pPr marL="0" indent="0">
              <a:lnSpc>
                <a:spcPct val="100000"/>
              </a:lnSpc>
              <a:spcBef>
                <a:spcPts val="0"/>
              </a:spcBef>
              <a:buNone/>
            </a:pPr>
            <a:r>
              <a:rPr lang="en-US" sz="1600" dirty="0"/>
              <a:t>3 chr10 1199953 T A  0	0.5	</a:t>
            </a:r>
          </a:p>
          <a:p>
            <a:pPr marL="0" indent="0">
              <a:lnSpc>
                <a:spcPct val="100000"/>
              </a:lnSpc>
              <a:spcBef>
                <a:spcPts val="0"/>
              </a:spcBef>
              <a:buNone/>
            </a:pPr>
            <a:r>
              <a:rPr lang="en-US" sz="1600" dirty="0"/>
              <a:t>4 chr10 1233561 T G  0	0.5 	</a:t>
            </a:r>
          </a:p>
          <a:p>
            <a:pPr marL="0" indent="0">
              <a:lnSpc>
                <a:spcPct val="100000"/>
              </a:lnSpc>
              <a:spcBef>
                <a:spcPts val="0"/>
              </a:spcBef>
              <a:buNone/>
            </a:pPr>
            <a:r>
              <a:rPr lang="en-US" sz="1600" dirty="0"/>
              <a:t>5 chr10 1737155 G A  1	1	</a:t>
            </a:r>
          </a:p>
          <a:p>
            <a:pPr marL="0" indent="0">
              <a:lnSpc>
                <a:spcPct val="100000"/>
              </a:lnSpc>
              <a:spcBef>
                <a:spcPts val="0"/>
              </a:spcBef>
              <a:buNone/>
            </a:pPr>
            <a:r>
              <a:rPr lang="en-US" sz="1600" dirty="0"/>
              <a:t>6 chr10 3010999 C A  0 	 0.5		</a:t>
            </a:r>
          </a:p>
          <a:p>
            <a:pPr marL="0" indent="0">
              <a:lnSpc>
                <a:spcPct val="100000"/>
              </a:lnSpc>
              <a:spcBef>
                <a:spcPts val="0"/>
              </a:spcBef>
              <a:buNone/>
            </a:pPr>
            <a:r>
              <a:rPr lang="en-US" sz="1600" dirty="0"/>
              <a:t>7 chr10 3011174 A A  1 	 1	 </a:t>
            </a:r>
          </a:p>
          <a:p>
            <a:pPr marL="0" indent="0">
              <a:lnSpc>
                <a:spcPct val="100000"/>
              </a:lnSpc>
              <a:spcBef>
                <a:spcPts val="0"/>
              </a:spcBef>
              <a:buNone/>
            </a:pPr>
            <a:r>
              <a:rPr lang="en-US" sz="1600" dirty="0"/>
              <a:t>8 chr10 5073699 T G  0	0.5	 </a:t>
            </a:r>
          </a:p>
          <a:p>
            <a:pPr marL="0" indent="0">
              <a:lnSpc>
                <a:spcPct val="100000"/>
              </a:lnSpc>
              <a:spcBef>
                <a:spcPts val="0"/>
              </a:spcBef>
              <a:buNone/>
            </a:pPr>
            <a:r>
              <a:rPr lang="en-US" sz="1600" dirty="0"/>
              <a:t>9 chr10 5073715 G T  1	0.5    </a:t>
            </a:r>
          </a:p>
          <a:p>
            <a:pPr marL="0" indent="0">
              <a:lnSpc>
                <a:spcPct val="100000"/>
              </a:lnSpc>
              <a:spcBef>
                <a:spcPts val="0"/>
              </a:spcBef>
              <a:buNone/>
            </a:pPr>
            <a:r>
              <a:rPr lang="en-US" sz="1600" dirty="0"/>
              <a:t>10 chr10 8644132 T C 1	1 	 </a:t>
            </a:r>
          </a:p>
          <a:p>
            <a:pPr marL="0" indent="0">
              <a:lnSpc>
                <a:spcPct val="100000"/>
              </a:lnSpc>
              <a:spcBef>
                <a:spcPts val="0"/>
              </a:spcBef>
              <a:buNone/>
            </a:pPr>
            <a:r>
              <a:rPr lang="en-US" sz="1600" dirty="0"/>
              <a:t>                     </a:t>
            </a:r>
          </a:p>
          <a:p>
            <a:pPr marL="0" indent="0">
              <a:lnSpc>
                <a:spcPct val="100000"/>
              </a:lnSpc>
              <a:spcBef>
                <a:spcPts val="0"/>
              </a:spcBef>
              <a:buNone/>
            </a:pPr>
            <a:endParaRPr lang="en-US" sz="1600" dirty="0"/>
          </a:p>
          <a:p>
            <a:pPr marL="0" indent="0">
              <a:lnSpc>
                <a:spcPct val="100000"/>
              </a:lnSpc>
              <a:spcBef>
                <a:spcPts val="0"/>
              </a:spcBef>
              <a:buNone/>
            </a:pPr>
            <a:endParaRPr lang="en-US" sz="1600" dirty="0"/>
          </a:p>
        </p:txBody>
      </p:sp>
      <p:sp>
        <p:nvSpPr>
          <p:cNvPr id="5" name="TextBox 4">
            <a:extLst>
              <a:ext uri="{FF2B5EF4-FFF2-40B4-BE49-F238E27FC236}">
                <a16:creationId xmlns:a16="http://schemas.microsoft.com/office/drawing/2014/main" id="{A1CEB2E2-1BD8-4B45-861B-AEE212971039}"/>
              </a:ext>
            </a:extLst>
          </p:cNvPr>
          <p:cNvSpPr txBox="1"/>
          <p:nvPr/>
        </p:nvSpPr>
        <p:spPr>
          <a:xfrm>
            <a:off x="3505200" y="3048000"/>
            <a:ext cx="5356979" cy="1600438"/>
          </a:xfrm>
          <a:prstGeom prst="rect">
            <a:avLst/>
          </a:prstGeom>
          <a:solidFill>
            <a:schemeClr val="accent1">
              <a:alpha val="53000"/>
            </a:schemeClr>
          </a:solidFill>
        </p:spPr>
        <p:txBody>
          <a:bodyPr wrap="none" rtlCol="0">
            <a:spAutoFit/>
          </a:bodyPr>
          <a:lstStyle/>
          <a:p>
            <a:r>
              <a:rPr lang="en-US" sz="1400" dirty="0"/>
              <a:t>"strict" genotype comparison: 5/10 agreement  </a:t>
            </a:r>
          </a:p>
          <a:p>
            <a:r>
              <a:rPr lang="en-US" sz="1400" dirty="0"/>
              <a:t>"not strict" genotype </a:t>
            </a:r>
            <a:r>
              <a:rPr lang="en-US" sz="1400" dirty="0" err="1"/>
              <a:t>comparision</a:t>
            </a:r>
            <a:r>
              <a:rPr lang="en-US" sz="1400" dirty="0"/>
              <a:t>: 7.5/10</a:t>
            </a:r>
          </a:p>
          <a:p>
            <a:r>
              <a:rPr lang="en-US" sz="1400" dirty="0"/>
              <a:t>  </a:t>
            </a:r>
          </a:p>
          <a:p>
            <a:r>
              <a:rPr lang="en-US" sz="1400" dirty="0"/>
              <a:t>output this person by person: </a:t>
            </a:r>
          </a:p>
          <a:p>
            <a:r>
              <a:rPr lang="en-US" sz="1400" dirty="0"/>
              <a:t>    strict compare:  65/120 for sample826  70/120 for sample827 ....</a:t>
            </a:r>
          </a:p>
          <a:p>
            <a:r>
              <a:rPr lang="en-US" sz="1400" dirty="0"/>
              <a:t>Not strict compare:  80/120 for sample826  95/120 for sample827 .... </a:t>
            </a:r>
          </a:p>
          <a:p>
            <a:endParaRPr lang="en-US" sz="1400" dirty="0"/>
          </a:p>
        </p:txBody>
      </p:sp>
      <p:sp>
        <p:nvSpPr>
          <p:cNvPr id="4" name="Slide Number Placeholder 3">
            <a:extLst>
              <a:ext uri="{FF2B5EF4-FFF2-40B4-BE49-F238E27FC236}">
                <a16:creationId xmlns:a16="http://schemas.microsoft.com/office/drawing/2014/main" id="{E0121C6E-74C4-4AAA-A6EC-9D5368CD549F}"/>
              </a:ext>
            </a:extLst>
          </p:cNvPr>
          <p:cNvSpPr>
            <a:spLocks noGrp="1"/>
          </p:cNvSpPr>
          <p:nvPr>
            <p:ph type="sldNum" sz="quarter" idx="12"/>
          </p:nvPr>
        </p:nvSpPr>
        <p:spPr/>
        <p:txBody>
          <a:bodyPr/>
          <a:lstStyle/>
          <a:p>
            <a:fld id="{79EB0BAA-089B-F446-9CF3-DE954596BEEC}" type="slidenum">
              <a:rPr lang="en-US" smtClean="0"/>
              <a:t>32</a:t>
            </a:fld>
            <a:endParaRPr lang="en-US"/>
          </a:p>
        </p:txBody>
      </p:sp>
    </p:spTree>
    <p:extLst>
      <p:ext uri="{BB962C8B-B14F-4D97-AF65-F5344CB8AC3E}">
        <p14:creationId xmlns:p14="http://schemas.microsoft.com/office/powerpoint/2010/main" val="3091554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October 3, 2019 Meeting</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C139021B-43B6-49E9-A719-2BB0F5C43351}"/>
              </a:ext>
            </a:extLst>
          </p:cNvPr>
          <p:cNvSpPr>
            <a:spLocks noGrp="1"/>
          </p:cNvSpPr>
          <p:nvPr>
            <p:ph type="sldNum" sz="quarter" idx="12"/>
          </p:nvPr>
        </p:nvSpPr>
        <p:spPr/>
        <p:txBody>
          <a:bodyPr/>
          <a:lstStyle/>
          <a:p>
            <a:fld id="{79EB0BAA-089B-F446-9CF3-DE954596BEEC}" type="slidenum">
              <a:rPr lang="en-US" smtClean="0"/>
              <a:t>33</a:t>
            </a:fld>
            <a:endParaRPr lang="en-US"/>
          </a:p>
        </p:txBody>
      </p:sp>
    </p:spTree>
    <p:extLst>
      <p:ext uri="{BB962C8B-B14F-4D97-AF65-F5344CB8AC3E}">
        <p14:creationId xmlns:p14="http://schemas.microsoft.com/office/powerpoint/2010/main" val="322061634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23183-DBB9-654C-9444-E7A29524203E}"/>
              </a:ext>
            </a:extLst>
          </p:cNvPr>
          <p:cNvSpPr>
            <a:spLocks noGrp="1"/>
          </p:cNvSpPr>
          <p:nvPr>
            <p:ph type="title"/>
          </p:nvPr>
        </p:nvSpPr>
        <p:spPr>
          <a:xfrm>
            <a:off x="443120" y="73579"/>
            <a:ext cx="7886700" cy="701673"/>
          </a:xfrm>
        </p:spPr>
        <p:txBody>
          <a:bodyPr>
            <a:normAutofit/>
          </a:bodyPr>
          <a:lstStyle/>
          <a:p>
            <a:r>
              <a:rPr lang="en-US" sz="4000" b="1" dirty="0">
                <a:solidFill>
                  <a:srgbClr val="1F0DFF"/>
                </a:solidFill>
              </a:rPr>
              <a:t>October 3, 2019 Meeting To-Do </a:t>
            </a:r>
          </a:p>
        </p:txBody>
      </p:sp>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884719"/>
            <a:ext cx="8588272" cy="5768842"/>
          </a:xfrm>
        </p:spPr>
        <p:txBody>
          <a:bodyPr>
            <a:normAutofit/>
          </a:bodyPr>
          <a:lstStyle/>
          <a:p>
            <a:pPr marL="0" indent="0">
              <a:buNone/>
            </a:pPr>
            <a:r>
              <a:rPr lang="en-US" sz="2000" dirty="0"/>
              <a:t>1. Create a standard format for genotype data to compare DBM and HapSeq2 genotype data</a:t>
            </a:r>
          </a:p>
          <a:p>
            <a:pPr marL="0" indent="0">
              <a:buNone/>
            </a:pPr>
            <a:r>
              <a:rPr lang="en-US" sz="2000" dirty="0"/>
              <a:t>	</a:t>
            </a:r>
            <a:r>
              <a:rPr lang="en-US" sz="2000" dirty="0">
                <a:solidFill>
                  <a:srgbClr val="00B050"/>
                </a:solidFill>
              </a:rPr>
              <a:t>Complete</a:t>
            </a:r>
            <a:r>
              <a:rPr lang="en-US" sz="2000" dirty="0"/>
              <a:t>, see October3 2019 CompareHapSeq2DBM.txt</a:t>
            </a:r>
          </a:p>
          <a:p>
            <a:pPr marL="0" indent="0">
              <a:buNone/>
            </a:pPr>
            <a:r>
              <a:rPr lang="en-US" sz="2000" dirty="0"/>
              <a:t>2.  Create code to count the genotype agreement of the DBM and HapSeq2 results using strict pointing</a:t>
            </a:r>
          </a:p>
          <a:p>
            <a:pPr marL="0" indent="0">
              <a:buNone/>
            </a:pPr>
            <a:r>
              <a:rPr lang="en-US" sz="2000" dirty="0"/>
              <a:t>	</a:t>
            </a:r>
            <a:r>
              <a:rPr lang="en-US" sz="2000" dirty="0">
                <a:solidFill>
                  <a:srgbClr val="00B050"/>
                </a:solidFill>
              </a:rPr>
              <a:t>Complete</a:t>
            </a:r>
            <a:r>
              <a:rPr lang="en-US" sz="2000" dirty="0"/>
              <a:t>, see /home/s_m774/software/perl/getPoints.pl </a:t>
            </a:r>
          </a:p>
          <a:p>
            <a:pPr marL="0" indent="0">
              <a:buNone/>
            </a:pPr>
            <a:endParaRPr lang="en-US" sz="2000" dirty="0"/>
          </a:p>
          <a:p>
            <a:pPr marL="0" indent="0">
              <a:buNone/>
            </a:pPr>
            <a:endParaRPr lang="en-US" sz="2000" dirty="0"/>
          </a:p>
        </p:txBody>
      </p:sp>
      <p:sp>
        <p:nvSpPr>
          <p:cNvPr id="5" name="Slide Number Placeholder 4">
            <a:extLst>
              <a:ext uri="{FF2B5EF4-FFF2-40B4-BE49-F238E27FC236}">
                <a16:creationId xmlns:a16="http://schemas.microsoft.com/office/drawing/2014/main" id="{68AC16B5-6065-4C31-815C-78853029ED9A}"/>
              </a:ext>
            </a:extLst>
          </p:cNvPr>
          <p:cNvSpPr>
            <a:spLocks noGrp="1"/>
          </p:cNvSpPr>
          <p:nvPr>
            <p:ph type="sldNum" sz="quarter" idx="12"/>
          </p:nvPr>
        </p:nvSpPr>
        <p:spPr/>
        <p:txBody>
          <a:bodyPr/>
          <a:lstStyle/>
          <a:p>
            <a:fld id="{79EB0BAA-089B-F446-9CF3-DE954596BEEC}" type="slidenum">
              <a:rPr lang="en-US" smtClean="0"/>
              <a:t>34</a:t>
            </a:fld>
            <a:endParaRPr lang="en-US"/>
          </a:p>
        </p:txBody>
      </p:sp>
    </p:spTree>
    <p:extLst>
      <p:ext uri="{BB962C8B-B14F-4D97-AF65-F5344CB8AC3E}">
        <p14:creationId xmlns:p14="http://schemas.microsoft.com/office/powerpoint/2010/main" val="210630591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23183-DBB9-654C-9444-E7A29524203E}"/>
              </a:ext>
            </a:extLst>
          </p:cNvPr>
          <p:cNvSpPr>
            <a:spLocks noGrp="1"/>
          </p:cNvSpPr>
          <p:nvPr>
            <p:ph type="title"/>
          </p:nvPr>
        </p:nvSpPr>
        <p:spPr>
          <a:xfrm>
            <a:off x="443120" y="73579"/>
            <a:ext cx="7886700" cy="701673"/>
          </a:xfrm>
        </p:spPr>
        <p:txBody>
          <a:bodyPr>
            <a:normAutofit/>
          </a:bodyPr>
          <a:lstStyle/>
          <a:p>
            <a:r>
              <a:rPr lang="en-US" sz="4000" b="1" dirty="0">
                <a:solidFill>
                  <a:srgbClr val="1F0DFF"/>
                </a:solidFill>
              </a:rPr>
              <a:t>October 3, 2019 Meeting To-Do V2 </a:t>
            </a:r>
          </a:p>
        </p:txBody>
      </p:sp>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884719"/>
            <a:ext cx="8588272" cy="5768842"/>
          </a:xfrm>
        </p:spPr>
        <p:txBody>
          <a:bodyPr>
            <a:normAutofit/>
          </a:bodyPr>
          <a:lstStyle/>
          <a:p>
            <a:pPr marL="0" indent="0">
              <a:buNone/>
            </a:pPr>
            <a:r>
              <a:rPr lang="en-US" sz="2000" dirty="0"/>
              <a:t>1. Find genotype agreement of the DBM and HapSeq2 results using (1) strict pointing and (2) non-strict pointing</a:t>
            </a:r>
          </a:p>
          <a:p>
            <a:pPr marL="0" indent="0">
              <a:buNone/>
            </a:pPr>
            <a:r>
              <a:rPr lang="en-US" sz="2000" dirty="0"/>
              <a:t>	</a:t>
            </a:r>
            <a:r>
              <a:rPr lang="en-US" sz="2000" dirty="0">
                <a:solidFill>
                  <a:srgbClr val="00B050"/>
                </a:solidFill>
              </a:rPr>
              <a:t>Complete</a:t>
            </a:r>
            <a:r>
              <a:rPr lang="en-US" sz="2000" dirty="0"/>
              <a:t>, see October3 2019 Updated Genotype Agreement.txt</a:t>
            </a:r>
          </a:p>
          <a:p>
            <a:pPr marL="0" indent="0">
              <a:buNone/>
            </a:pPr>
            <a:endParaRPr lang="en-US" sz="2000" dirty="0"/>
          </a:p>
          <a:p>
            <a:pPr marL="0" indent="0">
              <a:buNone/>
            </a:pPr>
            <a:r>
              <a:rPr lang="en-US" sz="2000" dirty="0"/>
              <a:t># 826</a:t>
            </a:r>
          </a:p>
          <a:p>
            <a:pPr marL="0" indent="0">
              <a:buNone/>
            </a:pPr>
            <a:r>
              <a:rPr lang="en-US" sz="2000" dirty="0"/>
              <a:t>Strict genotype agreement: 49/120</a:t>
            </a:r>
          </a:p>
          <a:p>
            <a:pPr marL="0" indent="0">
              <a:buNone/>
            </a:pPr>
            <a:r>
              <a:rPr lang="en-US" sz="2000" dirty="0"/>
              <a:t>Non-Strict genotype agreement: 83.5/120Job took 0 seconds</a:t>
            </a:r>
          </a:p>
          <a:p>
            <a:pPr marL="0" indent="0">
              <a:buNone/>
            </a:pPr>
            <a:r>
              <a:rPr lang="en-US" sz="2000" dirty="0"/>
              <a:t># 827</a:t>
            </a:r>
          </a:p>
          <a:p>
            <a:pPr marL="0" indent="0">
              <a:buNone/>
            </a:pPr>
            <a:r>
              <a:rPr lang="en-US" sz="2000" dirty="0"/>
              <a:t>Strict genotype agreement: 48/120</a:t>
            </a:r>
          </a:p>
          <a:p>
            <a:pPr marL="0" indent="0">
              <a:buNone/>
            </a:pPr>
            <a:r>
              <a:rPr lang="en-US" sz="2000" dirty="0"/>
              <a:t>Non-Strict genotype agreement: 81.5/120Job took 0 seconds</a:t>
            </a:r>
          </a:p>
          <a:p>
            <a:pPr marL="0" indent="0">
              <a:buNone/>
            </a:pPr>
            <a:r>
              <a:rPr lang="en-US" sz="2000" dirty="0"/>
              <a:t># 832Strict genotype agreement: 60/120Non-Strict genotype agreement: 88.5/120Job took 0 seconds# 847Strict genotype agreement: 45/120Non-Strict genotype agreement: 78/120Job took 0 seconds# 850Strict genotype agreement: 62/120Non-Strict genotype agreement: 87.5/120Job took 0 seconds</a:t>
            </a:r>
          </a:p>
          <a:p>
            <a:pPr marL="0" indent="0">
              <a:buNone/>
            </a:pPr>
            <a:endParaRPr lang="en-US" sz="2000" dirty="0"/>
          </a:p>
          <a:p>
            <a:pPr marL="0" indent="0">
              <a:buNone/>
            </a:pPr>
            <a:endParaRPr lang="en-US" sz="2000" dirty="0"/>
          </a:p>
        </p:txBody>
      </p:sp>
      <p:sp>
        <p:nvSpPr>
          <p:cNvPr id="4" name="Slide Number Placeholder 3">
            <a:extLst>
              <a:ext uri="{FF2B5EF4-FFF2-40B4-BE49-F238E27FC236}">
                <a16:creationId xmlns:a16="http://schemas.microsoft.com/office/drawing/2014/main" id="{1A273AEE-4A07-47AE-828E-7C3B732B70E4}"/>
              </a:ext>
            </a:extLst>
          </p:cNvPr>
          <p:cNvSpPr>
            <a:spLocks noGrp="1"/>
          </p:cNvSpPr>
          <p:nvPr>
            <p:ph type="sldNum" sz="quarter" idx="12"/>
          </p:nvPr>
        </p:nvSpPr>
        <p:spPr/>
        <p:txBody>
          <a:bodyPr/>
          <a:lstStyle/>
          <a:p>
            <a:fld id="{79EB0BAA-089B-F446-9CF3-DE954596BEEC}" type="slidenum">
              <a:rPr lang="en-US" smtClean="0"/>
              <a:t>35</a:t>
            </a:fld>
            <a:endParaRPr lang="en-US"/>
          </a:p>
        </p:txBody>
      </p:sp>
    </p:spTree>
    <p:extLst>
      <p:ext uri="{BB962C8B-B14F-4D97-AF65-F5344CB8AC3E}">
        <p14:creationId xmlns:p14="http://schemas.microsoft.com/office/powerpoint/2010/main" val="230388461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5998C7-56B7-4199-BE27-FFBCF461CE28}"/>
              </a:ext>
            </a:extLst>
          </p:cNvPr>
          <p:cNvSpPr>
            <a:spLocks noGrp="1"/>
          </p:cNvSpPr>
          <p:nvPr>
            <p:ph type="title"/>
          </p:nvPr>
        </p:nvSpPr>
        <p:spPr>
          <a:xfrm>
            <a:off x="628650" y="-76200"/>
            <a:ext cx="7886700" cy="1325563"/>
          </a:xfrm>
        </p:spPr>
        <p:txBody>
          <a:bodyPr>
            <a:normAutofit/>
          </a:bodyPr>
          <a:lstStyle/>
          <a:p>
            <a:r>
              <a:rPr lang="en-US" sz="3600" b="1" dirty="0">
                <a:solidFill>
                  <a:srgbClr val="1F0DFF"/>
                </a:solidFill>
              </a:rPr>
              <a:t>DBM and HapSeq2 Genotype Comparison</a:t>
            </a:r>
            <a:endParaRPr lang="en-US" sz="3600" dirty="0"/>
          </a:p>
        </p:txBody>
      </p:sp>
      <p:sp>
        <p:nvSpPr>
          <p:cNvPr id="3" name="Content Placeholder 2">
            <a:extLst>
              <a:ext uri="{FF2B5EF4-FFF2-40B4-BE49-F238E27FC236}">
                <a16:creationId xmlns:a16="http://schemas.microsoft.com/office/drawing/2014/main" id="{4F84C07C-B374-4428-B78D-BF777EB8021E}"/>
              </a:ext>
            </a:extLst>
          </p:cNvPr>
          <p:cNvSpPr>
            <a:spLocks noGrp="1"/>
          </p:cNvSpPr>
          <p:nvPr>
            <p:ph idx="1"/>
          </p:nvPr>
        </p:nvSpPr>
        <p:spPr>
          <a:xfrm>
            <a:off x="597274" y="838200"/>
            <a:ext cx="7886700" cy="5562600"/>
          </a:xfrm>
        </p:spPr>
        <p:txBody>
          <a:bodyPr>
            <a:normAutofit/>
          </a:bodyPr>
          <a:lstStyle/>
          <a:p>
            <a:pPr marL="0" indent="0">
              <a:lnSpc>
                <a:spcPct val="100000"/>
              </a:lnSpc>
              <a:spcBef>
                <a:spcPts val="0"/>
              </a:spcBef>
              <a:buNone/>
            </a:pPr>
            <a:r>
              <a:rPr lang="en-US" sz="1800" dirty="0">
                <a:solidFill>
                  <a:schemeClr val="accent1">
                    <a:lumMod val="75000"/>
                  </a:schemeClr>
                </a:solidFill>
              </a:rPr>
              <a:t># 826</a:t>
            </a:r>
          </a:p>
          <a:p>
            <a:pPr marL="0" indent="0">
              <a:lnSpc>
                <a:spcPct val="100000"/>
              </a:lnSpc>
              <a:spcBef>
                <a:spcPts val="0"/>
              </a:spcBef>
              <a:buNone/>
            </a:pPr>
            <a:r>
              <a:rPr lang="en-US" sz="1800" dirty="0">
                <a:solidFill>
                  <a:schemeClr val="accent1">
                    <a:lumMod val="75000"/>
                  </a:schemeClr>
                </a:solidFill>
              </a:rPr>
              <a:t>Strict genotype agreement: 49/120</a:t>
            </a:r>
          </a:p>
          <a:p>
            <a:pPr marL="0" indent="0">
              <a:lnSpc>
                <a:spcPct val="100000"/>
              </a:lnSpc>
              <a:spcBef>
                <a:spcPts val="0"/>
              </a:spcBef>
              <a:buNone/>
            </a:pPr>
            <a:r>
              <a:rPr lang="en-US" sz="1800" dirty="0">
                <a:solidFill>
                  <a:schemeClr val="accent1">
                    <a:lumMod val="75000"/>
                  </a:schemeClr>
                </a:solidFill>
              </a:rPr>
              <a:t>Non-Strict genotype agreement: 83.5/120</a:t>
            </a:r>
          </a:p>
          <a:p>
            <a:pPr marL="0" indent="0">
              <a:lnSpc>
                <a:spcPct val="100000"/>
              </a:lnSpc>
              <a:spcBef>
                <a:spcPts val="0"/>
              </a:spcBef>
              <a:buNone/>
            </a:pPr>
            <a:endParaRPr lang="en-US" sz="1800" dirty="0">
              <a:solidFill>
                <a:schemeClr val="accent1">
                  <a:lumMod val="75000"/>
                </a:schemeClr>
              </a:solidFill>
            </a:endParaRPr>
          </a:p>
          <a:p>
            <a:pPr marL="0" indent="0">
              <a:lnSpc>
                <a:spcPct val="100000"/>
              </a:lnSpc>
              <a:spcBef>
                <a:spcPts val="0"/>
              </a:spcBef>
              <a:buNone/>
            </a:pPr>
            <a:r>
              <a:rPr lang="en-US" sz="1800" dirty="0">
                <a:solidFill>
                  <a:schemeClr val="accent1">
                    <a:lumMod val="75000"/>
                  </a:schemeClr>
                </a:solidFill>
              </a:rPr>
              <a:t># 827</a:t>
            </a:r>
          </a:p>
          <a:p>
            <a:pPr marL="0" indent="0">
              <a:lnSpc>
                <a:spcPct val="100000"/>
              </a:lnSpc>
              <a:spcBef>
                <a:spcPts val="0"/>
              </a:spcBef>
              <a:buNone/>
            </a:pPr>
            <a:r>
              <a:rPr lang="en-US" sz="1800" dirty="0">
                <a:solidFill>
                  <a:schemeClr val="accent1">
                    <a:lumMod val="75000"/>
                  </a:schemeClr>
                </a:solidFill>
              </a:rPr>
              <a:t>Strict genotype agreement: 48/120</a:t>
            </a:r>
          </a:p>
          <a:p>
            <a:pPr marL="0" indent="0">
              <a:lnSpc>
                <a:spcPct val="100000"/>
              </a:lnSpc>
              <a:spcBef>
                <a:spcPts val="0"/>
              </a:spcBef>
              <a:buNone/>
            </a:pPr>
            <a:r>
              <a:rPr lang="en-US" sz="1800" dirty="0">
                <a:solidFill>
                  <a:schemeClr val="accent1">
                    <a:lumMod val="75000"/>
                  </a:schemeClr>
                </a:solidFill>
              </a:rPr>
              <a:t>Non-Strict genotype agreement: 81.5/120</a:t>
            </a:r>
          </a:p>
          <a:p>
            <a:pPr marL="0" indent="0">
              <a:lnSpc>
                <a:spcPct val="100000"/>
              </a:lnSpc>
              <a:spcBef>
                <a:spcPts val="0"/>
              </a:spcBef>
              <a:buNone/>
            </a:pPr>
            <a:endParaRPr lang="en-US" sz="1800" dirty="0">
              <a:solidFill>
                <a:schemeClr val="accent1">
                  <a:lumMod val="75000"/>
                </a:schemeClr>
              </a:solidFill>
            </a:endParaRPr>
          </a:p>
          <a:p>
            <a:pPr marL="0" indent="0">
              <a:lnSpc>
                <a:spcPct val="100000"/>
              </a:lnSpc>
              <a:spcBef>
                <a:spcPts val="0"/>
              </a:spcBef>
              <a:buNone/>
            </a:pPr>
            <a:r>
              <a:rPr lang="en-US" sz="1800" dirty="0">
                <a:solidFill>
                  <a:schemeClr val="accent1">
                    <a:lumMod val="75000"/>
                  </a:schemeClr>
                </a:solidFill>
              </a:rPr>
              <a:t># 832</a:t>
            </a:r>
          </a:p>
          <a:p>
            <a:pPr marL="0" indent="0">
              <a:lnSpc>
                <a:spcPct val="100000"/>
              </a:lnSpc>
              <a:spcBef>
                <a:spcPts val="0"/>
              </a:spcBef>
              <a:buNone/>
            </a:pPr>
            <a:r>
              <a:rPr lang="en-US" sz="1800" dirty="0">
                <a:solidFill>
                  <a:schemeClr val="accent1">
                    <a:lumMod val="75000"/>
                  </a:schemeClr>
                </a:solidFill>
              </a:rPr>
              <a:t>Strict genotype agreement: 60/120</a:t>
            </a:r>
          </a:p>
          <a:p>
            <a:pPr marL="0" indent="0">
              <a:lnSpc>
                <a:spcPct val="100000"/>
              </a:lnSpc>
              <a:spcBef>
                <a:spcPts val="0"/>
              </a:spcBef>
              <a:buNone/>
            </a:pPr>
            <a:r>
              <a:rPr lang="en-US" sz="1800" dirty="0">
                <a:solidFill>
                  <a:schemeClr val="accent1">
                    <a:lumMod val="75000"/>
                  </a:schemeClr>
                </a:solidFill>
              </a:rPr>
              <a:t>Non-Strict genotype agreement: 88.5/120</a:t>
            </a:r>
          </a:p>
          <a:p>
            <a:pPr marL="0" indent="0">
              <a:lnSpc>
                <a:spcPct val="100000"/>
              </a:lnSpc>
              <a:spcBef>
                <a:spcPts val="0"/>
              </a:spcBef>
              <a:buNone/>
            </a:pPr>
            <a:endParaRPr lang="en-US" sz="1800" dirty="0">
              <a:solidFill>
                <a:schemeClr val="accent1">
                  <a:lumMod val="75000"/>
                </a:schemeClr>
              </a:solidFill>
            </a:endParaRPr>
          </a:p>
          <a:p>
            <a:pPr marL="0" indent="0">
              <a:lnSpc>
                <a:spcPct val="100000"/>
              </a:lnSpc>
              <a:spcBef>
                <a:spcPts val="0"/>
              </a:spcBef>
              <a:buNone/>
            </a:pPr>
            <a:r>
              <a:rPr lang="en-US" sz="1800" dirty="0">
                <a:solidFill>
                  <a:schemeClr val="accent1">
                    <a:lumMod val="75000"/>
                  </a:schemeClr>
                </a:solidFill>
              </a:rPr>
              <a:t># 847</a:t>
            </a:r>
          </a:p>
          <a:p>
            <a:pPr marL="0" indent="0">
              <a:lnSpc>
                <a:spcPct val="100000"/>
              </a:lnSpc>
              <a:spcBef>
                <a:spcPts val="0"/>
              </a:spcBef>
              <a:buNone/>
            </a:pPr>
            <a:r>
              <a:rPr lang="en-US" sz="1800" dirty="0">
                <a:solidFill>
                  <a:schemeClr val="accent1">
                    <a:lumMod val="75000"/>
                  </a:schemeClr>
                </a:solidFill>
              </a:rPr>
              <a:t>Strict genotype agreement: 45/120</a:t>
            </a:r>
          </a:p>
          <a:p>
            <a:pPr marL="0" indent="0">
              <a:lnSpc>
                <a:spcPct val="100000"/>
              </a:lnSpc>
              <a:spcBef>
                <a:spcPts val="0"/>
              </a:spcBef>
              <a:buNone/>
            </a:pPr>
            <a:r>
              <a:rPr lang="en-US" sz="1800" dirty="0">
                <a:solidFill>
                  <a:schemeClr val="accent1">
                    <a:lumMod val="75000"/>
                  </a:schemeClr>
                </a:solidFill>
              </a:rPr>
              <a:t>Non-Strict genotype agreement: 78/120</a:t>
            </a:r>
          </a:p>
          <a:p>
            <a:pPr marL="0" indent="0">
              <a:lnSpc>
                <a:spcPct val="100000"/>
              </a:lnSpc>
              <a:spcBef>
                <a:spcPts val="0"/>
              </a:spcBef>
              <a:buNone/>
            </a:pPr>
            <a:endParaRPr lang="en-US" sz="1800" dirty="0">
              <a:solidFill>
                <a:schemeClr val="accent1">
                  <a:lumMod val="75000"/>
                </a:schemeClr>
              </a:solidFill>
            </a:endParaRPr>
          </a:p>
          <a:p>
            <a:pPr marL="0" indent="0">
              <a:lnSpc>
                <a:spcPct val="100000"/>
              </a:lnSpc>
              <a:spcBef>
                <a:spcPts val="0"/>
              </a:spcBef>
              <a:buNone/>
            </a:pPr>
            <a:r>
              <a:rPr lang="en-US" sz="1800" dirty="0">
                <a:solidFill>
                  <a:schemeClr val="accent1">
                    <a:lumMod val="75000"/>
                  </a:schemeClr>
                </a:solidFill>
              </a:rPr>
              <a:t># 850</a:t>
            </a:r>
          </a:p>
          <a:p>
            <a:pPr marL="0" indent="0">
              <a:lnSpc>
                <a:spcPct val="100000"/>
              </a:lnSpc>
              <a:spcBef>
                <a:spcPts val="0"/>
              </a:spcBef>
              <a:buNone/>
            </a:pPr>
            <a:r>
              <a:rPr lang="en-US" sz="1800" dirty="0">
                <a:solidFill>
                  <a:schemeClr val="accent1">
                    <a:lumMod val="75000"/>
                  </a:schemeClr>
                </a:solidFill>
              </a:rPr>
              <a:t>Strict genotype agreement: 62/120</a:t>
            </a:r>
          </a:p>
          <a:p>
            <a:pPr marL="0" indent="0">
              <a:lnSpc>
                <a:spcPct val="100000"/>
              </a:lnSpc>
              <a:spcBef>
                <a:spcPts val="0"/>
              </a:spcBef>
              <a:buNone/>
            </a:pPr>
            <a:r>
              <a:rPr lang="en-US" sz="1800" dirty="0">
                <a:solidFill>
                  <a:schemeClr val="accent1">
                    <a:lumMod val="75000"/>
                  </a:schemeClr>
                </a:solidFill>
              </a:rPr>
              <a:t>Non-Strict genotype agreement: 87.5/120</a:t>
            </a:r>
          </a:p>
          <a:p>
            <a:pPr marL="0" indent="0">
              <a:lnSpc>
                <a:spcPct val="100000"/>
              </a:lnSpc>
              <a:spcBef>
                <a:spcPts val="0"/>
              </a:spcBef>
              <a:buNone/>
            </a:pPr>
            <a:endParaRPr lang="en-US" sz="1800" dirty="0">
              <a:solidFill>
                <a:schemeClr val="accent1">
                  <a:lumMod val="75000"/>
                </a:schemeClr>
              </a:solidFill>
            </a:endParaRPr>
          </a:p>
        </p:txBody>
      </p:sp>
      <p:sp>
        <p:nvSpPr>
          <p:cNvPr id="4" name="Slide Number Placeholder 3">
            <a:extLst>
              <a:ext uri="{FF2B5EF4-FFF2-40B4-BE49-F238E27FC236}">
                <a16:creationId xmlns:a16="http://schemas.microsoft.com/office/drawing/2014/main" id="{5C9F3144-3525-4CC9-A7C7-5AD35A315579}"/>
              </a:ext>
            </a:extLst>
          </p:cNvPr>
          <p:cNvSpPr>
            <a:spLocks noGrp="1"/>
          </p:cNvSpPr>
          <p:nvPr>
            <p:ph type="sldNum" sz="quarter" idx="12"/>
          </p:nvPr>
        </p:nvSpPr>
        <p:spPr/>
        <p:txBody>
          <a:bodyPr/>
          <a:lstStyle/>
          <a:p>
            <a:fld id="{79EB0BAA-089B-F446-9CF3-DE954596BEEC}" type="slidenum">
              <a:rPr lang="en-US" smtClean="0"/>
              <a:t>36</a:t>
            </a:fld>
            <a:endParaRPr lang="en-US"/>
          </a:p>
        </p:txBody>
      </p:sp>
    </p:spTree>
    <p:extLst>
      <p:ext uri="{BB962C8B-B14F-4D97-AF65-F5344CB8AC3E}">
        <p14:creationId xmlns:p14="http://schemas.microsoft.com/office/powerpoint/2010/main" val="70895540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October 10, 2019 Meeting</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3C6DC6CC-8886-4D96-BD73-98188FF21E7F}"/>
              </a:ext>
            </a:extLst>
          </p:cNvPr>
          <p:cNvSpPr>
            <a:spLocks noGrp="1"/>
          </p:cNvSpPr>
          <p:nvPr>
            <p:ph type="sldNum" sz="quarter" idx="12"/>
          </p:nvPr>
        </p:nvSpPr>
        <p:spPr/>
        <p:txBody>
          <a:bodyPr/>
          <a:lstStyle/>
          <a:p>
            <a:fld id="{79EB0BAA-089B-F446-9CF3-DE954596BEEC}" type="slidenum">
              <a:rPr lang="en-US" smtClean="0"/>
              <a:t>37</a:t>
            </a:fld>
            <a:endParaRPr lang="en-US"/>
          </a:p>
        </p:txBody>
      </p:sp>
    </p:spTree>
    <p:extLst>
      <p:ext uri="{BB962C8B-B14F-4D97-AF65-F5344CB8AC3E}">
        <p14:creationId xmlns:p14="http://schemas.microsoft.com/office/powerpoint/2010/main" val="198441219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23183-DBB9-654C-9444-E7A29524203E}"/>
              </a:ext>
            </a:extLst>
          </p:cNvPr>
          <p:cNvSpPr>
            <a:spLocks noGrp="1"/>
          </p:cNvSpPr>
          <p:nvPr>
            <p:ph type="title"/>
          </p:nvPr>
        </p:nvSpPr>
        <p:spPr>
          <a:xfrm>
            <a:off x="443120" y="73579"/>
            <a:ext cx="7886700" cy="701673"/>
          </a:xfrm>
        </p:spPr>
        <p:txBody>
          <a:bodyPr>
            <a:normAutofit/>
          </a:bodyPr>
          <a:lstStyle/>
          <a:p>
            <a:r>
              <a:rPr lang="en-US" sz="4000" b="1" dirty="0">
                <a:solidFill>
                  <a:srgbClr val="1F0DFF"/>
                </a:solidFill>
              </a:rPr>
              <a:t>October 10, 2019 Meeting To-Do </a:t>
            </a:r>
          </a:p>
        </p:txBody>
      </p:sp>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884719"/>
            <a:ext cx="8588272" cy="5768842"/>
          </a:xfrm>
        </p:spPr>
        <p:txBody>
          <a:bodyPr>
            <a:normAutofit/>
          </a:bodyPr>
          <a:lstStyle/>
          <a:p>
            <a:pPr marL="0" indent="0">
              <a:buNone/>
            </a:pPr>
            <a:r>
              <a:rPr lang="en-US" sz="2000" dirty="0"/>
              <a:t>1. Create code to find haplotype block conflicts in hapcut2 and PEATH haplotype files</a:t>
            </a:r>
          </a:p>
          <a:p>
            <a:pPr marL="0" indent="0">
              <a:buNone/>
            </a:pPr>
            <a:r>
              <a:rPr lang="en-US" sz="2000" dirty="0">
                <a:solidFill>
                  <a:srgbClr val="00B050"/>
                </a:solidFill>
              </a:rPr>
              <a:t>               Complete</a:t>
            </a:r>
            <a:r>
              <a:rPr lang="en-US" sz="2000" dirty="0"/>
              <a:t>, see /home/s_m774/software/perl/getHapcutPeathConflicts.pl </a:t>
            </a:r>
          </a:p>
          <a:p>
            <a:pPr marL="0" indent="0">
              <a:buNone/>
            </a:pPr>
            <a:endParaRPr lang="en-US" sz="2000" dirty="0"/>
          </a:p>
          <a:p>
            <a:pPr marL="0" indent="0">
              <a:buNone/>
            </a:pPr>
            <a:r>
              <a:rPr lang="en-US" sz="2000" dirty="0"/>
              <a:t>2. (1) Create test cases for the code (2) Run on full hapcut2 and PEATH haplotype file created by Dr. Sun  </a:t>
            </a:r>
          </a:p>
          <a:p>
            <a:pPr marL="0" indent="0">
              <a:buNone/>
            </a:pPr>
            <a:r>
              <a:rPr lang="en-US" sz="2000" dirty="0"/>
              <a:t>	</a:t>
            </a:r>
            <a:r>
              <a:rPr lang="en-US" sz="2000" dirty="0">
                <a:solidFill>
                  <a:srgbClr val="00B050"/>
                </a:solidFill>
              </a:rPr>
              <a:t>Complete</a:t>
            </a:r>
            <a:r>
              <a:rPr lang="en-US" sz="2000" dirty="0"/>
              <a:t>, see October10 2019 CompareHapCut2PEATH.txt</a:t>
            </a:r>
          </a:p>
          <a:p>
            <a:pPr marL="0" indent="0">
              <a:buNone/>
            </a:pPr>
            <a:endParaRPr lang="en-US" sz="2000" dirty="0"/>
          </a:p>
          <a:p>
            <a:pPr marL="0" indent="0">
              <a:buNone/>
            </a:pPr>
            <a:endParaRPr lang="en-US" sz="2000" dirty="0"/>
          </a:p>
        </p:txBody>
      </p:sp>
      <p:sp>
        <p:nvSpPr>
          <p:cNvPr id="4" name="Slide Number Placeholder 3">
            <a:extLst>
              <a:ext uri="{FF2B5EF4-FFF2-40B4-BE49-F238E27FC236}">
                <a16:creationId xmlns:a16="http://schemas.microsoft.com/office/drawing/2014/main" id="{C36021B1-543F-4A44-A87F-B6B7F3F3C08C}"/>
              </a:ext>
            </a:extLst>
          </p:cNvPr>
          <p:cNvSpPr>
            <a:spLocks noGrp="1"/>
          </p:cNvSpPr>
          <p:nvPr>
            <p:ph type="sldNum" sz="quarter" idx="12"/>
          </p:nvPr>
        </p:nvSpPr>
        <p:spPr/>
        <p:txBody>
          <a:bodyPr/>
          <a:lstStyle/>
          <a:p>
            <a:fld id="{79EB0BAA-089B-F446-9CF3-DE954596BEEC}" type="slidenum">
              <a:rPr lang="en-US" smtClean="0"/>
              <a:t>38</a:t>
            </a:fld>
            <a:endParaRPr lang="en-US"/>
          </a:p>
        </p:txBody>
      </p:sp>
    </p:spTree>
    <p:extLst>
      <p:ext uri="{BB962C8B-B14F-4D97-AF65-F5344CB8AC3E}">
        <p14:creationId xmlns:p14="http://schemas.microsoft.com/office/powerpoint/2010/main" val="75306159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23183-DBB9-654C-9444-E7A29524203E}"/>
              </a:ext>
            </a:extLst>
          </p:cNvPr>
          <p:cNvSpPr>
            <a:spLocks noGrp="1"/>
          </p:cNvSpPr>
          <p:nvPr>
            <p:ph type="title"/>
          </p:nvPr>
        </p:nvSpPr>
        <p:spPr>
          <a:xfrm>
            <a:off x="443120" y="73579"/>
            <a:ext cx="7886700" cy="701673"/>
          </a:xfrm>
        </p:spPr>
        <p:txBody>
          <a:bodyPr>
            <a:normAutofit/>
          </a:bodyPr>
          <a:lstStyle/>
          <a:p>
            <a:r>
              <a:rPr lang="en-US" sz="4000" b="1" dirty="0">
                <a:solidFill>
                  <a:srgbClr val="1F0DFF"/>
                </a:solidFill>
              </a:rPr>
              <a:t>October 10, 2019 Results</a:t>
            </a:r>
          </a:p>
        </p:txBody>
      </p:sp>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884719"/>
            <a:ext cx="8588272" cy="5768842"/>
          </a:xfrm>
        </p:spPr>
        <p:txBody>
          <a:bodyPr>
            <a:normAutofit/>
          </a:bodyPr>
          <a:lstStyle/>
          <a:p>
            <a:pPr marL="0" indent="0">
              <a:buNone/>
            </a:pPr>
            <a:r>
              <a:rPr lang="en-US" sz="2000" b="1" dirty="0"/>
              <a:t>Directory: /home/s_m774/data/compare/</a:t>
            </a:r>
            <a:r>
              <a:rPr lang="en-US" sz="2000" b="1" dirty="0" err="1"/>
              <a:t>peathHapCut</a:t>
            </a:r>
            <a:endParaRPr lang="en-US" sz="2000" b="1" dirty="0"/>
          </a:p>
          <a:p>
            <a:pPr marL="0" indent="0">
              <a:buNone/>
            </a:pPr>
            <a:endParaRPr lang="en-US" sz="2000" b="1" dirty="0"/>
          </a:p>
          <a:p>
            <a:pPr marL="0" indent="0">
              <a:buNone/>
            </a:pPr>
            <a:r>
              <a:rPr lang="en-US" sz="2000" b="1" dirty="0"/>
              <a:t>1012/31355 (3.23%): </a:t>
            </a:r>
            <a:r>
              <a:rPr lang="en-US" sz="2000" dirty="0" err="1"/>
              <a:t>Hapcut</a:t>
            </a:r>
            <a:r>
              <a:rPr lang="en-US" sz="2000" dirty="0"/>
              <a:t> and </a:t>
            </a:r>
            <a:r>
              <a:rPr lang="en-US" sz="2000" dirty="0" err="1"/>
              <a:t>Peath</a:t>
            </a:r>
            <a:r>
              <a:rPr lang="en-US" sz="2000" dirty="0"/>
              <a:t> disagree with each other on 1012 out of 31355 </a:t>
            </a:r>
            <a:r>
              <a:rPr lang="en-US" sz="2000" dirty="0" err="1"/>
              <a:t>Peath</a:t>
            </a:r>
            <a:r>
              <a:rPr lang="en-US" sz="2000" dirty="0"/>
              <a:t> blocks.</a:t>
            </a:r>
          </a:p>
          <a:p>
            <a:pPr marL="0" indent="0">
              <a:buNone/>
            </a:pPr>
            <a:r>
              <a:rPr lang="en-US" sz="2000" dirty="0"/>
              <a:t>cut -f 5 fullResult.txt | sort | </a:t>
            </a:r>
            <a:r>
              <a:rPr lang="en-US" sz="2000" dirty="0" err="1"/>
              <a:t>uniq</a:t>
            </a:r>
            <a:r>
              <a:rPr lang="en-US" sz="2000" dirty="0"/>
              <a:t> | wc -l</a:t>
            </a:r>
          </a:p>
          <a:p>
            <a:pPr marL="0" indent="0">
              <a:buNone/>
            </a:pPr>
            <a:r>
              <a:rPr lang="en-US" sz="2000" dirty="0"/>
              <a:t>1012</a:t>
            </a:r>
          </a:p>
          <a:p>
            <a:pPr marL="0" indent="0">
              <a:buNone/>
            </a:pPr>
            <a:r>
              <a:rPr lang="en-US" sz="2000" dirty="0"/>
              <a:t>cut -f 5 hapcutPeath.2019.10.3.txt | sort | </a:t>
            </a:r>
            <a:r>
              <a:rPr lang="en-US" sz="2000" dirty="0" err="1"/>
              <a:t>uniq</a:t>
            </a:r>
            <a:r>
              <a:rPr lang="en-US" sz="2000" dirty="0"/>
              <a:t> | wc -l</a:t>
            </a:r>
          </a:p>
          <a:p>
            <a:pPr marL="0" indent="0">
              <a:buNone/>
            </a:pPr>
            <a:r>
              <a:rPr lang="en-US" sz="2000" dirty="0"/>
              <a:t>31355</a:t>
            </a:r>
          </a:p>
          <a:p>
            <a:pPr marL="0" indent="0">
              <a:buNone/>
            </a:pPr>
            <a:endParaRPr lang="en-US" sz="2000" dirty="0"/>
          </a:p>
          <a:p>
            <a:pPr marL="0" indent="0">
              <a:buNone/>
            </a:pPr>
            <a:r>
              <a:rPr lang="en-US" sz="2000" b="1" dirty="0"/>
              <a:t>4875/115813 (4.21%):</a:t>
            </a:r>
            <a:r>
              <a:rPr lang="en-US" sz="2000" dirty="0"/>
              <a:t> </a:t>
            </a:r>
            <a:r>
              <a:rPr lang="en-US" sz="2000" dirty="0" err="1"/>
              <a:t>HapCut</a:t>
            </a:r>
            <a:r>
              <a:rPr lang="en-US" sz="2000" dirty="0"/>
              <a:t> and </a:t>
            </a:r>
            <a:r>
              <a:rPr lang="en-US" sz="2000" dirty="0" err="1"/>
              <a:t>Peath</a:t>
            </a:r>
            <a:r>
              <a:rPr lang="en-US" sz="2000" dirty="0"/>
              <a:t> disagree with each other on 4875 out of the total 115813 SNVs.</a:t>
            </a:r>
          </a:p>
          <a:p>
            <a:pPr marL="0" indent="0">
              <a:buNone/>
            </a:pPr>
            <a:r>
              <a:rPr lang="en-US" sz="2000" dirty="0"/>
              <a:t>Wc –l </a:t>
            </a:r>
          </a:p>
          <a:p>
            <a:pPr marL="0" indent="0">
              <a:buNone/>
            </a:pPr>
            <a:r>
              <a:rPr lang="en-US" sz="2000" dirty="0"/>
              <a:t>4875 fullResult.txt</a:t>
            </a:r>
          </a:p>
          <a:p>
            <a:pPr marL="0" indent="0">
              <a:buNone/>
            </a:pPr>
            <a:r>
              <a:rPr lang="en-US" sz="2000" dirty="0"/>
              <a:t>115813 hapcutPeath.2019.10.3.txt</a:t>
            </a:r>
          </a:p>
        </p:txBody>
      </p:sp>
      <p:sp>
        <p:nvSpPr>
          <p:cNvPr id="4" name="Slide Number Placeholder 3">
            <a:extLst>
              <a:ext uri="{FF2B5EF4-FFF2-40B4-BE49-F238E27FC236}">
                <a16:creationId xmlns:a16="http://schemas.microsoft.com/office/drawing/2014/main" id="{CBD1C99B-DA03-4DB9-AF4B-C337B35BEB89}"/>
              </a:ext>
            </a:extLst>
          </p:cNvPr>
          <p:cNvSpPr>
            <a:spLocks noGrp="1"/>
          </p:cNvSpPr>
          <p:nvPr>
            <p:ph type="sldNum" sz="quarter" idx="12"/>
          </p:nvPr>
        </p:nvSpPr>
        <p:spPr/>
        <p:txBody>
          <a:bodyPr/>
          <a:lstStyle/>
          <a:p>
            <a:fld id="{79EB0BAA-089B-F446-9CF3-DE954596BEEC}" type="slidenum">
              <a:rPr lang="en-US" smtClean="0"/>
              <a:t>39</a:t>
            </a:fld>
            <a:endParaRPr lang="en-US"/>
          </a:p>
        </p:txBody>
      </p:sp>
    </p:spTree>
    <p:extLst>
      <p:ext uri="{BB962C8B-B14F-4D97-AF65-F5344CB8AC3E}">
        <p14:creationId xmlns:p14="http://schemas.microsoft.com/office/powerpoint/2010/main" val="29904217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July 14, 2019 Meeting</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320EC59F-9CAF-435B-B2BC-8207107EB712}"/>
              </a:ext>
            </a:extLst>
          </p:cNvPr>
          <p:cNvSpPr>
            <a:spLocks noGrp="1"/>
          </p:cNvSpPr>
          <p:nvPr>
            <p:ph type="sldNum" sz="quarter" idx="12"/>
          </p:nvPr>
        </p:nvSpPr>
        <p:spPr/>
        <p:txBody>
          <a:bodyPr/>
          <a:lstStyle/>
          <a:p>
            <a:fld id="{79EB0BAA-089B-F446-9CF3-DE954596BEEC}" type="slidenum">
              <a:rPr lang="en-US" smtClean="0"/>
              <a:t>4</a:t>
            </a:fld>
            <a:endParaRPr lang="en-US"/>
          </a:p>
        </p:txBody>
      </p:sp>
    </p:spTree>
    <p:extLst>
      <p:ext uri="{BB962C8B-B14F-4D97-AF65-F5344CB8AC3E}">
        <p14:creationId xmlns:p14="http://schemas.microsoft.com/office/powerpoint/2010/main" val="264694371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October 22, 2019 Meeting</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4FC80D0F-8D92-4DD8-8DA5-453F6FEEB170}"/>
              </a:ext>
            </a:extLst>
          </p:cNvPr>
          <p:cNvSpPr>
            <a:spLocks noGrp="1"/>
          </p:cNvSpPr>
          <p:nvPr>
            <p:ph type="sldNum" sz="quarter" idx="12"/>
          </p:nvPr>
        </p:nvSpPr>
        <p:spPr/>
        <p:txBody>
          <a:bodyPr/>
          <a:lstStyle/>
          <a:p>
            <a:fld id="{79EB0BAA-089B-F446-9CF3-DE954596BEEC}" type="slidenum">
              <a:rPr lang="en-US" smtClean="0"/>
              <a:t>40</a:t>
            </a:fld>
            <a:endParaRPr lang="en-US"/>
          </a:p>
        </p:txBody>
      </p:sp>
    </p:spTree>
    <p:extLst>
      <p:ext uri="{BB962C8B-B14F-4D97-AF65-F5344CB8AC3E}">
        <p14:creationId xmlns:p14="http://schemas.microsoft.com/office/powerpoint/2010/main" val="204291592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23183-DBB9-654C-9444-E7A29524203E}"/>
              </a:ext>
            </a:extLst>
          </p:cNvPr>
          <p:cNvSpPr>
            <a:spLocks noGrp="1"/>
          </p:cNvSpPr>
          <p:nvPr>
            <p:ph type="title"/>
          </p:nvPr>
        </p:nvSpPr>
        <p:spPr>
          <a:xfrm>
            <a:off x="443120" y="73579"/>
            <a:ext cx="7886700" cy="701673"/>
          </a:xfrm>
        </p:spPr>
        <p:txBody>
          <a:bodyPr>
            <a:normAutofit/>
          </a:bodyPr>
          <a:lstStyle/>
          <a:p>
            <a:r>
              <a:rPr lang="en-US" sz="4000" b="1" dirty="0">
                <a:solidFill>
                  <a:srgbClr val="1F0DFF"/>
                </a:solidFill>
              </a:rPr>
              <a:t>October 22, 2019 Meeting To-Do </a:t>
            </a:r>
          </a:p>
        </p:txBody>
      </p:sp>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884719"/>
            <a:ext cx="8588272" cy="5768842"/>
          </a:xfrm>
        </p:spPr>
        <p:txBody>
          <a:bodyPr>
            <a:normAutofit/>
          </a:bodyPr>
          <a:lstStyle/>
          <a:p>
            <a:pPr marL="0" indent="0">
              <a:buNone/>
            </a:pPr>
            <a:r>
              <a:rPr lang="en-US" sz="2000" dirty="0"/>
              <a:t>1. Create a list of more MIHA software packages</a:t>
            </a:r>
          </a:p>
          <a:p>
            <a:pPr marL="0" indent="0">
              <a:buNone/>
            </a:pPr>
            <a:r>
              <a:rPr lang="en-US" sz="2000" dirty="0">
                <a:solidFill>
                  <a:srgbClr val="00B050"/>
                </a:solidFill>
              </a:rPr>
              <a:t>               In Progress</a:t>
            </a:r>
            <a:r>
              <a:rPr lang="en-US" sz="2000" dirty="0"/>
              <a:t>, see October21 2019 MIHA</a:t>
            </a:r>
          </a:p>
          <a:p>
            <a:pPr marL="0" indent="0">
              <a:buNone/>
            </a:pPr>
            <a:r>
              <a:rPr lang="en-US" sz="2000" dirty="0"/>
              <a:t>2. Search for real data with a known truth and simulation data</a:t>
            </a:r>
          </a:p>
          <a:p>
            <a:pPr marL="0" indent="0">
              <a:buNone/>
            </a:pPr>
            <a:r>
              <a:rPr lang="en-US" sz="2000" dirty="0"/>
              <a:t>	</a:t>
            </a:r>
            <a:r>
              <a:rPr lang="en-US" sz="2000" dirty="0">
                <a:solidFill>
                  <a:srgbClr val="00B050"/>
                </a:solidFill>
              </a:rPr>
              <a:t>Complete</a:t>
            </a:r>
            <a:r>
              <a:rPr lang="en-US" sz="2000" dirty="0"/>
              <a:t>, Models.zip is provided by </a:t>
            </a:r>
            <a:r>
              <a:rPr lang="en-US" sz="2000" dirty="0" err="1"/>
              <a:t>GenHap</a:t>
            </a:r>
            <a:endParaRPr lang="en-US" sz="2000" dirty="0"/>
          </a:p>
          <a:p>
            <a:pPr marL="0" indent="0">
              <a:buNone/>
            </a:pPr>
            <a:r>
              <a:rPr lang="en-US" sz="2000" dirty="0"/>
              <a:t>	A. The two files in the root are real data</a:t>
            </a:r>
          </a:p>
          <a:p>
            <a:pPr marL="0" indent="0">
              <a:buNone/>
            </a:pPr>
            <a:r>
              <a:rPr lang="en-US" sz="2000" dirty="0"/>
              <a:t>	B. The directories contain simulated input data with their known truth 	(ground 	truth) as a txt file with the same name</a:t>
            </a:r>
          </a:p>
          <a:p>
            <a:pPr marL="0" indent="0">
              <a:buNone/>
            </a:pPr>
            <a:r>
              <a:rPr lang="en-US" sz="2000" dirty="0"/>
              <a:t>3. Create a Perl code to compare the 3 SIHA algorithms: </a:t>
            </a:r>
            <a:r>
              <a:rPr lang="en-US" sz="2000" dirty="0" err="1"/>
              <a:t>Peath</a:t>
            </a:r>
            <a:r>
              <a:rPr lang="en-US" sz="2000" dirty="0"/>
              <a:t>, HapCUT2, and </a:t>
            </a:r>
            <a:r>
              <a:rPr lang="en-US" sz="2000" dirty="0" err="1"/>
              <a:t>mixSIH</a:t>
            </a:r>
            <a:endParaRPr lang="en-US" sz="2000" dirty="0"/>
          </a:p>
          <a:p>
            <a:pPr marL="0" indent="0">
              <a:buNone/>
            </a:pPr>
            <a:r>
              <a:rPr lang="en-US" sz="2000" dirty="0"/>
              <a:t>	</a:t>
            </a:r>
            <a:r>
              <a:rPr lang="en-US" sz="2000" dirty="0">
                <a:solidFill>
                  <a:srgbClr val="00B050"/>
                </a:solidFill>
              </a:rPr>
              <a:t>In Progress</a:t>
            </a:r>
            <a:r>
              <a:rPr lang="en-US" sz="2000" dirty="0"/>
              <a:t>, this task needs refinement</a:t>
            </a:r>
          </a:p>
          <a:p>
            <a:pPr marL="0" indent="0">
              <a:buNone/>
            </a:pPr>
            <a:r>
              <a:rPr lang="en-US" sz="2000" dirty="0"/>
              <a:t>	</a:t>
            </a:r>
          </a:p>
        </p:txBody>
      </p:sp>
      <p:sp>
        <p:nvSpPr>
          <p:cNvPr id="4" name="Slide Number Placeholder 3">
            <a:extLst>
              <a:ext uri="{FF2B5EF4-FFF2-40B4-BE49-F238E27FC236}">
                <a16:creationId xmlns:a16="http://schemas.microsoft.com/office/drawing/2014/main" id="{26D72B26-810B-413C-BE23-B56C8DF54536}"/>
              </a:ext>
            </a:extLst>
          </p:cNvPr>
          <p:cNvSpPr>
            <a:spLocks noGrp="1"/>
          </p:cNvSpPr>
          <p:nvPr>
            <p:ph type="sldNum" sz="quarter" idx="12"/>
          </p:nvPr>
        </p:nvSpPr>
        <p:spPr/>
        <p:txBody>
          <a:bodyPr/>
          <a:lstStyle/>
          <a:p>
            <a:fld id="{79EB0BAA-089B-F446-9CF3-DE954596BEEC}" type="slidenum">
              <a:rPr lang="en-US" smtClean="0"/>
              <a:t>41</a:t>
            </a:fld>
            <a:endParaRPr lang="en-US"/>
          </a:p>
        </p:txBody>
      </p:sp>
    </p:spTree>
    <p:extLst>
      <p:ext uri="{BB962C8B-B14F-4D97-AF65-F5344CB8AC3E}">
        <p14:creationId xmlns:p14="http://schemas.microsoft.com/office/powerpoint/2010/main" val="419058091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22F495C-E091-4537-B599-CCDC76D60C90}"/>
              </a:ext>
            </a:extLst>
          </p:cNvPr>
          <p:cNvSpPr>
            <a:spLocks noGrp="1"/>
          </p:cNvSpPr>
          <p:nvPr>
            <p:ph idx="1"/>
          </p:nvPr>
        </p:nvSpPr>
        <p:spPr>
          <a:xfrm>
            <a:off x="628650" y="304800"/>
            <a:ext cx="7886700" cy="5872163"/>
          </a:xfrm>
        </p:spPr>
        <p:txBody>
          <a:bodyPr>
            <a:normAutofit/>
          </a:bodyPr>
          <a:lstStyle/>
          <a:p>
            <a:pPr marL="0" indent="0" algn="ctr">
              <a:buNone/>
            </a:pPr>
            <a:r>
              <a:rPr lang="en-US" b="1" dirty="0"/>
              <a:t>Create a list of more MIHA software packages</a:t>
            </a:r>
          </a:p>
          <a:p>
            <a:pPr marL="0" indent="0" algn="ctr">
              <a:buNone/>
            </a:pPr>
            <a:endParaRPr lang="en-US" b="1" dirty="0"/>
          </a:p>
          <a:p>
            <a:pPr marL="0" indent="0">
              <a:buNone/>
            </a:pPr>
            <a:r>
              <a:rPr lang="en-US" dirty="0"/>
              <a:t>(1) check the papers that cited DBM and HapSeq2 to  see which software DBM and HapSeq2 have been compared with</a:t>
            </a:r>
          </a:p>
          <a:p>
            <a:pPr marL="0" indent="0">
              <a:buNone/>
            </a:pPr>
            <a:r>
              <a:rPr lang="en-US" dirty="0"/>
              <a:t>(2) based on the excels from Bertie </a:t>
            </a:r>
          </a:p>
          <a:p>
            <a:pPr marL="0" indent="0">
              <a:buNone/>
            </a:pPr>
            <a:r>
              <a:rPr lang="en-US" dirty="0"/>
              <a:t>(3) Just simply Google</a:t>
            </a:r>
          </a:p>
        </p:txBody>
      </p:sp>
      <p:sp>
        <p:nvSpPr>
          <p:cNvPr id="2" name="Slide Number Placeholder 1">
            <a:extLst>
              <a:ext uri="{FF2B5EF4-FFF2-40B4-BE49-F238E27FC236}">
                <a16:creationId xmlns:a16="http://schemas.microsoft.com/office/drawing/2014/main" id="{0B381681-5209-4AC2-8DA8-3C2EC6F6B31F}"/>
              </a:ext>
            </a:extLst>
          </p:cNvPr>
          <p:cNvSpPr>
            <a:spLocks noGrp="1"/>
          </p:cNvSpPr>
          <p:nvPr>
            <p:ph type="sldNum" sz="quarter" idx="12"/>
          </p:nvPr>
        </p:nvSpPr>
        <p:spPr/>
        <p:txBody>
          <a:bodyPr/>
          <a:lstStyle/>
          <a:p>
            <a:fld id="{79EB0BAA-089B-F446-9CF3-DE954596BEEC}" type="slidenum">
              <a:rPr lang="en-US" smtClean="0"/>
              <a:t>42</a:t>
            </a:fld>
            <a:endParaRPr lang="en-US"/>
          </a:p>
        </p:txBody>
      </p:sp>
    </p:spTree>
    <p:extLst>
      <p:ext uri="{BB962C8B-B14F-4D97-AF65-F5344CB8AC3E}">
        <p14:creationId xmlns:p14="http://schemas.microsoft.com/office/powerpoint/2010/main" val="60770085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22F495C-E091-4537-B599-CCDC76D60C90}"/>
              </a:ext>
            </a:extLst>
          </p:cNvPr>
          <p:cNvSpPr>
            <a:spLocks noGrp="1"/>
          </p:cNvSpPr>
          <p:nvPr>
            <p:ph idx="1"/>
          </p:nvPr>
        </p:nvSpPr>
        <p:spPr>
          <a:xfrm>
            <a:off x="628650" y="304800"/>
            <a:ext cx="7886700" cy="5872163"/>
          </a:xfrm>
        </p:spPr>
        <p:txBody>
          <a:bodyPr>
            <a:normAutofit/>
          </a:bodyPr>
          <a:lstStyle/>
          <a:p>
            <a:pPr marL="0" indent="0" algn="ctr">
              <a:buNone/>
            </a:pPr>
            <a:r>
              <a:rPr lang="en-US" sz="2000" b="1" dirty="0"/>
              <a:t>Create code to compare the 3 SIHA algorithms: </a:t>
            </a:r>
            <a:r>
              <a:rPr lang="en-US" sz="2000" b="1" dirty="0" err="1"/>
              <a:t>Peath</a:t>
            </a:r>
            <a:r>
              <a:rPr lang="en-US" sz="2000" b="1" dirty="0"/>
              <a:t>, HapCUT2, and </a:t>
            </a:r>
            <a:r>
              <a:rPr lang="en-US" sz="2000" b="1" dirty="0" err="1"/>
              <a:t>mixSIH</a:t>
            </a:r>
            <a:r>
              <a:rPr lang="en-US" sz="2000" b="1" dirty="0"/>
              <a:t> </a:t>
            </a:r>
          </a:p>
          <a:p>
            <a:pPr marL="0" indent="0" algn="ctr">
              <a:buNone/>
            </a:pPr>
            <a:endParaRPr lang="en-US" sz="2000" b="1" dirty="0"/>
          </a:p>
          <a:p>
            <a:pPr marL="0" indent="0">
              <a:buNone/>
            </a:pPr>
            <a:r>
              <a:rPr lang="en-US" sz="2000" dirty="0"/>
              <a:t>1. Which blocks have all 3 agree, 2 agree, and 0 agree </a:t>
            </a:r>
          </a:p>
          <a:p>
            <a:pPr marL="0" indent="0">
              <a:buNone/>
            </a:pPr>
            <a:r>
              <a:rPr lang="en-US" sz="2000" dirty="0"/>
              <a:t>Note: I can output the agreement of software packages being either </a:t>
            </a:r>
          </a:p>
          <a:p>
            <a:pPr marL="0" indent="0">
              <a:buNone/>
            </a:pPr>
            <a:r>
              <a:rPr lang="en-US" sz="2000" dirty="0"/>
              <a:t>	A. 3 way</a:t>
            </a:r>
          </a:p>
          <a:p>
            <a:pPr marL="0" indent="0">
              <a:buNone/>
            </a:pPr>
            <a:r>
              <a:rPr lang="en-US" sz="2000" dirty="0"/>
              <a:t>	B. Disagreement exists</a:t>
            </a:r>
          </a:p>
          <a:p>
            <a:pPr marL="0" indent="0">
              <a:buNone/>
            </a:pPr>
            <a:endParaRPr lang="en-US" sz="2000" dirty="0"/>
          </a:p>
          <a:p>
            <a:pPr marL="0" indent="0">
              <a:buNone/>
            </a:pPr>
            <a:r>
              <a:rPr lang="en-US" sz="2000" dirty="0"/>
              <a:t>2. Select one input’s block ID to output the 12 columns of the input file </a:t>
            </a:r>
          </a:p>
          <a:p>
            <a:pPr marL="0" indent="0">
              <a:buNone/>
            </a:pPr>
            <a:r>
              <a:rPr lang="en-US" sz="2000" dirty="0"/>
              <a:t>+ # of HA agreement 3, 2, or 0</a:t>
            </a:r>
          </a:p>
          <a:p>
            <a:pPr marL="0" indent="0">
              <a:buNone/>
            </a:pPr>
            <a:r>
              <a:rPr lang="en-US" sz="2000" dirty="0"/>
              <a:t>+ two haplotypes preferred 000, 111, with the reference allele "0" on the left</a:t>
            </a:r>
          </a:p>
        </p:txBody>
      </p:sp>
      <p:sp>
        <p:nvSpPr>
          <p:cNvPr id="2" name="Slide Number Placeholder 1">
            <a:extLst>
              <a:ext uri="{FF2B5EF4-FFF2-40B4-BE49-F238E27FC236}">
                <a16:creationId xmlns:a16="http://schemas.microsoft.com/office/drawing/2014/main" id="{853A4CEF-090B-436A-8C49-A989C65C2B88}"/>
              </a:ext>
            </a:extLst>
          </p:cNvPr>
          <p:cNvSpPr>
            <a:spLocks noGrp="1"/>
          </p:cNvSpPr>
          <p:nvPr>
            <p:ph type="sldNum" sz="quarter" idx="12"/>
          </p:nvPr>
        </p:nvSpPr>
        <p:spPr/>
        <p:txBody>
          <a:bodyPr/>
          <a:lstStyle/>
          <a:p>
            <a:fld id="{79EB0BAA-089B-F446-9CF3-DE954596BEEC}" type="slidenum">
              <a:rPr lang="en-US" smtClean="0"/>
              <a:t>43</a:t>
            </a:fld>
            <a:endParaRPr lang="en-US"/>
          </a:p>
        </p:txBody>
      </p:sp>
    </p:spTree>
    <p:extLst>
      <p:ext uri="{BB962C8B-B14F-4D97-AF65-F5344CB8AC3E}">
        <p14:creationId xmlns:p14="http://schemas.microsoft.com/office/powerpoint/2010/main" val="157359976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November 7, 2019 Meeting</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128803CB-FD16-4678-9459-2812524FFC3B}"/>
              </a:ext>
            </a:extLst>
          </p:cNvPr>
          <p:cNvSpPr>
            <a:spLocks noGrp="1"/>
          </p:cNvSpPr>
          <p:nvPr>
            <p:ph type="sldNum" sz="quarter" idx="12"/>
          </p:nvPr>
        </p:nvSpPr>
        <p:spPr/>
        <p:txBody>
          <a:bodyPr/>
          <a:lstStyle/>
          <a:p>
            <a:fld id="{79EB0BAA-089B-F446-9CF3-DE954596BEEC}" type="slidenum">
              <a:rPr lang="en-US" smtClean="0"/>
              <a:t>44</a:t>
            </a:fld>
            <a:endParaRPr lang="en-US"/>
          </a:p>
        </p:txBody>
      </p:sp>
    </p:spTree>
    <p:extLst>
      <p:ext uri="{BB962C8B-B14F-4D97-AF65-F5344CB8AC3E}">
        <p14:creationId xmlns:p14="http://schemas.microsoft.com/office/powerpoint/2010/main" val="20128461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23183-DBB9-654C-9444-E7A29524203E}"/>
              </a:ext>
            </a:extLst>
          </p:cNvPr>
          <p:cNvSpPr>
            <a:spLocks noGrp="1"/>
          </p:cNvSpPr>
          <p:nvPr>
            <p:ph type="title"/>
          </p:nvPr>
        </p:nvSpPr>
        <p:spPr>
          <a:xfrm>
            <a:off x="443120" y="73579"/>
            <a:ext cx="7886700" cy="701673"/>
          </a:xfrm>
        </p:spPr>
        <p:txBody>
          <a:bodyPr>
            <a:normAutofit/>
          </a:bodyPr>
          <a:lstStyle/>
          <a:p>
            <a:r>
              <a:rPr lang="en-US" sz="4000" b="1" dirty="0">
                <a:solidFill>
                  <a:srgbClr val="1F0DFF"/>
                </a:solidFill>
              </a:rPr>
              <a:t>November 7, 2019 Meeting To-Do </a:t>
            </a:r>
          </a:p>
        </p:txBody>
      </p:sp>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884719"/>
            <a:ext cx="8588272" cy="5768842"/>
          </a:xfrm>
        </p:spPr>
        <p:txBody>
          <a:bodyPr>
            <a:normAutofit/>
          </a:bodyPr>
          <a:lstStyle/>
          <a:p>
            <a:pPr marL="0" indent="0">
              <a:buNone/>
            </a:pPr>
            <a:r>
              <a:rPr lang="en-US" sz="2000" dirty="0"/>
              <a:t>1. Create a Perl code to compare the 3 SIHA algorithms: </a:t>
            </a:r>
            <a:r>
              <a:rPr lang="en-US" sz="2000" dirty="0" err="1"/>
              <a:t>Peath</a:t>
            </a:r>
            <a:r>
              <a:rPr lang="en-US" sz="2000" dirty="0"/>
              <a:t>, HapCUT2, and </a:t>
            </a:r>
            <a:r>
              <a:rPr lang="en-US" sz="2000" dirty="0" err="1"/>
              <a:t>mixSIH</a:t>
            </a:r>
            <a:endParaRPr lang="en-US" sz="2000" dirty="0"/>
          </a:p>
          <a:p>
            <a:pPr marL="0" indent="0">
              <a:buNone/>
            </a:pPr>
            <a:r>
              <a:rPr lang="en-US" sz="2000" dirty="0"/>
              <a:t>	</a:t>
            </a:r>
            <a:r>
              <a:rPr lang="en-US" sz="2000" dirty="0">
                <a:solidFill>
                  <a:srgbClr val="00B050"/>
                </a:solidFill>
              </a:rPr>
              <a:t>Complete</a:t>
            </a:r>
            <a:r>
              <a:rPr lang="en-US" sz="2000" dirty="0"/>
              <a:t>, see getAgreement12Col </a:t>
            </a:r>
            <a:r>
              <a:rPr lang="en-US" sz="2000" dirty="0" err="1"/>
              <a:t>Peath</a:t>
            </a:r>
            <a:r>
              <a:rPr lang="en-US" sz="2000" dirty="0"/>
              <a:t> HapCut2 </a:t>
            </a:r>
            <a:r>
              <a:rPr lang="en-US" sz="2000" dirty="0" err="1"/>
              <a:t>MixSIH</a:t>
            </a:r>
            <a:r>
              <a:rPr lang="en-US" sz="2000" dirty="0"/>
              <a:t> 2019.11.7</a:t>
            </a:r>
          </a:p>
          <a:p>
            <a:pPr marL="0" indent="0">
              <a:buNone/>
            </a:pPr>
            <a:endParaRPr lang="en-US" sz="2000" dirty="0"/>
          </a:p>
          <a:p>
            <a:pPr marL="0" indent="0">
              <a:buNone/>
            </a:pPr>
            <a:r>
              <a:rPr lang="en-US" sz="2000" dirty="0"/>
              <a:t>2. Check these papers for MIHA software packages:</a:t>
            </a:r>
          </a:p>
          <a:p>
            <a:pPr marL="0" indent="0">
              <a:buNone/>
            </a:pPr>
            <a:r>
              <a:rPr lang="en-US" sz="2000" dirty="0"/>
              <a:t>	HAPI-UR, 2012</a:t>
            </a:r>
          </a:p>
          <a:p>
            <a:pPr marL="0" indent="0">
              <a:buNone/>
            </a:pPr>
            <a:r>
              <a:rPr lang="en-US" sz="2000" dirty="0"/>
              <a:t>	</a:t>
            </a:r>
            <a:r>
              <a:rPr lang="en-US" sz="2000" dirty="0" err="1"/>
              <a:t>MaCH</a:t>
            </a:r>
            <a:r>
              <a:rPr lang="en-US" sz="2000" dirty="0"/>
              <a:t>, 2010</a:t>
            </a:r>
          </a:p>
          <a:p>
            <a:pPr marL="0" indent="0">
              <a:buNone/>
            </a:pPr>
            <a:r>
              <a:rPr lang="en-US" sz="2000" dirty="0"/>
              <a:t>	BEAGLE, 2007</a:t>
            </a:r>
          </a:p>
          <a:p>
            <a:pPr marL="0" indent="0">
              <a:buNone/>
            </a:pPr>
            <a:r>
              <a:rPr lang="en-US" sz="2000" dirty="0">
                <a:solidFill>
                  <a:srgbClr val="00B050"/>
                </a:solidFill>
              </a:rPr>
              <a:t>	In Progress</a:t>
            </a:r>
            <a:endParaRPr lang="en-US" sz="2000" dirty="0"/>
          </a:p>
          <a:p>
            <a:pPr marL="0" indent="0">
              <a:buNone/>
            </a:pPr>
            <a:r>
              <a:rPr lang="en-US" sz="2000" dirty="0"/>
              <a:t>	</a:t>
            </a:r>
          </a:p>
        </p:txBody>
      </p:sp>
      <p:sp>
        <p:nvSpPr>
          <p:cNvPr id="4" name="Slide Number Placeholder 3">
            <a:extLst>
              <a:ext uri="{FF2B5EF4-FFF2-40B4-BE49-F238E27FC236}">
                <a16:creationId xmlns:a16="http://schemas.microsoft.com/office/drawing/2014/main" id="{B4C65E7E-BB0F-496C-B72A-EB21A952F18A}"/>
              </a:ext>
            </a:extLst>
          </p:cNvPr>
          <p:cNvSpPr>
            <a:spLocks noGrp="1"/>
          </p:cNvSpPr>
          <p:nvPr>
            <p:ph type="sldNum" sz="quarter" idx="12"/>
          </p:nvPr>
        </p:nvSpPr>
        <p:spPr/>
        <p:txBody>
          <a:bodyPr/>
          <a:lstStyle/>
          <a:p>
            <a:fld id="{79EB0BAA-089B-F446-9CF3-DE954596BEEC}" type="slidenum">
              <a:rPr lang="en-US" smtClean="0"/>
              <a:t>45</a:t>
            </a:fld>
            <a:endParaRPr lang="en-US"/>
          </a:p>
        </p:txBody>
      </p:sp>
    </p:spTree>
    <p:extLst>
      <p:ext uri="{BB962C8B-B14F-4D97-AF65-F5344CB8AC3E}">
        <p14:creationId xmlns:p14="http://schemas.microsoft.com/office/powerpoint/2010/main" val="133117852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November 21, 2019 Meeting</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1FA15D97-DEC4-4083-B197-6FDF6560BB7F}"/>
              </a:ext>
            </a:extLst>
          </p:cNvPr>
          <p:cNvSpPr>
            <a:spLocks noGrp="1"/>
          </p:cNvSpPr>
          <p:nvPr>
            <p:ph type="sldNum" sz="quarter" idx="12"/>
          </p:nvPr>
        </p:nvSpPr>
        <p:spPr/>
        <p:txBody>
          <a:bodyPr/>
          <a:lstStyle/>
          <a:p>
            <a:fld id="{79EB0BAA-089B-F446-9CF3-DE954596BEEC}" type="slidenum">
              <a:rPr lang="en-US" smtClean="0"/>
              <a:t>46</a:t>
            </a:fld>
            <a:endParaRPr lang="en-US"/>
          </a:p>
        </p:txBody>
      </p:sp>
    </p:spTree>
    <p:extLst>
      <p:ext uri="{BB962C8B-B14F-4D97-AF65-F5344CB8AC3E}">
        <p14:creationId xmlns:p14="http://schemas.microsoft.com/office/powerpoint/2010/main" val="325648140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23183-DBB9-654C-9444-E7A29524203E}"/>
              </a:ext>
            </a:extLst>
          </p:cNvPr>
          <p:cNvSpPr>
            <a:spLocks noGrp="1"/>
          </p:cNvSpPr>
          <p:nvPr>
            <p:ph type="title"/>
          </p:nvPr>
        </p:nvSpPr>
        <p:spPr>
          <a:xfrm>
            <a:off x="443120" y="73579"/>
            <a:ext cx="7886700" cy="701673"/>
          </a:xfrm>
        </p:spPr>
        <p:txBody>
          <a:bodyPr>
            <a:normAutofit/>
          </a:bodyPr>
          <a:lstStyle/>
          <a:p>
            <a:r>
              <a:rPr lang="en-US" sz="4000" b="1" dirty="0">
                <a:solidFill>
                  <a:srgbClr val="1F0DFF"/>
                </a:solidFill>
              </a:rPr>
              <a:t>November 21, 2019 Meeting To-Do </a:t>
            </a:r>
          </a:p>
        </p:txBody>
      </p:sp>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631958"/>
            <a:ext cx="8588272" cy="5768842"/>
          </a:xfrm>
        </p:spPr>
        <p:txBody>
          <a:bodyPr>
            <a:normAutofit/>
          </a:bodyPr>
          <a:lstStyle/>
          <a:p>
            <a:pPr marL="0" indent="0">
              <a:buNone/>
            </a:pPr>
            <a:r>
              <a:rPr lang="en-US" sz="2000" dirty="0"/>
              <a:t>1. Fix comparing three SIHA algorithms by adding the last block (last block is not reported) </a:t>
            </a:r>
          </a:p>
          <a:p>
            <a:pPr marL="0" indent="0">
              <a:buNone/>
            </a:pPr>
            <a:r>
              <a:rPr lang="en-US" sz="2000" dirty="0">
                <a:solidFill>
                  <a:srgbClr val="00B050"/>
                </a:solidFill>
              </a:rPr>
              <a:t>	Complete</a:t>
            </a:r>
            <a:r>
              <a:rPr lang="en-US" sz="2000" dirty="0"/>
              <a:t>, see </a:t>
            </a:r>
            <a:r>
              <a:rPr lang="en-US" sz="2000" dirty="0" err="1"/>
              <a:t>comparingSIHA</a:t>
            </a:r>
            <a:r>
              <a:rPr lang="en-US" sz="2000" dirty="0"/>
              <a:t> 2019.11.20</a:t>
            </a:r>
          </a:p>
          <a:p>
            <a:pPr marL="0" indent="0">
              <a:buNone/>
            </a:pPr>
            <a:r>
              <a:rPr lang="en-US" sz="2000" dirty="0"/>
              <a:t>2. Sort the data first by </a:t>
            </a:r>
            <a:r>
              <a:rPr lang="en-US" sz="2000" dirty="0" err="1"/>
              <a:t>hapcut</a:t>
            </a:r>
            <a:r>
              <a:rPr lang="en-US" sz="2000" dirty="0"/>
              <a:t>/Mix SIH blk ID, they should give the same results as the one shown on page 12 of the ASHG poster</a:t>
            </a:r>
          </a:p>
          <a:p>
            <a:pPr marL="0" indent="0">
              <a:buNone/>
            </a:pPr>
            <a:r>
              <a:rPr lang="en-US" sz="2000" dirty="0"/>
              <a:t>	</a:t>
            </a:r>
            <a:r>
              <a:rPr lang="en-US" sz="2000" dirty="0">
                <a:solidFill>
                  <a:srgbClr val="00B050"/>
                </a:solidFill>
              </a:rPr>
              <a:t>Complete</a:t>
            </a:r>
            <a:r>
              <a:rPr lang="en-US" sz="2000" dirty="0"/>
              <a:t>, see </a:t>
            </a:r>
            <a:r>
              <a:rPr lang="en-US" sz="2000" dirty="0" err="1"/>
              <a:t>comparingSIHA</a:t>
            </a:r>
            <a:r>
              <a:rPr lang="en-US" sz="2000" dirty="0"/>
              <a:t> 2019.11.20</a:t>
            </a:r>
          </a:p>
          <a:p>
            <a:pPr marL="0" indent="0">
              <a:buNone/>
            </a:pPr>
            <a:r>
              <a:rPr lang="en-US" sz="2000" dirty="0"/>
              <a:t>3. Add a 3rd column that print out which 2 software packages agree "</a:t>
            </a:r>
            <a:r>
              <a:rPr lang="en-US" sz="2000" dirty="0" err="1"/>
              <a:t>PeathHapcut</a:t>
            </a:r>
            <a:r>
              <a:rPr lang="en-US" sz="2000" dirty="0"/>
              <a:t>" or "</a:t>
            </a:r>
            <a:r>
              <a:rPr lang="en-US" sz="2000" dirty="0" err="1"/>
              <a:t>HapcutPeath</a:t>
            </a:r>
            <a:r>
              <a:rPr lang="en-US" sz="2000" dirty="0"/>
              <a:t>"</a:t>
            </a:r>
          </a:p>
          <a:p>
            <a:pPr marL="0" indent="0">
              <a:buNone/>
            </a:pPr>
            <a:r>
              <a:rPr lang="en-US" sz="2000" dirty="0"/>
              <a:t>	</a:t>
            </a:r>
            <a:r>
              <a:rPr lang="en-US" sz="2000" dirty="0">
                <a:solidFill>
                  <a:srgbClr val="00B050"/>
                </a:solidFill>
              </a:rPr>
              <a:t>Complete</a:t>
            </a:r>
            <a:r>
              <a:rPr lang="en-US" sz="2000" dirty="0"/>
              <a:t>, see </a:t>
            </a:r>
            <a:r>
              <a:rPr lang="en-US" sz="2000" dirty="0" err="1"/>
              <a:t>comparingSIHA</a:t>
            </a:r>
            <a:r>
              <a:rPr lang="en-US" sz="2000" dirty="0"/>
              <a:t> 2019.11.20</a:t>
            </a:r>
          </a:p>
          <a:p>
            <a:pPr marL="0" indent="0">
              <a:buNone/>
            </a:pPr>
            <a:r>
              <a:rPr lang="en-US" sz="2000" dirty="0"/>
              <a:t>4. Run the Whatshap algorithm (1) for just 1 sample (example script attached)  and (2) for multiple samples in collaboration with Bertie (she will provide her script to you) </a:t>
            </a:r>
          </a:p>
          <a:p>
            <a:pPr marL="0" indent="0">
              <a:buNone/>
            </a:pPr>
            <a:r>
              <a:rPr lang="en-US" sz="2000" dirty="0"/>
              <a:t>	</a:t>
            </a:r>
            <a:r>
              <a:rPr lang="en-US" sz="2000" dirty="0">
                <a:solidFill>
                  <a:srgbClr val="00B050"/>
                </a:solidFill>
              </a:rPr>
              <a:t>In Progress</a:t>
            </a:r>
            <a:r>
              <a:rPr lang="en-US" sz="2000" dirty="0"/>
              <a:t>, see </a:t>
            </a:r>
            <a:r>
              <a:rPr lang="en-US" sz="2000" dirty="0" err="1"/>
              <a:t>WhatsHap</a:t>
            </a:r>
            <a:r>
              <a:rPr lang="en-US" sz="2000" dirty="0"/>
              <a:t> install 2019 Nov28 </a:t>
            </a:r>
            <a:r>
              <a:rPr lang="en-US" sz="2000" dirty="0" err="1"/>
              <a:t>conda</a:t>
            </a:r>
            <a:endParaRPr lang="en-US" sz="2000" dirty="0"/>
          </a:p>
          <a:p>
            <a:pPr marL="0" indent="0">
              <a:buNone/>
            </a:pPr>
            <a:endParaRPr lang="en-US" sz="2000" dirty="0"/>
          </a:p>
        </p:txBody>
      </p:sp>
      <p:sp>
        <p:nvSpPr>
          <p:cNvPr id="4" name="Slide Number Placeholder 3">
            <a:extLst>
              <a:ext uri="{FF2B5EF4-FFF2-40B4-BE49-F238E27FC236}">
                <a16:creationId xmlns:a16="http://schemas.microsoft.com/office/drawing/2014/main" id="{96FF384D-0D75-4C01-995A-7939ABB1B438}"/>
              </a:ext>
            </a:extLst>
          </p:cNvPr>
          <p:cNvSpPr>
            <a:spLocks noGrp="1"/>
          </p:cNvSpPr>
          <p:nvPr>
            <p:ph type="sldNum" sz="quarter" idx="12"/>
          </p:nvPr>
        </p:nvSpPr>
        <p:spPr/>
        <p:txBody>
          <a:bodyPr/>
          <a:lstStyle/>
          <a:p>
            <a:fld id="{79EB0BAA-089B-F446-9CF3-DE954596BEEC}" type="slidenum">
              <a:rPr lang="en-US" smtClean="0"/>
              <a:t>47</a:t>
            </a:fld>
            <a:endParaRPr lang="en-US"/>
          </a:p>
        </p:txBody>
      </p:sp>
    </p:spTree>
    <p:extLst>
      <p:ext uri="{BB962C8B-B14F-4D97-AF65-F5344CB8AC3E}">
        <p14:creationId xmlns:p14="http://schemas.microsoft.com/office/powerpoint/2010/main" val="50935319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November 30, 2019 Meeting</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435AC860-824A-46BE-8210-E169C93A7848}"/>
              </a:ext>
            </a:extLst>
          </p:cNvPr>
          <p:cNvSpPr>
            <a:spLocks noGrp="1"/>
          </p:cNvSpPr>
          <p:nvPr>
            <p:ph type="sldNum" sz="quarter" idx="12"/>
          </p:nvPr>
        </p:nvSpPr>
        <p:spPr/>
        <p:txBody>
          <a:bodyPr/>
          <a:lstStyle/>
          <a:p>
            <a:fld id="{79EB0BAA-089B-F446-9CF3-DE954596BEEC}" type="slidenum">
              <a:rPr lang="en-US" smtClean="0"/>
              <a:t>48</a:t>
            </a:fld>
            <a:endParaRPr lang="en-US"/>
          </a:p>
        </p:txBody>
      </p:sp>
    </p:spTree>
    <p:extLst>
      <p:ext uri="{BB962C8B-B14F-4D97-AF65-F5344CB8AC3E}">
        <p14:creationId xmlns:p14="http://schemas.microsoft.com/office/powerpoint/2010/main" val="272535598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23183-DBB9-654C-9444-E7A29524203E}"/>
              </a:ext>
            </a:extLst>
          </p:cNvPr>
          <p:cNvSpPr>
            <a:spLocks noGrp="1"/>
          </p:cNvSpPr>
          <p:nvPr>
            <p:ph type="title"/>
          </p:nvPr>
        </p:nvSpPr>
        <p:spPr>
          <a:xfrm>
            <a:off x="443120" y="73579"/>
            <a:ext cx="7886700" cy="701673"/>
          </a:xfrm>
        </p:spPr>
        <p:txBody>
          <a:bodyPr>
            <a:normAutofit/>
          </a:bodyPr>
          <a:lstStyle/>
          <a:p>
            <a:pPr algn="ctr"/>
            <a:r>
              <a:rPr lang="en-US" sz="4000" b="1" dirty="0">
                <a:solidFill>
                  <a:srgbClr val="1F0DFF"/>
                </a:solidFill>
              </a:rPr>
              <a:t>November 30, 2019 Meeting</a:t>
            </a:r>
          </a:p>
        </p:txBody>
      </p:sp>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631958"/>
            <a:ext cx="8588272" cy="5768842"/>
          </a:xfrm>
        </p:spPr>
        <p:txBody>
          <a:bodyPr>
            <a:normAutofit/>
          </a:bodyPr>
          <a:lstStyle/>
          <a:p>
            <a:pPr marL="0" indent="0">
              <a:buNone/>
            </a:pPr>
            <a:r>
              <a:rPr lang="en-US" sz="2000" dirty="0"/>
              <a:t>1. (1) Comparing 3 SIHA algorithms: add "-" for 0 agreement of 3 HA algorithms;  (2) add column 4, which is the number of SNVs in each block (3) consider how to extend it to compare 4 or more HA algorithms </a:t>
            </a:r>
          </a:p>
          <a:p>
            <a:pPr marL="0" indent="0">
              <a:buNone/>
            </a:pPr>
            <a:r>
              <a:rPr lang="en-US" sz="2000" dirty="0">
                <a:solidFill>
                  <a:srgbClr val="00B050"/>
                </a:solidFill>
              </a:rPr>
              <a:t>	</a:t>
            </a:r>
            <a:r>
              <a:rPr lang="en-US" sz="2000" dirty="0"/>
              <a:t>(1) </a:t>
            </a:r>
            <a:r>
              <a:rPr lang="en-US" sz="2000" dirty="0">
                <a:solidFill>
                  <a:srgbClr val="00B050"/>
                </a:solidFill>
              </a:rPr>
              <a:t>Complete</a:t>
            </a:r>
            <a:r>
              <a:rPr lang="en-US" sz="2000" dirty="0"/>
              <a:t> </a:t>
            </a:r>
            <a:r>
              <a:rPr lang="en-US" sz="2000" dirty="0" err="1"/>
              <a:t>compareSIHA</a:t>
            </a:r>
            <a:r>
              <a:rPr lang="en-US" sz="2000" dirty="0"/>
              <a:t> 2019 Nov 30</a:t>
            </a:r>
          </a:p>
          <a:p>
            <a:pPr marL="0" indent="0">
              <a:buNone/>
            </a:pPr>
            <a:r>
              <a:rPr lang="en-US" sz="2000" dirty="0">
                <a:solidFill>
                  <a:srgbClr val="00B050"/>
                </a:solidFill>
              </a:rPr>
              <a:t>	</a:t>
            </a:r>
            <a:r>
              <a:rPr lang="en-US" sz="2000" dirty="0"/>
              <a:t>(2) </a:t>
            </a:r>
            <a:r>
              <a:rPr lang="en-US" sz="2000" dirty="0">
                <a:solidFill>
                  <a:srgbClr val="00B050"/>
                </a:solidFill>
              </a:rPr>
              <a:t>Complete</a:t>
            </a:r>
            <a:endParaRPr lang="en-US" sz="2000" dirty="0"/>
          </a:p>
          <a:p>
            <a:pPr marL="0" indent="0">
              <a:buNone/>
            </a:pPr>
            <a:r>
              <a:rPr lang="en-US" sz="2000" dirty="0"/>
              <a:t>2. (1) Install Whatshap and (2) run for single sample and (3) multiple-samples </a:t>
            </a:r>
          </a:p>
          <a:p>
            <a:pPr marL="0" indent="0">
              <a:buNone/>
            </a:pPr>
            <a:r>
              <a:rPr lang="en-US" sz="2000" dirty="0">
                <a:solidFill>
                  <a:srgbClr val="00B050"/>
                </a:solidFill>
              </a:rPr>
              <a:t>	In Progress</a:t>
            </a:r>
            <a:endParaRPr lang="en-US" sz="2000" dirty="0"/>
          </a:p>
          <a:p>
            <a:pPr marL="0" indent="0">
              <a:buNone/>
            </a:pPr>
            <a:r>
              <a:rPr lang="en-US" sz="2000" dirty="0"/>
              <a:t>3. Provide a detailed summary of running DBM and Hapseq2, one text file for each of these software packages</a:t>
            </a:r>
          </a:p>
          <a:p>
            <a:pPr marL="0" indent="0">
              <a:buNone/>
            </a:pPr>
            <a:r>
              <a:rPr lang="en-US" sz="2000" dirty="0">
                <a:solidFill>
                  <a:srgbClr val="00B050"/>
                </a:solidFill>
              </a:rPr>
              <a:t>	Complete</a:t>
            </a:r>
            <a:r>
              <a:rPr lang="en-US" sz="2000" dirty="0"/>
              <a:t>, DBM workflow 2019 Nov 30</a:t>
            </a:r>
          </a:p>
          <a:p>
            <a:pPr marL="0" indent="0">
              <a:buNone/>
            </a:pPr>
            <a:r>
              <a:rPr lang="en-US" sz="2000" dirty="0">
                <a:solidFill>
                  <a:srgbClr val="00B050"/>
                </a:solidFill>
              </a:rPr>
              <a:t>	Complete</a:t>
            </a:r>
            <a:r>
              <a:rPr lang="en-US" sz="2000" dirty="0"/>
              <a:t>, Hapseq2 workflow 2019 Nov 30</a:t>
            </a:r>
          </a:p>
          <a:p>
            <a:pPr marL="0" indent="0">
              <a:buNone/>
            </a:pPr>
            <a:endParaRPr lang="en-US" sz="2000" dirty="0"/>
          </a:p>
          <a:p>
            <a:pPr marL="0" indent="0">
              <a:buNone/>
            </a:pPr>
            <a:endParaRPr lang="en-US" sz="2000" dirty="0"/>
          </a:p>
        </p:txBody>
      </p:sp>
      <p:sp>
        <p:nvSpPr>
          <p:cNvPr id="4" name="Slide Number Placeholder 3">
            <a:extLst>
              <a:ext uri="{FF2B5EF4-FFF2-40B4-BE49-F238E27FC236}">
                <a16:creationId xmlns:a16="http://schemas.microsoft.com/office/drawing/2014/main" id="{2A193ABB-7385-48D2-AB11-D37F9FE833C0}"/>
              </a:ext>
            </a:extLst>
          </p:cNvPr>
          <p:cNvSpPr>
            <a:spLocks noGrp="1"/>
          </p:cNvSpPr>
          <p:nvPr>
            <p:ph type="sldNum" sz="quarter" idx="12"/>
          </p:nvPr>
        </p:nvSpPr>
        <p:spPr/>
        <p:txBody>
          <a:bodyPr/>
          <a:lstStyle/>
          <a:p>
            <a:fld id="{79EB0BAA-089B-F446-9CF3-DE954596BEEC}" type="slidenum">
              <a:rPr lang="en-US" smtClean="0"/>
              <a:t>49</a:t>
            </a:fld>
            <a:endParaRPr lang="en-US"/>
          </a:p>
        </p:txBody>
      </p:sp>
    </p:spTree>
    <p:extLst>
      <p:ext uri="{BB962C8B-B14F-4D97-AF65-F5344CB8AC3E}">
        <p14:creationId xmlns:p14="http://schemas.microsoft.com/office/powerpoint/2010/main" val="8196869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0BB7BC-F334-274E-BC76-5D9B27AE01DB}"/>
              </a:ext>
            </a:extLst>
          </p:cNvPr>
          <p:cNvSpPr>
            <a:spLocks noGrp="1"/>
          </p:cNvSpPr>
          <p:nvPr>
            <p:ph type="title"/>
          </p:nvPr>
        </p:nvSpPr>
        <p:spPr>
          <a:xfrm>
            <a:off x="219770" y="134667"/>
            <a:ext cx="8574823" cy="497235"/>
          </a:xfrm>
        </p:spPr>
        <p:txBody>
          <a:bodyPr>
            <a:normAutofit fontScale="90000"/>
          </a:bodyPr>
          <a:lstStyle/>
          <a:p>
            <a:r>
              <a:rPr lang="en-US" b="1" dirty="0">
                <a:solidFill>
                  <a:srgbClr val="1F0DFF"/>
                </a:solidFill>
              </a:rPr>
              <a:t>July 14, 2019 Meeting To-Do </a:t>
            </a:r>
          </a:p>
        </p:txBody>
      </p:sp>
      <p:sp>
        <p:nvSpPr>
          <p:cNvPr id="3" name="Content Placeholder 2">
            <a:extLst>
              <a:ext uri="{FF2B5EF4-FFF2-40B4-BE49-F238E27FC236}">
                <a16:creationId xmlns:a16="http://schemas.microsoft.com/office/drawing/2014/main" id="{D80FEC17-7DC9-3C4D-B919-199E063F0A5A}"/>
              </a:ext>
            </a:extLst>
          </p:cNvPr>
          <p:cNvSpPr>
            <a:spLocks noGrp="1"/>
          </p:cNvSpPr>
          <p:nvPr>
            <p:ph idx="1"/>
          </p:nvPr>
        </p:nvSpPr>
        <p:spPr>
          <a:xfrm>
            <a:off x="156116" y="877229"/>
            <a:ext cx="8987883" cy="5189034"/>
          </a:xfrm>
        </p:spPr>
        <p:txBody>
          <a:bodyPr>
            <a:normAutofit/>
          </a:bodyPr>
          <a:lstStyle/>
          <a:p>
            <a:pPr marL="0" indent="0">
              <a:buNone/>
            </a:pPr>
            <a:r>
              <a:rPr lang="en-US" sz="2000" dirty="0">
                <a:cs typeface="Times New Roman" panose="02020603050405020304" pitchFamily="18" charset="0"/>
              </a:rPr>
              <a:t>1. Find SNPs for 826 827 832 pair-end data with at least 4X coverage (DP&gt;3)</a:t>
            </a:r>
          </a:p>
          <a:p>
            <a:pPr marL="0" indent="0">
              <a:buNone/>
            </a:pPr>
            <a:r>
              <a:rPr lang="en-US" sz="2000" dirty="0">
                <a:solidFill>
                  <a:srgbClr val="00B050"/>
                </a:solidFill>
                <a:cs typeface="Times New Roman" panose="02020603050405020304" pitchFamily="18" charset="0"/>
              </a:rPr>
              <a:t>	 In Progress</a:t>
            </a:r>
            <a:r>
              <a:rPr lang="en-US" sz="2000" dirty="0">
                <a:cs typeface="Times New Roman" panose="02020603050405020304" pitchFamily="18" charset="0"/>
              </a:rPr>
              <a:t>, see bwaPairEnd.txt</a:t>
            </a:r>
            <a:endParaRPr lang="en-US" sz="2000" dirty="0">
              <a:solidFill>
                <a:srgbClr val="00B050"/>
              </a:solidFill>
              <a:cs typeface="Times New Roman" panose="02020603050405020304" pitchFamily="18" charset="0"/>
            </a:endParaRPr>
          </a:p>
          <a:p>
            <a:pPr marL="0" indent="0">
              <a:buNone/>
            </a:pPr>
            <a:r>
              <a:rPr lang="en-US" sz="2000" dirty="0">
                <a:cs typeface="Times New Roman" panose="02020603050405020304" pitchFamily="18" charset="0"/>
              </a:rPr>
              <a:t>2. Create and run a Perl script to get the DBM input (compare with the Unix script to make sure you have the same output) </a:t>
            </a:r>
          </a:p>
          <a:p>
            <a:pPr marL="0" indent="0">
              <a:buNone/>
            </a:pPr>
            <a:r>
              <a:rPr lang="en-US" sz="2000" dirty="0">
                <a:solidFill>
                  <a:srgbClr val="00B050"/>
                </a:solidFill>
                <a:cs typeface="Times New Roman" panose="02020603050405020304" pitchFamily="18" charset="0"/>
              </a:rPr>
              <a:t>	Complete</a:t>
            </a:r>
            <a:r>
              <a:rPr lang="en-US" sz="2000" dirty="0">
                <a:cs typeface="Times New Roman" panose="02020603050405020304" pitchFamily="18" charset="0"/>
              </a:rPr>
              <a:t>, see /home/s_m774/project/data/dbm/7.14/intersect/prepare.pl</a:t>
            </a:r>
          </a:p>
          <a:p>
            <a:pPr marL="0" indent="0">
              <a:buNone/>
            </a:pPr>
            <a:r>
              <a:rPr lang="en-US" sz="2000" dirty="0">
                <a:cs typeface="Times New Roman" panose="02020603050405020304" pitchFamily="18" charset="0"/>
              </a:rPr>
              <a:t>3. (1) Run DBM on a single individual with 4X coverage</a:t>
            </a:r>
          </a:p>
          <a:p>
            <a:pPr marL="0" indent="0">
              <a:buNone/>
            </a:pPr>
            <a:r>
              <a:rPr lang="en-US" sz="2000" dirty="0">
                <a:cs typeface="Times New Roman" panose="02020603050405020304" pitchFamily="18" charset="0"/>
              </a:rPr>
              <a:t>    (2) Run DBM on 826 827 832 with 4X coverage</a:t>
            </a:r>
          </a:p>
          <a:p>
            <a:pPr marL="0" indent="0">
              <a:buNone/>
            </a:pPr>
            <a:r>
              <a:rPr lang="en-US" sz="2000" dirty="0">
                <a:solidFill>
                  <a:srgbClr val="00B050"/>
                </a:solidFill>
                <a:cs typeface="Times New Roman" panose="02020603050405020304" pitchFamily="18" charset="0"/>
              </a:rPr>
              <a:t>	Complete</a:t>
            </a:r>
            <a:r>
              <a:rPr lang="en-US" sz="2000" dirty="0">
                <a:cs typeface="Times New Roman" panose="02020603050405020304" pitchFamily="18" charset="0"/>
              </a:rPr>
              <a:t>, see July14.SingleDBM.txt</a:t>
            </a:r>
          </a:p>
          <a:p>
            <a:pPr marL="0" indent="0">
              <a:buNone/>
            </a:pPr>
            <a:r>
              <a:rPr lang="en-US" sz="2000" dirty="0">
                <a:solidFill>
                  <a:srgbClr val="00B050"/>
                </a:solidFill>
                <a:cs typeface="Times New Roman" panose="02020603050405020304" pitchFamily="18" charset="0"/>
              </a:rPr>
              <a:t>	Complete</a:t>
            </a:r>
            <a:r>
              <a:rPr lang="en-US" sz="2000" dirty="0">
                <a:cs typeface="Times New Roman" panose="02020603050405020304" pitchFamily="18" charset="0"/>
              </a:rPr>
              <a:t>, see July14.MultiDBM.txt</a:t>
            </a:r>
          </a:p>
          <a:p>
            <a:pPr marL="0" indent="0">
              <a:buNone/>
            </a:pPr>
            <a:r>
              <a:rPr lang="en-US" sz="2000" dirty="0">
                <a:cs typeface="Times New Roman" panose="02020603050405020304" pitchFamily="18" charset="0"/>
              </a:rPr>
              <a:t>4. Prepare the DBM input and then run DBM on SNPs with at least 1X coverage on all individuals</a:t>
            </a:r>
          </a:p>
          <a:p>
            <a:pPr marL="0" indent="0">
              <a:buNone/>
            </a:pPr>
            <a:r>
              <a:rPr lang="en-US" sz="2000" dirty="0">
                <a:solidFill>
                  <a:srgbClr val="00B050"/>
                </a:solidFill>
                <a:cs typeface="Times New Roman" panose="02020603050405020304" pitchFamily="18" charset="0"/>
              </a:rPr>
              <a:t>	 Complete</a:t>
            </a:r>
            <a:r>
              <a:rPr lang="en-US" sz="2000" dirty="0">
                <a:cs typeface="Times New Roman" panose="02020603050405020304" pitchFamily="18" charset="0"/>
              </a:rPr>
              <a:t>, see July14.IntersectDBM.txt</a:t>
            </a:r>
            <a:endParaRPr lang="en-US" sz="2000" dirty="0">
              <a:solidFill>
                <a:srgbClr val="00B050"/>
              </a:solidFill>
              <a:cs typeface="Times New Roman" panose="02020603050405020304" pitchFamily="18" charset="0"/>
            </a:endParaRPr>
          </a:p>
          <a:p>
            <a:pPr marL="457200" indent="-457200">
              <a:buFont typeface="+mj-lt"/>
              <a:buAutoNum type="arabicPeriod"/>
            </a:pPr>
            <a:endParaRPr lang="en-US" sz="2000" dirty="0">
              <a:cs typeface="Times New Roman" panose="02020603050405020304" pitchFamily="18" charset="0"/>
            </a:endParaRPr>
          </a:p>
        </p:txBody>
      </p:sp>
      <p:sp>
        <p:nvSpPr>
          <p:cNvPr id="4" name="Slide Number Placeholder 3">
            <a:extLst>
              <a:ext uri="{FF2B5EF4-FFF2-40B4-BE49-F238E27FC236}">
                <a16:creationId xmlns:a16="http://schemas.microsoft.com/office/drawing/2014/main" id="{EC05B187-9E8E-4DE4-B4DD-D9B954AD8F63}"/>
              </a:ext>
            </a:extLst>
          </p:cNvPr>
          <p:cNvSpPr>
            <a:spLocks noGrp="1"/>
          </p:cNvSpPr>
          <p:nvPr>
            <p:ph type="sldNum" sz="quarter" idx="12"/>
          </p:nvPr>
        </p:nvSpPr>
        <p:spPr/>
        <p:txBody>
          <a:bodyPr/>
          <a:lstStyle/>
          <a:p>
            <a:fld id="{79EB0BAA-089B-F446-9CF3-DE954596BEEC}" type="slidenum">
              <a:rPr lang="en-US" smtClean="0"/>
              <a:t>5</a:t>
            </a:fld>
            <a:endParaRPr lang="en-US"/>
          </a:p>
        </p:txBody>
      </p:sp>
    </p:spTree>
    <p:extLst>
      <p:ext uri="{BB962C8B-B14F-4D97-AF65-F5344CB8AC3E}">
        <p14:creationId xmlns:p14="http://schemas.microsoft.com/office/powerpoint/2010/main" val="346602192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December 12, 2019 Meeting</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5CDE6B26-C888-48F6-88AD-9D44E532AE30}"/>
              </a:ext>
            </a:extLst>
          </p:cNvPr>
          <p:cNvSpPr>
            <a:spLocks noGrp="1"/>
          </p:cNvSpPr>
          <p:nvPr>
            <p:ph type="sldNum" sz="quarter" idx="12"/>
          </p:nvPr>
        </p:nvSpPr>
        <p:spPr/>
        <p:txBody>
          <a:bodyPr/>
          <a:lstStyle/>
          <a:p>
            <a:fld id="{79EB0BAA-089B-F446-9CF3-DE954596BEEC}" type="slidenum">
              <a:rPr lang="en-US" smtClean="0"/>
              <a:t>50</a:t>
            </a:fld>
            <a:endParaRPr lang="en-US"/>
          </a:p>
        </p:txBody>
      </p:sp>
    </p:spTree>
    <p:extLst>
      <p:ext uri="{BB962C8B-B14F-4D97-AF65-F5344CB8AC3E}">
        <p14:creationId xmlns:p14="http://schemas.microsoft.com/office/powerpoint/2010/main" val="419521919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23183-DBB9-654C-9444-E7A29524203E}"/>
              </a:ext>
            </a:extLst>
          </p:cNvPr>
          <p:cNvSpPr>
            <a:spLocks noGrp="1"/>
          </p:cNvSpPr>
          <p:nvPr>
            <p:ph type="title"/>
          </p:nvPr>
        </p:nvSpPr>
        <p:spPr>
          <a:xfrm>
            <a:off x="443120" y="73579"/>
            <a:ext cx="7886700" cy="701673"/>
          </a:xfrm>
        </p:spPr>
        <p:txBody>
          <a:bodyPr>
            <a:normAutofit/>
          </a:bodyPr>
          <a:lstStyle/>
          <a:p>
            <a:pPr algn="ctr"/>
            <a:r>
              <a:rPr lang="en-US" sz="4000" b="1" dirty="0">
                <a:solidFill>
                  <a:srgbClr val="1F0DFF"/>
                </a:solidFill>
              </a:rPr>
              <a:t>December 12, 2019 Meeting</a:t>
            </a:r>
          </a:p>
        </p:txBody>
      </p:sp>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631958"/>
            <a:ext cx="8588272" cy="5768842"/>
          </a:xfrm>
        </p:spPr>
        <p:txBody>
          <a:bodyPr>
            <a:normAutofit/>
          </a:bodyPr>
          <a:lstStyle/>
          <a:p>
            <a:pPr marL="0" indent="0">
              <a:buNone/>
            </a:pPr>
            <a:r>
              <a:rPr lang="en-US" sz="2000" dirty="0"/>
              <a:t>1. Create a Perl script for pairwise comparison conduct pairwise comparison for any two HA algorithms </a:t>
            </a:r>
          </a:p>
          <a:p>
            <a:pPr marL="0" indent="0">
              <a:buNone/>
            </a:pPr>
            <a:r>
              <a:rPr lang="en-US" sz="2000" dirty="0">
                <a:solidFill>
                  <a:srgbClr val="00B050"/>
                </a:solidFill>
              </a:rPr>
              <a:t>	Complete</a:t>
            </a:r>
            <a:r>
              <a:rPr lang="en-US" sz="2000" dirty="0"/>
              <a:t>, script generated results matching our poster data</a:t>
            </a:r>
            <a:endParaRPr lang="en-US" sz="2000" dirty="0">
              <a:solidFill>
                <a:srgbClr val="00B050"/>
              </a:solidFill>
            </a:endParaRPr>
          </a:p>
          <a:p>
            <a:pPr marL="0" indent="0">
              <a:buNone/>
            </a:pPr>
            <a:r>
              <a:rPr lang="en-US" sz="2000" dirty="0"/>
              <a:t>2. Conduct pairwise comparison of HA algorithms against Whatshap results</a:t>
            </a:r>
          </a:p>
          <a:p>
            <a:pPr marL="0" indent="0">
              <a:buNone/>
            </a:pPr>
            <a:r>
              <a:rPr lang="en-US" sz="2000" dirty="0">
                <a:solidFill>
                  <a:srgbClr val="00B050"/>
                </a:solidFill>
              </a:rPr>
              <a:t>	In progress</a:t>
            </a:r>
            <a:r>
              <a:rPr lang="en-US" sz="2000" dirty="0"/>
              <a:t>, Dr. Sun and my pairwise comparison results conflict</a:t>
            </a:r>
          </a:p>
          <a:p>
            <a:pPr marL="0" indent="0">
              <a:buNone/>
            </a:pPr>
            <a:r>
              <a:rPr lang="en-US" sz="2000" dirty="0"/>
              <a:t>3. Conduct 3-way comparison for any three algorithms (testing on Whatshap as it is different from the others)</a:t>
            </a:r>
          </a:p>
          <a:p>
            <a:pPr marL="0" indent="0">
              <a:buNone/>
            </a:pPr>
            <a:r>
              <a:rPr lang="en-US" sz="2000" dirty="0"/>
              <a:t>4. Conduct 4-way comparison for any four algorithms </a:t>
            </a:r>
          </a:p>
        </p:txBody>
      </p:sp>
      <p:sp>
        <p:nvSpPr>
          <p:cNvPr id="4" name="Slide Number Placeholder 3">
            <a:extLst>
              <a:ext uri="{FF2B5EF4-FFF2-40B4-BE49-F238E27FC236}">
                <a16:creationId xmlns:a16="http://schemas.microsoft.com/office/drawing/2014/main" id="{1ABC76CF-5D17-40D2-BA61-477DD978B2E3}"/>
              </a:ext>
            </a:extLst>
          </p:cNvPr>
          <p:cNvSpPr>
            <a:spLocks noGrp="1"/>
          </p:cNvSpPr>
          <p:nvPr>
            <p:ph type="sldNum" sz="quarter" idx="12"/>
          </p:nvPr>
        </p:nvSpPr>
        <p:spPr/>
        <p:txBody>
          <a:bodyPr/>
          <a:lstStyle/>
          <a:p>
            <a:fld id="{79EB0BAA-089B-F446-9CF3-DE954596BEEC}" type="slidenum">
              <a:rPr lang="en-US" smtClean="0"/>
              <a:t>51</a:t>
            </a:fld>
            <a:endParaRPr lang="en-US"/>
          </a:p>
        </p:txBody>
      </p:sp>
    </p:spTree>
    <p:extLst>
      <p:ext uri="{BB962C8B-B14F-4D97-AF65-F5344CB8AC3E}">
        <p14:creationId xmlns:p14="http://schemas.microsoft.com/office/powerpoint/2010/main" val="193651315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December 20, 2019 Meeting</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C2F7D30B-268A-43D4-98ED-14F11C2EC6D6}"/>
              </a:ext>
            </a:extLst>
          </p:cNvPr>
          <p:cNvSpPr>
            <a:spLocks noGrp="1"/>
          </p:cNvSpPr>
          <p:nvPr>
            <p:ph type="sldNum" sz="quarter" idx="12"/>
          </p:nvPr>
        </p:nvSpPr>
        <p:spPr/>
        <p:txBody>
          <a:bodyPr/>
          <a:lstStyle/>
          <a:p>
            <a:fld id="{79EB0BAA-089B-F446-9CF3-DE954596BEEC}" type="slidenum">
              <a:rPr lang="en-US" smtClean="0"/>
              <a:t>52</a:t>
            </a:fld>
            <a:endParaRPr lang="en-US"/>
          </a:p>
        </p:txBody>
      </p:sp>
    </p:spTree>
    <p:extLst>
      <p:ext uri="{BB962C8B-B14F-4D97-AF65-F5344CB8AC3E}">
        <p14:creationId xmlns:p14="http://schemas.microsoft.com/office/powerpoint/2010/main" val="388508064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096000"/>
          </a:xfrm>
        </p:spPr>
        <p:txBody>
          <a:bodyPr>
            <a:normAutofit/>
          </a:bodyPr>
          <a:lstStyle/>
          <a:p>
            <a:pPr marL="0" indent="0">
              <a:buNone/>
            </a:pPr>
            <a:r>
              <a:rPr lang="en-US" sz="2000" dirty="0"/>
              <a:t>1. Correct Perl script for pairwise comparisons with unique variants</a:t>
            </a:r>
          </a:p>
          <a:p>
            <a:pPr marL="0" indent="0">
              <a:buNone/>
            </a:pPr>
            <a:r>
              <a:rPr lang="en-US" sz="2000" dirty="0">
                <a:solidFill>
                  <a:srgbClr val="00B050"/>
                </a:solidFill>
              </a:rPr>
              <a:t>	Complete</a:t>
            </a:r>
            <a:endParaRPr lang="en-US" sz="2000" dirty="0"/>
          </a:p>
          <a:p>
            <a:pPr marL="0" indent="0">
              <a:buNone/>
            </a:pPr>
            <a:r>
              <a:rPr lang="en-US" sz="2000" dirty="0"/>
              <a:t>2. Conduct pairwise comparison of HA algorithms against Whatshap results</a:t>
            </a:r>
          </a:p>
          <a:p>
            <a:pPr marL="0" indent="0">
              <a:buNone/>
            </a:pPr>
            <a:r>
              <a:rPr lang="en-US" sz="2000" dirty="0">
                <a:solidFill>
                  <a:srgbClr val="00B050"/>
                </a:solidFill>
              </a:rPr>
              <a:t>	Complete</a:t>
            </a:r>
            <a:r>
              <a:rPr lang="en-US" sz="2000" dirty="0"/>
              <a:t>, Dr. Sun and my own Whatshap results conflict</a:t>
            </a:r>
          </a:p>
          <a:p>
            <a:pPr marL="0" indent="0">
              <a:buNone/>
            </a:pPr>
            <a:r>
              <a:rPr lang="en-US" sz="2000" dirty="0"/>
              <a:t>3. Create a 3-way comparison script, Create a 4-way comparison script</a:t>
            </a:r>
          </a:p>
          <a:p>
            <a:pPr marL="0" indent="0">
              <a:buNone/>
            </a:pPr>
            <a:r>
              <a:rPr lang="en-US" sz="2000" dirty="0"/>
              <a:t>	</a:t>
            </a:r>
            <a:r>
              <a:rPr lang="en-US" sz="2000" dirty="0">
                <a:solidFill>
                  <a:srgbClr val="00B050"/>
                </a:solidFill>
              </a:rPr>
              <a:t> In progress</a:t>
            </a:r>
            <a:endParaRPr lang="en-US" sz="2000" dirty="0"/>
          </a:p>
        </p:txBody>
      </p:sp>
      <p:sp>
        <p:nvSpPr>
          <p:cNvPr id="2" name="Slide Number Placeholder 1">
            <a:extLst>
              <a:ext uri="{FF2B5EF4-FFF2-40B4-BE49-F238E27FC236}">
                <a16:creationId xmlns:a16="http://schemas.microsoft.com/office/drawing/2014/main" id="{1655510A-4DBF-40A2-8D6A-572CAB24091B}"/>
              </a:ext>
            </a:extLst>
          </p:cNvPr>
          <p:cNvSpPr>
            <a:spLocks noGrp="1"/>
          </p:cNvSpPr>
          <p:nvPr>
            <p:ph type="sldNum" sz="quarter" idx="12"/>
          </p:nvPr>
        </p:nvSpPr>
        <p:spPr/>
        <p:txBody>
          <a:bodyPr/>
          <a:lstStyle/>
          <a:p>
            <a:fld id="{79EB0BAA-089B-F446-9CF3-DE954596BEEC}" type="slidenum">
              <a:rPr lang="en-US" smtClean="0"/>
              <a:t>53</a:t>
            </a:fld>
            <a:endParaRPr lang="en-US"/>
          </a:p>
        </p:txBody>
      </p:sp>
    </p:spTree>
    <p:extLst>
      <p:ext uri="{BB962C8B-B14F-4D97-AF65-F5344CB8AC3E}">
        <p14:creationId xmlns:p14="http://schemas.microsoft.com/office/powerpoint/2010/main" val="193372865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December 27, 2019 Meeting</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9D303356-617A-4B2D-8303-F79E70829E95}"/>
              </a:ext>
            </a:extLst>
          </p:cNvPr>
          <p:cNvSpPr>
            <a:spLocks noGrp="1"/>
          </p:cNvSpPr>
          <p:nvPr>
            <p:ph type="sldNum" sz="quarter" idx="12"/>
          </p:nvPr>
        </p:nvSpPr>
        <p:spPr/>
        <p:txBody>
          <a:bodyPr/>
          <a:lstStyle/>
          <a:p>
            <a:fld id="{79EB0BAA-089B-F446-9CF3-DE954596BEEC}" type="slidenum">
              <a:rPr lang="en-US" smtClean="0"/>
              <a:t>54</a:t>
            </a:fld>
            <a:endParaRPr lang="en-US"/>
          </a:p>
        </p:txBody>
      </p:sp>
    </p:spTree>
    <p:extLst>
      <p:ext uri="{BB962C8B-B14F-4D97-AF65-F5344CB8AC3E}">
        <p14:creationId xmlns:p14="http://schemas.microsoft.com/office/powerpoint/2010/main" val="287219196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096000"/>
          </a:xfrm>
        </p:spPr>
        <p:txBody>
          <a:bodyPr>
            <a:normAutofit/>
          </a:bodyPr>
          <a:lstStyle/>
          <a:p>
            <a:pPr marL="0" indent="0">
              <a:buNone/>
            </a:pPr>
            <a:r>
              <a:rPr lang="en-US" sz="2000" dirty="0"/>
              <a:t>1. Fix the 2-way comparison results, do not print the extra "last +1" block, compare with Dr. Sun's 5-column output files  /home/s_s355/research3/</a:t>
            </a:r>
            <a:r>
              <a:rPr lang="en-US" sz="2000" dirty="0" err="1"/>
              <a:t>NGS.hap.run</a:t>
            </a:r>
            <a:r>
              <a:rPr lang="en-US" sz="2000" dirty="0"/>
              <a:t>/Oct3.2019.check.HA/Dec22.2019*</a:t>
            </a:r>
          </a:p>
          <a:p>
            <a:pPr marL="0" indent="0">
              <a:buNone/>
            </a:pPr>
            <a:r>
              <a:rPr lang="en-US" sz="2000" dirty="0">
                <a:solidFill>
                  <a:srgbClr val="00B050"/>
                </a:solidFill>
              </a:rPr>
              <a:t>Complete</a:t>
            </a:r>
            <a:r>
              <a:rPr lang="en-US" sz="2000" dirty="0"/>
              <a:t>, diff results conflict only at positions where </a:t>
            </a:r>
            <a:r>
              <a:rPr lang="en-US" sz="2000" dirty="0" err="1"/>
              <a:t>hapcut</a:t>
            </a:r>
            <a:r>
              <a:rPr lang="en-US" sz="2000" dirty="0"/>
              <a:t> and mix have no haplotype, see pairwise compare 2019 Dec 25</a:t>
            </a:r>
          </a:p>
          <a:p>
            <a:pPr marL="0" indent="0">
              <a:buNone/>
            </a:pPr>
            <a:r>
              <a:rPr lang="en-US" sz="2000" dirty="0"/>
              <a:t>2. Create 3-way comparison code</a:t>
            </a:r>
          </a:p>
          <a:p>
            <a:pPr marL="0" indent="0">
              <a:buNone/>
            </a:pPr>
            <a:r>
              <a:rPr lang="en-US" sz="2000" dirty="0">
                <a:solidFill>
                  <a:srgbClr val="00B050"/>
                </a:solidFill>
              </a:rPr>
              <a:t>Complete</a:t>
            </a:r>
            <a:r>
              <a:rPr lang="en-US" sz="2000" dirty="0"/>
              <a:t>, results matched with chart results when using fake data, see 3 way compare 2019 Dec 25</a:t>
            </a:r>
          </a:p>
          <a:p>
            <a:pPr marL="0" indent="0">
              <a:buNone/>
            </a:pPr>
            <a:r>
              <a:rPr lang="en-US" sz="2000" dirty="0"/>
              <a:t>3. Check the 3-way comparison code</a:t>
            </a:r>
          </a:p>
          <a:p>
            <a:pPr marL="0" indent="0">
              <a:buNone/>
            </a:pPr>
            <a:r>
              <a:rPr lang="en-US" sz="2000" dirty="0"/>
              <a:t>   (1) print out the top 20 and then 40 SNV to get results </a:t>
            </a:r>
            <a:r>
              <a:rPr lang="en-US" sz="2000" dirty="0" err="1"/>
              <a:t>manuallly</a:t>
            </a:r>
            <a:r>
              <a:rPr lang="en-US" sz="2000" dirty="0"/>
              <a:t> </a:t>
            </a:r>
          </a:p>
          <a:p>
            <a:pPr marL="0" indent="0">
              <a:buNone/>
            </a:pPr>
            <a:r>
              <a:rPr lang="en-US" sz="2000" dirty="0"/>
              <a:t>   (2) use fake HA output (</a:t>
            </a:r>
            <a:r>
              <a:rPr lang="en-US" sz="2000" dirty="0" err="1"/>
              <a:t>e.g</a:t>
            </a:r>
            <a:r>
              <a:rPr lang="en-US" sz="2000" dirty="0"/>
              <a:t>, </a:t>
            </a:r>
            <a:r>
              <a:rPr lang="en-US" sz="2000" dirty="0" err="1"/>
              <a:t>peath</a:t>
            </a:r>
            <a:r>
              <a:rPr lang="en-US" sz="2000" dirty="0"/>
              <a:t>, </a:t>
            </a:r>
            <a:r>
              <a:rPr lang="en-US" sz="2000" dirty="0" err="1"/>
              <a:t>wshap</a:t>
            </a:r>
            <a:r>
              <a:rPr lang="en-US" sz="2000" dirty="0"/>
              <a:t>, </a:t>
            </a:r>
            <a:r>
              <a:rPr lang="en-US" sz="2000" dirty="0" err="1"/>
              <a:t>peath</a:t>
            </a:r>
            <a:r>
              <a:rPr lang="en-US" sz="2000" dirty="0"/>
              <a:t>)</a:t>
            </a:r>
          </a:p>
          <a:p>
            <a:pPr marL="0" indent="0">
              <a:buNone/>
            </a:pPr>
            <a:r>
              <a:rPr lang="en-US" sz="2000" dirty="0">
                <a:solidFill>
                  <a:srgbClr val="00B050"/>
                </a:solidFill>
              </a:rPr>
              <a:t>Complete</a:t>
            </a:r>
            <a:r>
              <a:rPr lang="en-US" sz="2000" dirty="0"/>
              <a:t>, see 3 way compare 2019 Dec 25</a:t>
            </a:r>
          </a:p>
          <a:p>
            <a:pPr marL="0" indent="0">
              <a:buNone/>
            </a:pPr>
            <a:r>
              <a:rPr lang="en-US" sz="2000" dirty="0"/>
              <a:t>4. Install and run </a:t>
            </a:r>
            <a:r>
              <a:rPr lang="en-US" sz="2000" dirty="0" err="1"/>
              <a:t>HapCHAT</a:t>
            </a:r>
            <a:endParaRPr lang="en-US" sz="2000" dirty="0"/>
          </a:p>
          <a:p>
            <a:pPr marL="0" indent="0">
              <a:buNone/>
            </a:pPr>
            <a:r>
              <a:rPr lang="en-US" sz="2000" dirty="0">
                <a:solidFill>
                  <a:srgbClr val="00B050"/>
                </a:solidFill>
              </a:rPr>
              <a:t>In progress</a:t>
            </a:r>
            <a:r>
              <a:rPr lang="en-US" sz="2000" dirty="0"/>
              <a:t>, </a:t>
            </a:r>
            <a:r>
              <a:rPr lang="en-US" sz="2000"/>
              <a:t>Installing dependencies using </a:t>
            </a:r>
            <a:r>
              <a:rPr lang="en-US" sz="2000" dirty="0"/>
              <a:t>email instructions by Shane</a:t>
            </a:r>
          </a:p>
          <a:p>
            <a:pPr marL="0" indent="0">
              <a:buNone/>
            </a:pPr>
            <a:endParaRPr lang="en-US" sz="2000" dirty="0"/>
          </a:p>
        </p:txBody>
      </p:sp>
      <p:sp>
        <p:nvSpPr>
          <p:cNvPr id="2" name="Slide Number Placeholder 1">
            <a:extLst>
              <a:ext uri="{FF2B5EF4-FFF2-40B4-BE49-F238E27FC236}">
                <a16:creationId xmlns:a16="http://schemas.microsoft.com/office/drawing/2014/main" id="{50FAE8F2-007D-4BCE-A8E8-89296AFF0857}"/>
              </a:ext>
            </a:extLst>
          </p:cNvPr>
          <p:cNvSpPr>
            <a:spLocks noGrp="1"/>
          </p:cNvSpPr>
          <p:nvPr>
            <p:ph type="sldNum" sz="quarter" idx="12"/>
          </p:nvPr>
        </p:nvSpPr>
        <p:spPr/>
        <p:txBody>
          <a:bodyPr/>
          <a:lstStyle/>
          <a:p>
            <a:fld id="{79EB0BAA-089B-F446-9CF3-DE954596BEEC}" type="slidenum">
              <a:rPr lang="en-US" smtClean="0"/>
              <a:t>55</a:t>
            </a:fld>
            <a:endParaRPr lang="en-US"/>
          </a:p>
        </p:txBody>
      </p:sp>
    </p:spTree>
    <p:extLst>
      <p:ext uri="{BB962C8B-B14F-4D97-AF65-F5344CB8AC3E}">
        <p14:creationId xmlns:p14="http://schemas.microsoft.com/office/powerpoint/2010/main" val="400463373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Jan 3, 2020 Meeting</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423A839B-D526-4FC4-B348-735D7C6DAB0E}"/>
              </a:ext>
            </a:extLst>
          </p:cNvPr>
          <p:cNvSpPr>
            <a:spLocks noGrp="1"/>
          </p:cNvSpPr>
          <p:nvPr>
            <p:ph type="sldNum" sz="quarter" idx="12"/>
          </p:nvPr>
        </p:nvSpPr>
        <p:spPr/>
        <p:txBody>
          <a:bodyPr/>
          <a:lstStyle/>
          <a:p>
            <a:fld id="{79EB0BAA-089B-F446-9CF3-DE954596BEEC}" type="slidenum">
              <a:rPr lang="en-US" smtClean="0"/>
              <a:t>56</a:t>
            </a:fld>
            <a:endParaRPr lang="en-US"/>
          </a:p>
        </p:txBody>
      </p:sp>
    </p:spTree>
    <p:extLst>
      <p:ext uri="{BB962C8B-B14F-4D97-AF65-F5344CB8AC3E}">
        <p14:creationId xmlns:p14="http://schemas.microsoft.com/office/powerpoint/2010/main" val="418896536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096000"/>
          </a:xfrm>
        </p:spPr>
        <p:txBody>
          <a:bodyPr>
            <a:normAutofit/>
          </a:bodyPr>
          <a:lstStyle/>
          <a:p>
            <a:pPr marL="0" indent="0">
              <a:buNone/>
            </a:pPr>
            <a:r>
              <a:rPr lang="en-US" sz="2000" dirty="0"/>
              <a:t>1. Add guiding messages for the users in the 2HA comparison “the order of the input files will affect the output results.”   “The 5 columns in the 1st output are:”</a:t>
            </a:r>
          </a:p>
          <a:p>
            <a:pPr marL="0" indent="0">
              <a:buNone/>
            </a:pPr>
            <a:r>
              <a:rPr lang="en-US" sz="2000" dirty="0">
                <a:solidFill>
                  <a:srgbClr val="00B050"/>
                </a:solidFill>
              </a:rPr>
              <a:t>Complete</a:t>
            </a:r>
            <a:r>
              <a:rPr lang="en-US" sz="2000" dirty="0"/>
              <a:t>, I added guiding messages to the 2 way </a:t>
            </a:r>
            <a:r>
              <a:rPr lang="en-US" sz="2000" dirty="0" err="1"/>
              <a:t>comaparison</a:t>
            </a:r>
            <a:endParaRPr lang="en-US" sz="2000" dirty="0"/>
          </a:p>
          <a:p>
            <a:pPr marL="0" indent="0">
              <a:buNone/>
            </a:pPr>
            <a:endParaRPr lang="en-US" sz="2000" dirty="0"/>
          </a:p>
          <a:p>
            <a:pPr marL="0" indent="0">
              <a:buNone/>
            </a:pPr>
            <a:r>
              <a:rPr lang="en-US" sz="2000" dirty="0"/>
              <a:t>2. Generate a matrix/table as a 2nd output file "The 2nd output is printed below and it is saved in file"</a:t>
            </a:r>
          </a:p>
          <a:p>
            <a:pPr marL="0" indent="0">
              <a:buNone/>
            </a:pPr>
            <a:r>
              <a:rPr lang="en-US" sz="2000" dirty="0">
                <a:solidFill>
                  <a:srgbClr val="00B050"/>
                </a:solidFill>
              </a:rPr>
              <a:t>Complete</a:t>
            </a:r>
            <a:r>
              <a:rPr lang="en-US" sz="2000" dirty="0"/>
              <a:t>, I updated the output to be formatted as a matrix and output it to a file</a:t>
            </a:r>
          </a:p>
          <a:p>
            <a:pPr marL="0" indent="0">
              <a:buNone/>
            </a:pPr>
            <a:endParaRPr lang="en-US" sz="2000" dirty="0"/>
          </a:p>
          <a:p>
            <a:pPr marL="0" indent="0">
              <a:buNone/>
            </a:pPr>
            <a:r>
              <a:rPr lang="en-US" sz="2000" dirty="0"/>
              <a:t>3. Install and run </a:t>
            </a:r>
            <a:r>
              <a:rPr lang="en-US" sz="2000" dirty="0" err="1"/>
              <a:t>HapCHAT</a:t>
            </a:r>
            <a:endParaRPr lang="en-US" sz="2000" dirty="0"/>
          </a:p>
          <a:p>
            <a:pPr marL="0" indent="0">
              <a:buNone/>
            </a:pPr>
            <a:r>
              <a:rPr lang="en-US" sz="2000" dirty="0">
                <a:solidFill>
                  <a:srgbClr val="00B050"/>
                </a:solidFill>
              </a:rPr>
              <a:t>Complete</a:t>
            </a:r>
            <a:r>
              <a:rPr lang="en-US" sz="2000" dirty="0"/>
              <a:t>, </a:t>
            </a:r>
            <a:r>
              <a:rPr lang="en-US" sz="2000" dirty="0" err="1"/>
              <a:t>HapCHAT</a:t>
            </a:r>
            <a:r>
              <a:rPr lang="en-US" sz="2000" dirty="0"/>
              <a:t> ran example data provided by </a:t>
            </a:r>
            <a:r>
              <a:rPr lang="en-US" sz="2000" dirty="0" err="1"/>
              <a:t>HapCHAT</a:t>
            </a:r>
            <a:endParaRPr lang="en-US" sz="2000" dirty="0"/>
          </a:p>
          <a:p>
            <a:pPr marL="0" indent="0">
              <a:buNone/>
            </a:pPr>
            <a:r>
              <a:rPr lang="en-US" sz="2000" dirty="0"/>
              <a:t>Results are here: HapCHAT.2020.Jan.1</a:t>
            </a:r>
          </a:p>
          <a:p>
            <a:pPr marL="0" indent="0">
              <a:buNone/>
            </a:pPr>
            <a:r>
              <a:rPr lang="en-US" sz="2000" dirty="0"/>
              <a:t>4. Update the 3-way comparison code to generate similar output as the 2 HA algorithm.  Show both the manual checking and counting results and the </a:t>
            </a:r>
            <a:r>
              <a:rPr lang="en-US" sz="2000" dirty="0" err="1"/>
              <a:t>perl</a:t>
            </a:r>
            <a:r>
              <a:rPr lang="en-US" sz="2000" dirty="0"/>
              <a:t> results on a 100 SNV sample</a:t>
            </a:r>
          </a:p>
          <a:p>
            <a:pPr marL="0" indent="0">
              <a:buNone/>
            </a:pPr>
            <a:r>
              <a:rPr lang="en-US" sz="2000" dirty="0">
                <a:solidFill>
                  <a:srgbClr val="00B050"/>
                </a:solidFill>
              </a:rPr>
              <a:t>In progress</a:t>
            </a:r>
            <a:r>
              <a:rPr lang="en-US" sz="2000" dirty="0"/>
              <a:t>, I will update the code to be functionally similar to our 2 </a:t>
            </a:r>
            <a:r>
              <a:rPr lang="en-US" sz="2000"/>
              <a:t>way comparison code</a:t>
            </a:r>
            <a:endParaRPr lang="en-US" sz="2000" dirty="0"/>
          </a:p>
        </p:txBody>
      </p:sp>
      <p:sp>
        <p:nvSpPr>
          <p:cNvPr id="2" name="Slide Number Placeholder 1">
            <a:extLst>
              <a:ext uri="{FF2B5EF4-FFF2-40B4-BE49-F238E27FC236}">
                <a16:creationId xmlns:a16="http://schemas.microsoft.com/office/drawing/2014/main" id="{67E46F6C-F5C0-4E01-8A76-04604B3C694A}"/>
              </a:ext>
            </a:extLst>
          </p:cNvPr>
          <p:cNvSpPr>
            <a:spLocks noGrp="1"/>
          </p:cNvSpPr>
          <p:nvPr>
            <p:ph type="sldNum" sz="quarter" idx="12"/>
          </p:nvPr>
        </p:nvSpPr>
        <p:spPr/>
        <p:txBody>
          <a:bodyPr/>
          <a:lstStyle/>
          <a:p>
            <a:fld id="{79EB0BAA-089B-F446-9CF3-DE954596BEEC}" type="slidenum">
              <a:rPr lang="en-US" smtClean="0"/>
              <a:t>57</a:t>
            </a:fld>
            <a:endParaRPr lang="en-US"/>
          </a:p>
        </p:txBody>
      </p:sp>
    </p:spTree>
    <p:extLst>
      <p:ext uri="{BB962C8B-B14F-4D97-AF65-F5344CB8AC3E}">
        <p14:creationId xmlns:p14="http://schemas.microsoft.com/office/powerpoint/2010/main" val="107215514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Jan 10, 2020 Meeting</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32D70CD6-CB01-4B73-A5E7-C6AD4E9A07C3}"/>
              </a:ext>
            </a:extLst>
          </p:cNvPr>
          <p:cNvSpPr>
            <a:spLocks noGrp="1"/>
          </p:cNvSpPr>
          <p:nvPr>
            <p:ph type="sldNum" sz="quarter" idx="12"/>
          </p:nvPr>
        </p:nvSpPr>
        <p:spPr/>
        <p:txBody>
          <a:bodyPr/>
          <a:lstStyle/>
          <a:p>
            <a:fld id="{79EB0BAA-089B-F446-9CF3-DE954596BEEC}" type="slidenum">
              <a:rPr lang="en-US" smtClean="0"/>
              <a:t>58</a:t>
            </a:fld>
            <a:endParaRPr lang="en-US"/>
          </a:p>
        </p:txBody>
      </p:sp>
    </p:spTree>
    <p:extLst>
      <p:ext uri="{BB962C8B-B14F-4D97-AF65-F5344CB8AC3E}">
        <p14:creationId xmlns:p14="http://schemas.microsoft.com/office/powerpoint/2010/main" val="207160647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096000"/>
          </a:xfrm>
        </p:spPr>
        <p:txBody>
          <a:bodyPr>
            <a:normAutofit/>
          </a:bodyPr>
          <a:lstStyle/>
          <a:p>
            <a:pPr marL="0" indent="0">
              <a:buNone/>
            </a:pPr>
            <a:r>
              <a:rPr lang="en-US" sz="2000" dirty="0"/>
              <a:t>1. Run a 2-way comparison after removing the "-" from HapCUT2 and MixSIH2, and create a new table using Jan3.2020.pairwise.compare.4HA.xlsx.</a:t>
            </a:r>
          </a:p>
          <a:p>
            <a:pPr marL="0" indent="0">
              <a:buNone/>
            </a:pPr>
            <a:r>
              <a:rPr lang="en-US" sz="2000" dirty="0">
                <a:solidFill>
                  <a:srgbClr val="00B050"/>
                </a:solidFill>
              </a:rPr>
              <a:t>Complete</a:t>
            </a:r>
            <a:r>
              <a:rPr lang="en-US" sz="2000" dirty="0"/>
              <a:t>, see slide 60-62</a:t>
            </a:r>
          </a:p>
          <a:p>
            <a:pPr marL="0" indent="0">
              <a:buNone/>
            </a:pPr>
            <a:endParaRPr lang="en-US" sz="2000" dirty="0"/>
          </a:p>
          <a:p>
            <a:pPr marL="0" indent="0">
              <a:buNone/>
            </a:pPr>
            <a:r>
              <a:rPr lang="en-US" sz="2000" dirty="0"/>
              <a:t>2. Run </a:t>
            </a:r>
            <a:r>
              <a:rPr lang="en-US" sz="2000" dirty="0" err="1"/>
              <a:t>HapCHAT</a:t>
            </a:r>
            <a:r>
              <a:rPr lang="en-US" sz="2000" dirty="0"/>
              <a:t> on sample data, and a smaller version of the VCF file</a:t>
            </a:r>
          </a:p>
          <a:p>
            <a:pPr marL="0" indent="0">
              <a:buNone/>
            </a:pPr>
            <a:r>
              <a:rPr lang="en-US" sz="2000" dirty="0">
                <a:solidFill>
                  <a:srgbClr val="00B050"/>
                </a:solidFill>
              </a:rPr>
              <a:t>Complete</a:t>
            </a:r>
            <a:r>
              <a:rPr lang="en-US" sz="2000" dirty="0"/>
              <a:t>, </a:t>
            </a:r>
            <a:r>
              <a:rPr lang="en-US" sz="2000" dirty="0" err="1"/>
              <a:t>HapCHAT</a:t>
            </a:r>
            <a:r>
              <a:rPr lang="en-US" sz="2000" dirty="0"/>
              <a:t> ran on the first 100 lines of NA sample</a:t>
            </a:r>
          </a:p>
          <a:p>
            <a:pPr marL="0" indent="0">
              <a:buNone/>
            </a:pPr>
            <a:r>
              <a:rPr lang="en-US" sz="2000" dirty="0"/>
              <a:t>See slide 63</a:t>
            </a:r>
          </a:p>
          <a:p>
            <a:pPr marL="0" indent="0">
              <a:buNone/>
            </a:pPr>
            <a:endParaRPr lang="en-US" sz="2000" dirty="0"/>
          </a:p>
          <a:p>
            <a:pPr marL="0" indent="0">
              <a:buNone/>
            </a:pPr>
            <a:r>
              <a:rPr lang="en-US" sz="2000" dirty="0"/>
              <a:t>3. (1) Install Whatshap (2) Run for single sample and (3) multiple-sample </a:t>
            </a:r>
          </a:p>
          <a:p>
            <a:pPr marL="0" indent="0">
              <a:buNone/>
            </a:pPr>
            <a:r>
              <a:rPr lang="en-US" sz="2000" dirty="0"/>
              <a:t>An instruction file on installing </a:t>
            </a:r>
            <a:r>
              <a:rPr lang="en-US" sz="2000" dirty="0" err="1"/>
              <a:t>conda</a:t>
            </a:r>
            <a:r>
              <a:rPr lang="en-US" sz="2000" dirty="0"/>
              <a:t> is posted on TRACS (Nov21.2019.Install.Conda.docx)</a:t>
            </a:r>
          </a:p>
          <a:p>
            <a:pPr marL="0" indent="0">
              <a:buNone/>
            </a:pPr>
            <a:r>
              <a:rPr lang="en-US" sz="2000" dirty="0">
                <a:solidFill>
                  <a:srgbClr val="00B050"/>
                </a:solidFill>
              </a:rPr>
              <a:t>In progress</a:t>
            </a:r>
            <a:r>
              <a:rPr lang="en-US" sz="2000" dirty="0"/>
              <a:t>, Installing Whatshap</a:t>
            </a:r>
          </a:p>
        </p:txBody>
      </p:sp>
      <p:sp>
        <p:nvSpPr>
          <p:cNvPr id="2" name="Slide Number Placeholder 1">
            <a:extLst>
              <a:ext uri="{FF2B5EF4-FFF2-40B4-BE49-F238E27FC236}">
                <a16:creationId xmlns:a16="http://schemas.microsoft.com/office/drawing/2014/main" id="{8A52E685-ADDD-4DE3-AE08-8FF273216438}"/>
              </a:ext>
            </a:extLst>
          </p:cNvPr>
          <p:cNvSpPr>
            <a:spLocks noGrp="1"/>
          </p:cNvSpPr>
          <p:nvPr>
            <p:ph type="sldNum" sz="quarter" idx="12"/>
          </p:nvPr>
        </p:nvSpPr>
        <p:spPr/>
        <p:txBody>
          <a:bodyPr/>
          <a:lstStyle/>
          <a:p>
            <a:fld id="{79EB0BAA-089B-F446-9CF3-DE954596BEEC}" type="slidenum">
              <a:rPr lang="en-US" smtClean="0"/>
              <a:t>59</a:t>
            </a:fld>
            <a:endParaRPr lang="en-US"/>
          </a:p>
        </p:txBody>
      </p:sp>
    </p:spTree>
    <p:extLst>
      <p:ext uri="{BB962C8B-B14F-4D97-AF65-F5344CB8AC3E}">
        <p14:creationId xmlns:p14="http://schemas.microsoft.com/office/powerpoint/2010/main" val="17652035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July 21, 2019 Meeting</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1E6D5726-C2F2-4805-AF05-E43D4C19EAD2}"/>
              </a:ext>
            </a:extLst>
          </p:cNvPr>
          <p:cNvSpPr>
            <a:spLocks noGrp="1"/>
          </p:cNvSpPr>
          <p:nvPr>
            <p:ph type="sldNum" sz="quarter" idx="12"/>
          </p:nvPr>
        </p:nvSpPr>
        <p:spPr/>
        <p:txBody>
          <a:bodyPr/>
          <a:lstStyle/>
          <a:p>
            <a:fld id="{79EB0BAA-089B-F446-9CF3-DE954596BEEC}" type="slidenum">
              <a:rPr lang="en-US" smtClean="0"/>
              <a:t>6</a:t>
            </a:fld>
            <a:endParaRPr lang="en-US"/>
          </a:p>
        </p:txBody>
      </p:sp>
    </p:spTree>
    <p:extLst>
      <p:ext uri="{BB962C8B-B14F-4D97-AF65-F5344CB8AC3E}">
        <p14:creationId xmlns:p14="http://schemas.microsoft.com/office/powerpoint/2010/main" val="83984100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096000"/>
          </a:xfrm>
        </p:spPr>
        <p:txBody>
          <a:bodyPr>
            <a:normAutofit/>
          </a:bodyPr>
          <a:lstStyle/>
          <a:p>
            <a:pPr marL="0" indent="0">
              <a:buNone/>
            </a:pPr>
            <a:r>
              <a:rPr lang="en-US" sz="2000" dirty="0"/>
              <a:t>1. Run a 2-way comparison after removing the "-" from HapCUT2 and MixSIH2, and create a new table using Jan3.2020.pairwise.compare.4HA.xlsx.</a:t>
            </a:r>
          </a:p>
          <a:p>
            <a:pPr marL="0" indent="0">
              <a:buNone/>
            </a:pPr>
            <a:r>
              <a:rPr lang="en-US" sz="2000" dirty="0"/>
              <a:t>[s_m774@login2 2WaySIHA2020.1.1]$ </a:t>
            </a:r>
            <a:r>
              <a:rPr lang="en-US" sz="2000" dirty="0" err="1"/>
              <a:t>pwd</a:t>
            </a:r>
            <a:endParaRPr lang="en-US" sz="2000" dirty="0"/>
          </a:p>
          <a:p>
            <a:pPr marL="0" indent="0">
              <a:buNone/>
            </a:pPr>
            <a:r>
              <a:rPr lang="en-US" sz="2000" dirty="0"/>
              <a:t>/home/s_m774/Haplotype-Research/2WaySIHA2020.1.1</a:t>
            </a:r>
          </a:p>
          <a:p>
            <a:pPr marL="0" indent="0">
              <a:buNone/>
            </a:pPr>
            <a:r>
              <a:rPr lang="en-US" sz="2000" dirty="0"/>
              <a:t>[s_m774@login2 2WaySIHA2020.1.1]$ </a:t>
            </a:r>
            <a:r>
              <a:rPr lang="en-US" sz="2000" dirty="0" err="1"/>
              <a:t>perl</a:t>
            </a:r>
            <a:r>
              <a:rPr lang="en-US" sz="2000" dirty="0"/>
              <a:t> ../compare2HA.pl peath.4col.txt hapcut.4col.txt 1 results/</a:t>
            </a:r>
            <a:r>
              <a:rPr lang="en-US" sz="2000" dirty="0" err="1"/>
              <a:t>peathHapcut</a:t>
            </a:r>
            <a:endParaRPr lang="en-US" sz="2000" dirty="0"/>
          </a:p>
          <a:p>
            <a:pPr marL="0" indent="0">
              <a:buNone/>
            </a:pPr>
            <a:r>
              <a:rPr lang="en-US" sz="2000" dirty="0"/>
              <a:t>[s_m774@login2 2WaySIHA2020.1.1]$ </a:t>
            </a:r>
            <a:r>
              <a:rPr lang="en-US" sz="2000" dirty="0" err="1"/>
              <a:t>perl</a:t>
            </a:r>
            <a:r>
              <a:rPr lang="en-US" sz="2000" dirty="0"/>
              <a:t> ../compare2HA.pl peath.4col.txt mixSIH.4col.txt 1 results/</a:t>
            </a:r>
            <a:r>
              <a:rPr lang="en-US" sz="2000" dirty="0" err="1"/>
              <a:t>peathMix</a:t>
            </a:r>
            <a:endParaRPr lang="en-US" sz="2000" dirty="0"/>
          </a:p>
          <a:p>
            <a:pPr marL="0" indent="0">
              <a:buNone/>
            </a:pPr>
            <a:r>
              <a:rPr lang="en-US" sz="2000" dirty="0"/>
              <a:t>[s_m774@login2 2WaySIHA2020.1.1]$ </a:t>
            </a:r>
            <a:r>
              <a:rPr lang="en-US" sz="2000" dirty="0" err="1"/>
              <a:t>perl</a:t>
            </a:r>
            <a:r>
              <a:rPr lang="en-US" sz="2000" dirty="0"/>
              <a:t> ../compare2HA.pl peath.4col.txt whatshap.4col.txt 1 results/</a:t>
            </a:r>
            <a:r>
              <a:rPr lang="en-US" sz="2000" dirty="0" err="1"/>
              <a:t>peathWhatshap</a:t>
            </a:r>
            <a:endParaRPr lang="en-US" sz="2000" dirty="0"/>
          </a:p>
          <a:p>
            <a:pPr marL="0" indent="0">
              <a:buNone/>
            </a:pPr>
            <a:endParaRPr lang="en-US" sz="2000" dirty="0"/>
          </a:p>
          <a:p>
            <a:pPr marL="0" indent="0">
              <a:buNone/>
            </a:pPr>
            <a:r>
              <a:rPr lang="en-US" sz="2000" dirty="0"/>
              <a:t>[s_m774@login2 2WaySIHA2020.1.1]$ </a:t>
            </a:r>
            <a:r>
              <a:rPr lang="en-US" sz="2000" dirty="0" err="1"/>
              <a:t>perl</a:t>
            </a:r>
            <a:r>
              <a:rPr lang="en-US" sz="2000" dirty="0"/>
              <a:t> ../compare2HA.pl hapcut.4col.txt peath.4col.txt 1 results/</a:t>
            </a:r>
            <a:r>
              <a:rPr lang="en-US" sz="2000" dirty="0" err="1"/>
              <a:t>hapcutPeath</a:t>
            </a:r>
            <a:endParaRPr lang="en-US" sz="2000" dirty="0"/>
          </a:p>
          <a:p>
            <a:pPr marL="0" indent="0">
              <a:buNone/>
            </a:pPr>
            <a:r>
              <a:rPr lang="en-US" sz="2000" dirty="0"/>
              <a:t>[s_m774@login2 2WaySIHA2020.1.1]$ </a:t>
            </a:r>
            <a:r>
              <a:rPr lang="en-US" sz="2000" dirty="0" err="1"/>
              <a:t>perl</a:t>
            </a:r>
            <a:r>
              <a:rPr lang="en-US" sz="2000" dirty="0"/>
              <a:t> ../compare2HA.pl hapcut.4col.txt mixSIH.4col.txt 1 results/</a:t>
            </a:r>
            <a:r>
              <a:rPr lang="en-US" sz="2000" dirty="0" err="1"/>
              <a:t>hapcutMix</a:t>
            </a:r>
            <a:endParaRPr lang="en-US" sz="2000" dirty="0"/>
          </a:p>
          <a:p>
            <a:pPr marL="0" indent="0">
              <a:buNone/>
            </a:pPr>
            <a:r>
              <a:rPr lang="en-US" sz="2000" dirty="0"/>
              <a:t>[s_m774@login2 2WaySIHA2020.1.1]$ </a:t>
            </a:r>
            <a:r>
              <a:rPr lang="en-US" sz="2000" dirty="0" err="1"/>
              <a:t>perl</a:t>
            </a:r>
            <a:r>
              <a:rPr lang="en-US" sz="2000" dirty="0"/>
              <a:t> ../compare2HA.pl hapcut.4col.txt whatshap.4col.txt 1 results/</a:t>
            </a:r>
            <a:r>
              <a:rPr lang="en-US" sz="2000" dirty="0" err="1"/>
              <a:t>hapcutWhatshap</a:t>
            </a:r>
            <a:endParaRPr lang="en-US" sz="2000" dirty="0"/>
          </a:p>
        </p:txBody>
      </p:sp>
      <p:sp>
        <p:nvSpPr>
          <p:cNvPr id="2" name="Slide Number Placeholder 1">
            <a:extLst>
              <a:ext uri="{FF2B5EF4-FFF2-40B4-BE49-F238E27FC236}">
                <a16:creationId xmlns:a16="http://schemas.microsoft.com/office/drawing/2014/main" id="{941B879D-27FC-4513-B39B-CD8582C9EE56}"/>
              </a:ext>
            </a:extLst>
          </p:cNvPr>
          <p:cNvSpPr>
            <a:spLocks noGrp="1"/>
          </p:cNvSpPr>
          <p:nvPr>
            <p:ph type="sldNum" sz="quarter" idx="12"/>
          </p:nvPr>
        </p:nvSpPr>
        <p:spPr/>
        <p:txBody>
          <a:bodyPr/>
          <a:lstStyle/>
          <a:p>
            <a:fld id="{79EB0BAA-089B-F446-9CF3-DE954596BEEC}" type="slidenum">
              <a:rPr lang="en-US" smtClean="0"/>
              <a:t>60</a:t>
            </a:fld>
            <a:endParaRPr lang="en-US"/>
          </a:p>
        </p:txBody>
      </p:sp>
    </p:spTree>
    <p:extLst>
      <p:ext uri="{BB962C8B-B14F-4D97-AF65-F5344CB8AC3E}">
        <p14:creationId xmlns:p14="http://schemas.microsoft.com/office/powerpoint/2010/main" val="73164223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096000"/>
          </a:xfrm>
        </p:spPr>
        <p:txBody>
          <a:bodyPr>
            <a:normAutofit/>
          </a:bodyPr>
          <a:lstStyle/>
          <a:p>
            <a:pPr marL="0" indent="0">
              <a:buNone/>
            </a:pPr>
            <a:r>
              <a:rPr lang="en-US" sz="2000" dirty="0"/>
              <a:t>[s_m774@login2 2WaySIHA2020.1.1]$ </a:t>
            </a:r>
            <a:r>
              <a:rPr lang="en-US" sz="2000" dirty="0" err="1"/>
              <a:t>perl</a:t>
            </a:r>
            <a:r>
              <a:rPr lang="en-US" sz="2000" dirty="0"/>
              <a:t> ../compare2HA.pl mixSIH.4col.txt peath.4col.txt 1 results/</a:t>
            </a:r>
            <a:r>
              <a:rPr lang="en-US" sz="2000" dirty="0" err="1"/>
              <a:t>mixPeath</a:t>
            </a:r>
            <a:endParaRPr lang="en-US" sz="2000" dirty="0"/>
          </a:p>
          <a:p>
            <a:pPr marL="0" indent="0">
              <a:buNone/>
            </a:pPr>
            <a:r>
              <a:rPr lang="en-US" sz="2000" dirty="0"/>
              <a:t>[s_m774@login2 2WaySIHA2020.1.1]$ </a:t>
            </a:r>
            <a:r>
              <a:rPr lang="en-US" sz="2000" dirty="0" err="1"/>
              <a:t>perl</a:t>
            </a:r>
            <a:r>
              <a:rPr lang="en-US" sz="2000" dirty="0"/>
              <a:t> ../compare2HA.pl mixSIH.4col.txt hapcut.4col.txt 1 results/</a:t>
            </a:r>
            <a:r>
              <a:rPr lang="en-US" sz="2000" dirty="0" err="1"/>
              <a:t>mixHapcut</a:t>
            </a:r>
            <a:endParaRPr lang="en-US" sz="2000" dirty="0"/>
          </a:p>
          <a:p>
            <a:pPr marL="0" indent="0">
              <a:buNone/>
            </a:pPr>
            <a:r>
              <a:rPr lang="en-US" sz="2000" dirty="0"/>
              <a:t>[s_m774@login2 2WaySIHA2020.1.1]$ </a:t>
            </a:r>
            <a:r>
              <a:rPr lang="en-US" sz="2000" dirty="0" err="1"/>
              <a:t>perl</a:t>
            </a:r>
            <a:r>
              <a:rPr lang="en-US" sz="2000" dirty="0"/>
              <a:t> ../compare2HA.pl mixSIH.4col.txt whatshap.4col.txt 1 results/</a:t>
            </a:r>
            <a:r>
              <a:rPr lang="en-US" sz="2000" dirty="0" err="1"/>
              <a:t>mixWhatshap</a:t>
            </a:r>
            <a:endParaRPr lang="en-US" sz="2000" dirty="0"/>
          </a:p>
          <a:p>
            <a:pPr marL="0" indent="0">
              <a:buNone/>
            </a:pPr>
            <a:endParaRPr lang="en-US" sz="2000" dirty="0"/>
          </a:p>
          <a:p>
            <a:pPr marL="0" indent="0">
              <a:buNone/>
            </a:pPr>
            <a:r>
              <a:rPr lang="en-US" sz="2000" dirty="0"/>
              <a:t>[s_m774@login2 2WaySIHA2020.1.1]$ </a:t>
            </a:r>
            <a:r>
              <a:rPr lang="en-US" sz="2000" dirty="0" err="1"/>
              <a:t>perl</a:t>
            </a:r>
            <a:r>
              <a:rPr lang="en-US" sz="2000" dirty="0"/>
              <a:t> ../compare2HA.pl whatshap.4col.txt peath.4col.txt 1 results/</a:t>
            </a:r>
            <a:r>
              <a:rPr lang="en-US" sz="2000" dirty="0" err="1"/>
              <a:t>whatshapPeath</a:t>
            </a:r>
            <a:endParaRPr lang="en-US" sz="2000" dirty="0"/>
          </a:p>
          <a:p>
            <a:pPr marL="0" indent="0">
              <a:buNone/>
            </a:pPr>
            <a:r>
              <a:rPr lang="en-US" sz="2000" dirty="0"/>
              <a:t>[s_m774@login2 2WaySIHA2020.1.1]$ </a:t>
            </a:r>
            <a:r>
              <a:rPr lang="en-US" sz="2000" dirty="0" err="1"/>
              <a:t>perl</a:t>
            </a:r>
            <a:r>
              <a:rPr lang="en-US" sz="2000" dirty="0"/>
              <a:t> ../compare2HA.pl whatshap.4col.txt hapcut.4col.txt 1 results/</a:t>
            </a:r>
            <a:r>
              <a:rPr lang="en-US" sz="2000" dirty="0" err="1"/>
              <a:t>whatshapHapcut</a:t>
            </a:r>
            <a:endParaRPr lang="en-US" sz="2000" dirty="0"/>
          </a:p>
          <a:p>
            <a:pPr marL="0" indent="0">
              <a:buNone/>
            </a:pPr>
            <a:r>
              <a:rPr lang="en-US" sz="2000" dirty="0"/>
              <a:t>[s_m774@login2 2WaySIHA2020.1.1]$ </a:t>
            </a:r>
            <a:r>
              <a:rPr lang="en-US" sz="2000" dirty="0" err="1"/>
              <a:t>perl</a:t>
            </a:r>
            <a:r>
              <a:rPr lang="en-US" sz="2000" dirty="0"/>
              <a:t> ../compare2HA.pl whatshap.4col.txt mixSIH.4col.txt 1 results/</a:t>
            </a:r>
            <a:r>
              <a:rPr lang="en-US" sz="2000" dirty="0" err="1"/>
              <a:t>whatshapMix</a:t>
            </a:r>
            <a:endParaRPr lang="en-US" sz="2000" dirty="0"/>
          </a:p>
          <a:p>
            <a:pPr marL="0" indent="0">
              <a:buNone/>
            </a:pPr>
            <a:endParaRPr lang="en-US" sz="2000" dirty="0"/>
          </a:p>
        </p:txBody>
      </p:sp>
      <p:sp>
        <p:nvSpPr>
          <p:cNvPr id="2" name="Slide Number Placeholder 1">
            <a:extLst>
              <a:ext uri="{FF2B5EF4-FFF2-40B4-BE49-F238E27FC236}">
                <a16:creationId xmlns:a16="http://schemas.microsoft.com/office/drawing/2014/main" id="{E15207ED-D0C4-4A16-9D8E-11D59DB825D6}"/>
              </a:ext>
            </a:extLst>
          </p:cNvPr>
          <p:cNvSpPr>
            <a:spLocks noGrp="1"/>
          </p:cNvSpPr>
          <p:nvPr>
            <p:ph type="sldNum" sz="quarter" idx="12"/>
          </p:nvPr>
        </p:nvSpPr>
        <p:spPr/>
        <p:txBody>
          <a:bodyPr/>
          <a:lstStyle/>
          <a:p>
            <a:fld id="{79EB0BAA-089B-F446-9CF3-DE954596BEEC}" type="slidenum">
              <a:rPr lang="en-US" smtClean="0"/>
              <a:t>61</a:t>
            </a:fld>
            <a:endParaRPr lang="en-US"/>
          </a:p>
        </p:txBody>
      </p:sp>
    </p:spTree>
    <p:extLst>
      <p:ext uri="{BB962C8B-B14F-4D97-AF65-F5344CB8AC3E}">
        <p14:creationId xmlns:p14="http://schemas.microsoft.com/office/powerpoint/2010/main" val="197984636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096000"/>
          </a:xfrm>
        </p:spPr>
        <p:txBody>
          <a:bodyPr>
            <a:normAutofit lnSpcReduction="10000"/>
          </a:bodyPr>
          <a:lstStyle/>
          <a:p>
            <a:pPr marL="0" indent="0">
              <a:buNone/>
            </a:pPr>
            <a:r>
              <a:rPr lang="en-US" sz="2000" dirty="0"/>
              <a:t># Created a new table using Jan3.2020.pairwise.compare.4HA.xlsx</a:t>
            </a:r>
          </a:p>
          <a:p>
            <a:pPr marL="0" indent="0">
              <a:buNone/>
            </a:pPr>
            <a:r>
              <a:rPr lang="en-US" sz="2000" dirty="0"/>
              <a:t># Our </a:t>
            </a:r>
            <a:r>
              <a:rPr lang="en-US" sz="2000" dirty="0" err="1"/>
              <a:t>Hapcut</a:t>
            </a:r>
            <a:r>
              <a:rPr lang="en-US" sz="2000" dirty="0"/>
              <a:t> Key results conflict, The rest of the packages agree on both Block and SNV</a:t>
            </a:r>
          </a:p>
          <a:p>
            <a:pPr marL="0" indent="0">
              <a:buNone/>
            </a:pPr>
            <a:r>
              <a:rPr lang="en-US" sz="2000" dirty="0"/>
              <a:t># </a:t>
            </a:r>
            <a:r>
              <a:rPr lang="en-US" sz="2000" dirty="0" err="1"/>
              <a:t>Hapcut</a:t>
            </a:r>
            <a:r>
              <a:rPr lang="en-US" sz="2000" dirty="0"/>
              <a:t> and </a:t>
            </a:r>
            <a:r>
              <a:rPr lang="en-US" sz="2000" dirty="0" err="1"/>
              <a:t>Peath</a:t>
            </a:r>
            <a:r>
              <a:rPr lang="en-US" sz="2000" dirty="0"/>
              <a:t> results verified manually (First 80 SNV)</a:t>
            </a:r>
          </a:p>
          <a:p>
            <a:pPr marL="0" indent="0">
              <a:buNone/>
            </a:pPr>
            <a:r>
              <a:rPr lang="en-US" sz="2000" dirty="0"/>
              <a:t>[s_m774@login2 2WaySIHA2020.1.1]$ </a:t>
            </a:r>
            <a:r>
              <a:rPr lang="en-US" sz="2000" dirty="0" err="1"/>
              <a:t>perl</a:t>
            </a:r>
            <a:r>
              <a:rPr lang="en-US" sz="2000" dirty="0"/>
              <a:t> ../compare2HA.pl hapcut.4col.txt peath.4col.txt 1 results/</a:t>
            </a:r>
            <a:r>
              <a:rPr lang="en-US" sz="2000" dirty="0" err="1"/>
              <a:t>hapcutPeath</a:t>
            </a:r>
            <a:endParaRPr lang="en-US" sz="2000" dirty="0"/>
          </a:p>
          <a:p>
            <a:pPr marL="0" indent="0">
              <a:buNone/>
            </a:pPr>
            <a:r>
              <a:rPr lang="en-US" sz="2000" dirty="0"/>
              <a:t>Output </a:t>
            </a:r>
            <a:r>
              <a:rPr lang="en-US" sz="2000" dirty="0" err="1"/>
              <a:t>colums</a:t>
            </a:r>
            <a:r>
              <a:rPr lang="en-US" sz="2000" dirty="0"/>
              <a:t>: Block ID, HA1 count, HA2 count, Variant agreement, Haplotype agreement</a:t>
            </a:r>
          </a:p>
          <a:p>
            <a:pPr marL="0" indent="0">
              <a:buNone/>
            </a:pPr>
            <a:r>
              <a:rPr lang="en-US" sz="2000" dirty="0"/>
              <a:t>The order of the input files will affect the output results</a:t>
            </a:r>
          </a:p>
          <a:p>
            <a:pPr marL="0" indent="0">
              <a:buNone/>
            </a:pPr>
            <a:r>
              <a:rPr lang="en-US" sz="2000" dirty="0"/>
              <a:t>Using input 1 block ID as key</a:t>
            </a:r>
          </a:p>
          <a:p>
            <a:pPr marL="0" indent="0">
              <a:buNone/>
            </a:pPr>
            <a:r>
              <a:rPr lang="en-US" sz="2000" dirty="0"/>
              <a:t>The 2nd output is printed below and saved in file</a:t>
            </a:r>
          </a:p>
          <a:p>
            <a:pPr marL="0" indent="0">
              <a:buNone/>
            </a:pPr>
            <a:endParaRPr lang="en-US" sz="2000" dirty="0"/>
          </a:p>
          <a:p>
            <a:pPr marL="0" indent="0">
              <a:buNone/>
            </a:pPr>
            <a:r>
              <a:rPr lang="en-US" sz="2000" dirty="0"/>
              <a:t>Key     agree   </a:t>
            </a:r>
            <a:r>
              <a:rPr lang="en-US" sz="2000" dirty="0" err="1"/>
              <a:t>disag</a:t>
            </a:r>
            <a:r>
              <a:rPr lang="en-US" sz="2000" dirty="0"/>
              <a:t>   total   agree%  disagree%</a:t>
            </a:r>
          </a:p>
          <a:p>
            <a:pPr marL="0" indent="0">
              <a:buNone/>
            </a:pPr>
            <a:r>
              <a:rPr lang="en-US" sz="2000" dirty="0"/>
              <a:t>Block   31963   289     32252   0.991039315391294       0.00896068460870644</a:t>
            </a:r>
          </a:p>
          <a:p>
            <a:pPr marL="0" indent="0">
              <a:buNone/>
            </a:pPr>
            <a:r>
              <a:rPr lang="en-US" sz="2000" dirty="0"/>
              <a:t>SNV     108937  6280    115217  0.945494154508449       0.0545058454915507</a:t>
            </a:r>
          </a:p>
          <a:p>
            <a:pPr marL="0" indent="0">
              <a:buNone/>
            </a:pPr>
            <a:endParaRPr lang="en-US" sz="2000" dirty="0"/>
          </a:p>
          <a:p>
            <a:pPr marL="0" indent="0">
              <a:buNone/>
            </a:pPr>
            <a:r>
              <a:rPr lang="en-US" sz="2000" dirty="0"/>
              <a:t>Possible next step: investigate which blocks conflict between results</a:t>
            </a:r>
          </a:p>
        </p:txBody>
      </p:sp>
      <p:sp>
        <p:nvSpPr>
          <p:cNvPr id="2" name="Slide Number Placeholder 1">
            <a:extLst>
              <a:ext uri="{FF2B5EF4-FFF2-40B4-BE49-F238E27FC236}">
                <a16:creationId xmlns:a16="http://schemas.microsoft.com/office/drawing/2014/main" id="{E24DFEE3-30A0-4BA6-B47D-35DADBE86DCE}"/>
              </a:ext>
            </a:extLst>
          </p:cNvPr>
          <p:cNvSpPr>
            <a:spLocks noGrp="1"/>
          </p:cNvSpPr>
          <p:nvPr>
            <p:ph type="sldNum" sz="quarter" idx="12"/>
          </p:nvPr>
        </p:nvSpPr>
        <p:spPr/>
        <p:txBody>
          <a:bodyPr/>
          <a:lstStyle/>
          <a:p>
            <a:fld id="{79EB0BAA-089B-F446-9CF3-DE954596BEEC}" type="slidenum">
              <a:rPr lang="en-US" smtClean="0"/>
              <a:t>62</a:t>
            </a:fld>
            <a:endParaRPr lang="en-US"/>
          </a:p>
        </p:txBody>
      </p:sp>
    </p:spTree>
    <p:extLst>
      <p:ext uri="{BB962C8B-B14F-4D97-AF65-F5344CB8AC3E}">
        <p14:creationId xmlns:p14="http://schemas.microsoft.com/office/powerpoint/2010/main" val="173957858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096000"/>
          </a:xfrm>
        </p:spPr>
        <p:txBody>
          <a:bodyPr>
            <a:normAutofit/>
          </a:bodyPr>
          <a:lstStyle/>
          <a:p>
            <a:pPr marL="0" indent="0">
              <a:buNone/>
            </a:pPr>
            <a:r>
              <a:rPr lang="en-US" sz="2000" dirty="0"/>
              <a:t>#################################</a:t>
            </a:r>
          </a:p>
          <a:p>
            <a:pPr marL="0" indent="0">
              <a:buNone/>
            </a:pPr>
            <a:r>
              <a:rPr lang="en-US" sz="2000" dirty="0"/>
              <a:t># </a:t>
            </a:r>
            <a:r>
              <a:rPr lang="en-US" sz="2000" dirty="0" err="1"/>
              <a:t>HapCHAT</a:t>
            </a:r>
            <a:r>
              <a:rPr lang="en-US" sz="2000" dirty="0"/>
              <a:t> not running on sample data: </a:t>
            </a:r>
            <a:r>
              <a:rPr lang="en-US" sz="2000" dirty="0" err="1"/>
              <a:t>whatHap</a:t>
            </a:r>
            <a:r>
              <a:rPr lang="en-US" sz="2000" dirty="0"/>
              <a:t> not found</a:t>
            </a:r>
          </a:p>
          <a:p>
            <a:pPr marL="0" indent="0">
              <a:buNone/>
            </a:pPr>
            <a:r>
              <a:rPr lang="en-US" sz="2000" dirty="0"/>
              <a:t># http://hapchat.algolab.eu/</a:t>
            </a:r>
          </a:p>
          <a:p>
            <a:pPr marL="0" indent="0">
              <a:buNone/>
            </a:pPr>
            <a:r>
              <a:rPr lang="en-US" sz="2000" dirty="0"/>
              <a:t>#################################</a:t>
            </a:r>
          </a:p>
          <a:p>
            <a:pPr marL="0" indent="0">
              <a:buNone/>
            </a:pPr>
            <a:r>
              <a:rPr lang="en-US" sz="2000" dirty="0"/>
              <a:t># Setup the </a:t>
            </a:r>
            <a:r>
              <a:rPr lang="en-US" sz="2000" dirty="0" err="1"/>
              <a:t>enviorenment</a:t>
            </a:r>
            <a:endParaRPr lang="en-US" sz="2000" dirty="0"/>
          </a:p>
          <a:p>
            <a:pPr marL="0" indent="0">
              <a:buNone/>
            </a:pPr>
            <a:r>
              <a:rPr lang="en-US" sz="2000" dirty="0"/>
              <a:t>source activate mypython352</a:t>
            </a:r>
          </a:p>
          <a:p>
            <a:pPr marL="0" indent="0">
              <a:buNone/>
            </a:pPr>
            <a:r>
              <a:rPr lang="en-US" sz="2000" dirty="0"/>
              <a:t>module load </a:t>
            </a:r>
            <a:r>
              <a:rPr lang="en-US" sz="2000" dirty="0" err="1"/>
              <a:t>gcc</a:t>
            </a:r>
            <a:r>
              <a:rPr lang="en-US" sz="2000" dirty="0"/>
              <a:t>/7.2.0</a:t>
            </a:r>
          </a:p>
          <a:p>
            <a:pPr marL="0" indent="0">
              <a:buNone/>
            </a:pPr>
            <a:r>
              <a:rPr lang="en-US" sz="2000" dirty="0"/>
              <a:t>module list</a:t>
            </a:r>
          </a:p>
          <a:p>
            <a:pPr marL="0" indent="0">
              <a:buNone/>
            </a:pPr>
            <a:endParaRPr lang="en-US" sz="2000" dirty="0"/>
          </a:p>
          <a:p>
            <a:pPr marL="0" indent="0">
              <a:buNone/>
            </a:pPr>
            <a:r>
              <a:rPr lang="en-US" sz="2000" dirty="0"/>
              <a:t>(mypython352) [s_m774@login2 </a:t>
            </a:r>
            <a:r>
              <a:rPr lang="en-US" sz="2000" dirty="0" err="1"/>
              <a:t>HapCHAT</a:t>
            </a:r>
            <a:r>
              <a:rPr lang="en-US" sz="2000" dirty="0"/>
              <a:t>-master]$ </a:t>
            </a:r>
            <a:r>
              <a:rPr lang="en-US" sz="2000" dirty="0" err="1"/>
              <a:t>pwd</a:t>
            </a:r>
            <a:endParaRPr lang="en-US" sz="2000" dirty="0"/>
          </a:p>
          <a:p>
            <a:pPr marL="0" indent="0">
              <a:buNone/>
            </a:pPr>
            <a:r>
              <a:rPr lang="en-US" sz="2000" dirty="0"/>
              <a:t>/home/s_m774/</a:t>
            </a:r>
            <a:r>
              <a:rPr lang="en-US" sz="2000" dirty="0" err="1"/>
              <a:t>HapCHAT_build</a:t>
            </a:r>
            <a:r>
              <a:rPr lang="en-US" sz="2000" dirty="0"/>
              <a:t>/</a:t>
            </a:r>
            <a:r>
              <a:rPr lang="en-US" sz="2000" dirty="0" err="1"/>
              <a:t>HapCHAT</a:t>
            </a:r>
            <a:r>
              <a:rPr lang="en-US" sz="2000" dirty="0"/>
              <a:t>-master</a:t>
            </a:r>
          </a:p>
          <a:p>
            <a:pPr marL="0" indent="0">
              <a:buNone/>
            </a:pPr>
            <a:endParaRPr lang="en-US" sz="2000" dirty="0"/>
          </a:p>
          <a:p>
            <a:pPr marL="0" indent="0">
              <a:buNone/>
            </a:pPr>
            <a:endParaRPr lang="en-US" sz="2000" dirty="0"/>
          </a:p>
        </p:txBody>
      </p:sp>
      <p:sp>
        <p:nvSpPr>
          <p:cNvPr id="2" name="Slide Number Placeholder 1">
            <a:extLst>
              <a:ext uri="{FF2B5EF4-FFF2-40B4-BE49-F238E27FC236}">
                <a16:creationId xmlns:a16="http://schemas.microsoft.com/office/drawing/2014/main" id="{CA1E3F28-9F59-4A14-AC20-35935E6B70FD}"/>
              </a:ext>
            </a:extLst>
          </p:cNvPr>
          <p:cNvSpPr>
            <a:spLocks noGrp="1"/>
          </p:cNvSpPr>
          <p:nvPr>
            <p:ph type="sldNum" sz="quarter" idx="12"/>
          </p:nvPr>
        </p:nvSpPr>
        <p:spPr/>
        <p:txBody>
          <a:bodyPr/>
          <a:lstStyle/>
          <a:p>
            <a:fld id="{79EB0BAA-089B-F446-9CF3-DE954596BEEC}" type="slidenum">
              <a:rPr lang="en-US" smtClean="0"/>
              <a:t>63</a:t>
            </a:fld>
            <a:endParaRPr lang="en-US"/>
          </a:p>
        </p:txBody>
      </p:sp>
    </p:spTree>
    <p:extLst>
      <p:ext uri="{BB962C8B-B14F-4D97-AF65-F5344CB8AC3E}">
        <p14:creationId xmlns:p14="http://schemas.microsoft.com/office/powerpoint/2010/main" val="268169329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Jan 17, 2020 Meeting</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C89015B2-63E5-42F1-85B8-BF3601EB40A1}"/>
              </a:ext>
            </a:extLst>
          </p:cNvPr>
          <p:cNvSpPr>
            <a:spLocks noGrp="1"/>
          </p:cNvSpPr>
          <p:nvPr>
            <p:ph type="sldNum" sz="quarter" idx="12"/>
          </p:nvPr>
        </p:nvSpPr>
        <p:spPr/>
        <p:txBody>
          <a:bodyPr/>
          <a:lstStyle/>
          <a:p>
            <a:fld id="{79EB0BAA-089B-F446-9CF3-DE954596BEEC}" type="slidenum">
              <a:rPr lang="en-US" smtClean="0"/>
              <a:t>64</a:t>
            </a:fld>
            <a:endParaRPr lang="en-US"/>
          </a:p>
        </p:txBody>
      </p:sp>
    </p:spTree>
    <p:extLst>
      <p:ext uri="{BB962C8B-B14F-4D97-AF65-F5344CB8AC3E}">
        <p14:creationId xmlns:p14="http://schemas.microsoft.com/office/powerpoint/2010/main" val="205859520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096000"/>
          </a:xfrm>
        </p:spPr>
        <p:txBody>
          <a:bodyPr>
            <a:normAutofit/>
          </a:bodyPr>
          <a:lstStyle/>
          <a:p>
            <a:pPr marL="0" indent="0">
              <a:buNone/>
            </a:pPr>
            <a:r>
              <a:rPr lang="en-US" sz="2000" dirty="0"/>
              <a:t>3. (1) Install Whatshap (2) Run for single sample and (3) multiple-sample </a:t>
            </a:r>
          </a:p>
          <a:p>
            <a:pPr marL="0" indent="0">
              <a:buNone/>
            </a:pPr>
            <a:r>
              <a:rPr lang="en-US" sz="2000" dirty="0">
                <a:solidFill>
                  <a:srgbClr val="00B050"/>
                </a:solidFill>
              </a:rPr>
              <a:t>Complete</a:t>
            </a:r>
            <a:r>
              <a:rPr lang="en-US" sz="2000" dirty="0"/>
              <a:t>, Installed via </a:t>
            </a:r>
            <a:r>
              <a:rPr lang="en-US" sz="2000" dirty="0" err="1"/>
              <a:t>Conda</a:t>
            </a:r>
            <a:endParaRPr lang="en-US" sz="2000" dirty="0"/>
          </a:p>
          <a:p>
            <a:pPr marL="0" indent="0">
              <a:buNone/>
            </a:pPr>
            <a:r>
              <a:rPr lang="en-US" sz="2000" dirty="0">
                <a:solidFill>
                  <a:srgbClr val="00B050"/>
                </a:solidFill>
              </a:rPr>
              <a:t>Complete</a:t>
            </a:r>
            <a:r>
              <a:rPr lang="en-US" sz="2000" dirty="0"/>
              <a:t>, Ran </a:t>
            </a:r>
            <a:r>
              <a:rPr lang="en-US" sz="2000" dirty="0" err="1"/>
              <a:t>WhatsHap</a:t>
            </a:r>
            <a:r>
              <a:rPr lang="en-US" sz="2000" dirty="0"/>
              <a:t> on single sample. </a:t>
            </a:r>
            <a:r>
              <a:rPr lang="en-US" sz="2000" dirty="0" err="1"/>
              <a:t>WhatsHap</a:t>
            </a:r>
            <a:r>
              <a:rPr lang="en-US" sz="2000" dirty="0"/>
              <a:t> needs .bam .bai .</a:t>
            </a:r>
            <a:r>
              <a:rPr lang="en-US" sz="2000" dirty="0" err="1"/>
              <a:t>vcf</a:t>
            </a:r>
            <a:r>
              <a:rPr lang="en-US" sz="2000" dirty="0"/>
              <a:t> files to phase.</a:t>
            </a:r>
          </a:p>
          <a:p>
            <a:pPr marL="0" indent="0">
              <a:buNone/>
            </a:pPr>
            <a:r>
              <a:rPr lang="en-US" sz="2000" dirty="0">
                <a:solidFill>
                  <a:srgbClr val="00B050"/>
                </a:solidFill>
              </a:rPr>
              <a:t>In progress</a:t>
            </a:r>
            <a:r>
              <a:rPr lang="en-US" sz="2000" dirty="0"/>
              <a:t>, Ran </a:t>
            </a:r>
            <a:r>
              <a:rPr lang="en-US" sz="2000" dirty="0" err="1"/>
              <a:t>WhatsHap</a:t>
            </a:r>
            <a:r>
              <a:rPr lang="en-US" sz="2000" dirty="0"/>
              <a:t> on multi sample in this pipeline: Align reads &gt; index bam files &gt; call SNPs &gt; merge .</a:t>
            </a:r>
            <a:r>
              <a:rPr lang="en-US" sz="2000" dirty="0" err="1"/>
              <a:t>vcf</a:t>
            </a:r>
            <a:r>
              <a:rPr lang="en-US" sz="2000" dirty="0"/>
              <a:t> from multi sample to a single .</a:t>
            </a:r>
            <a:r>
              <a:rPr lang="en-US" sz="2000" dirty="0" err="1"/>
              <a:t>vcf</a:t>
            </a:r>
            <a:r>
              <a:rPr lang="en-US" sz="2000" dirty="0"/>
              <a:t> using </a:t>
            </a:r>
            <a:r>
              <a:rPr lang="en-US" sz="2000" dirty="0" err="1"/>
              <a:t>bcftools</a:t>
            </a:r>
            <a:r>
              <a:rPr lang="en-US" sz="2000" dirty="0"/>
              <a:t> merge &gt; Phase haplotype using Whatshap</a:t>
            </a:r>
          </a:p>
          <a:p>
            <a:pPr marL="0" indent="0">
              <a:buNone/>
            </a:pPr>
            <a:r>
              <a:rPr lang="en-US" sz="2000" dirty="0"/>
              <a:t>Output has 0 phased haplotypes</a:t>
            </a:r>
          </a:p>
        </p:txBody>
      </p:sp>
      <p:sp>
        <p:nvSpPr>
          <p:cNvPr id="2" name="Slide Number Placeholder 1">
            <a:extLst>
              <a:ext uri="{FF2B5EF4-FFF2-40B4-BE49-F238E27FC236}">
                <a16:creationId xmlns:a16="http://schemas.microsoft.com/office/drawing/2014/main" id="{51C4A611-B252-4DC7-B025-3C758C804203}"/>
              </a:ext>
            </a:extLst>
          </p:cNvPr>
          <p:cNvSpPr>
            <a:spLocks noGrp="1"/>
          </p:cNvSpPr>
          <p:nvPr>
            <p:ph type="sldNum" sz="quarter" idx="12"/>
          </p:nvPr>
        </p:nvSpPr>
        <p:spPr/>
        <p:txBody>
          <a:bodyPr/>
          <a:lstStyle/>
          <a:p>
            <a:fld id="{79EB0BAA-089B-F446-9CF3-DE954596BEEC}" type="slidenum">
              <a:rPr lang="en-US" smtClean="0"/>
              <a:t>65</a:t>
            </a:fld>
            <a:endParaRPr lang="en-US"/>
          </a:p>
        </p:txBody>
      </p:sp>
    </p:spTree>
    <p:extLst>
      <p:ext uri="{BB962C8B-B14F-4D97-AF65-F5344CB8AC3E}">
        <p14:creationId xmlns:p14="http://schemas.microsoft.com/office/powerpoint/2010/main" val="400324551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096000"/>
          </a:xfrm>
        </p:spPr>
        <p:txBody>
          <a:bodyPr>
            <a:normAutofit/>
          </a:bodyPr>
          <a:lstStyle/>
          <a:p>
            <a:pPr marL="0" indent="0">
              <a:buNone/>
            </a:pPr>
            <a:r>
              <a:rPr lang="en-US" sz="2000" dirty="0"/>
              <a:t># Created bam index files</a:t>
            </a:r>
          </a:p>
          <a:p>
            <a:pPr marL="0" indent="0">
              <a:buNone/>
            </a:pPr>
            <a:r>
              <a:rPr lang="en-US" sz="2000" dirty="0"/>
              <a:t>[s_m774@login1 </a:t>
            </a:r>
            <a:r>
              <a:rPr lang="en-US" sz="2000" dirty="0" err="1"/>
              <a:t>whatshap.data</a:t>
            </a:r>
            <a:r>
              <a:rPr lang="en-US" sz="2000" dirty="0"/>
              <a:t>]$ </a:t>
            </a:r>
            <a:r>
              <a:rPr lang="en-US" sz="2000" dirty="0" err="1"/>
              <a:t>pwd</a:t>
            </a:r>
            <a:endParaRPr lang="en-US" sz="2000" dirty="0"/>
          </a:p>
          <a:p>
            <a:pPr marL="0" indent="0">
              <a:buNone/>
            </a:pPr>
            <a:r>
              <a:rPr lang="en-US" sz="2000" dirty="0"/>
              <a:t>/home/s_m774/data/</a:t>
            </a:r>
            <a:r>
              <a:rPr lang="en-US" sz="2000" dirty="0" err="1"/>
              <a:t>whatshap.data</a:t>
            </a:r>
            <a:endParaRPr lang="en-US" sz="2000" dirty="0"/>
          </a:p>
          <a:p>
            <a:pPr marL="0" indent="0">
              <a:buNone/>
            </a:pPr>
            <a:r>
              <a:rPr lang="en-US" sz="2000" dirty="0"/>
              <a:t>[s_m774@login1 </a:t>
            </a:r>
            <a:r>
              <a:rPr lang="en-US" sz="2000" dirty="0" err="1"/>
              <a:t>whatshap.data</a:t>
            </a:r>
            <a:r>
              <a:rPr lang="en-US" sz="2000" dirty="0"/>
              <a:t>]$ /group/hon/hon3398o/0.course.files/software/samtools-1.9/</a:t>
            </a:r>
            <a:r>
              <a:rPr lang="en-US" sz="2000" dirty="0" err="1"/>
              <a:t>samtools</a:t>
            </a:r>
            <a:r>
              <a:rPr lang="en-US" sz="2000" dirty="0"/>
              <a:t> index 826.sorted.bam 826.sorted.bai</a:t>
            </a:r>
          </a:p>
          <a:p>
            <a:pPr marL="0" indent="0">
              <a:buNone/>
            </a:pPr>
            <a:r>
              <a:rPr lang="en-US" sz="2000" dirty="0"/>
              <a:t>[s_m774@login1 </a:t>
            </a:r>
            <a:r>
              <a:rPr lang="en-US" sz="2000" dirty="0" err="1"/>
              <a:t>whatshap.data</a:t>
            </a:r>
            <a:r>
              <a:rPr lang="en-US" sz="2000" dirty="0"/>
              <a:t>]$ /group/hon/hon3398o/0.course.files/software/samtools-1.9/</a:t>
            </a:r>
            <a:r>
              <a:rPr lang="en-US" sz="2000" dirty="0" err="1"/>
              <a:t>samtools</a:t>
            </a:r>
            <a:r>
              <a:rPr lang="en-US" sz="2000" dirty="0"/>
              <a:t> index 827.sorted.bam 827.sorted.bai</a:t>
            </a:r>
          </a:p>
          <a:p>
            <a:pPr marL="0" indent="0">
              <a:buNone/>
            </a:pPr>
            <a:r>
              <a:rPr lang="en-US" sz="2000" dirty="0"/>
              <a:t>[s_m774@login1 </a:t>
            </a:r>
            <a:r>
              <a:rPr lang="en-US" sz="2000" dirty="0" err="1"/>
              <a:t>whatshap.data</a:t>
            </a:r>
            <a:r>
              <a:rPr lang="en-US" sz="2000" dirty="0"/>
              <a:t>]$ ls</a:t>
            </a:r>
          </a:p>
          <a:p>
            <a:pPr marL="0" indent="0">
              <a:buNone/>
            </a:pPr>
            <a:r>
              <a:rPr lang="en-US" sz="2000" dirty="0"/>
              <a:t>826.sorted.bai  826.sorted.bam  826.vcf  827.sorted.bai  827.sorted.bam  827.vcf</a:t>
            </a:r>
          </a:p>
          <a:p>
            <a:pPr marL="0" indent="0">
              <a:buNone/>
            </a:pPr>
            <a:endParaRPr lang="en-US" sz="2000" dirty="0"/>
          </a:p>
          <a:p>
            <a:pPr marL="0" indent="0">
              <a:buNone/>
            </a:pPr>
            <a:endParaRPr lang="en-US" sz="2000" dirty="0"/>
          </a:p>
        </p:txBody>
      </p:sp>
      <p:sp>
        <p:nvSpPr>
          <p:cNvPr id="2" name="Slide Number Placeholder 1">
            <a:extLst>
              <a:ext uri="{FF2B5EF4-FFF2-40B4-BE49-F238E27FC236}">
                <a16:creationId xmlns:a16="http://schemas.microsoft.com/office/drawing/2014/main" id="{2C821E68-1C5F-442C-BE36-B1980E17048F}"/>
              </a:ext>
            </a:extLst>
          </p:cNvPr>
          <p:cNvSpPr>
            <a:spLocks noGrp="1"/>
          </p:cNvSpPr>
          <p:nvPr>
            <p:ph type="sldNum" sz="quarter" idx="12"/>
          </p:nvPr>
        </p:nvSpPr>
        <p:spPr/>
        <p:txBody>
          <a:bodyPr/>
          <a:lstStyle/>
          <a:p>
            <a:fld id="{79EB0BAA-089B-F446-9CF3-DE954596BEEC}" type="slidenum">
              <a:rPr lang="en-US" smtClean="0"/>
              <a:t>66</a:t>
            </a:fld>
            <a:endParaRPr lang="en-US"/>
          </a:p>
        </p:txBody>
      </p:sp>
    </p:spTree>
    <p:extLst>
      <p:ext uri="{BB962C8B-B14F-4D97-AF65-F5344CB8AC3E}">
        <p14:creationId xmlns:p14="http://schemas.microsoft.com/office/powerpoint/2010/main" val="292392499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096000"/>
          </a:xfrm>
        </p:spPr>
        <p:txBody>
          <a:bodyPr>
            <a:normAutofit fontScale="62500" lnSpcReduction="20000"/>
          </a:bodyPr>
          <a:lstStyle/>
          <a:p>
            <a:pPr marL="0" indent="0">
              <a:buNone/>
            </a:pPr>
            <a:r>
              <a:rPr lang="en-US" sz="2000" dirty="0"/>
              <a:t># Prepare merged </a:t>
            </a:r>
            <a:r>
              <a:rPr lang="en-US" sz="2000" dirty="0" err="1"/>
              <a:t>vcf</a:t>
            </a:r>
            <a:endParaRPr lang="en-US" sz="2000" dirty="0"/>
          </a:p>
          <a:p>
            <a:pPr marL="0" indent="0">
              <a:buNone/>
            </a:pPr>
            <a:r>
              <a:rPr lang="en-US" sz="2000" b="1" dirty="0"/>
              <a:t># step 1: zip </a:t>
            </a:r>
            <a:r>
              <a:rPr lang="en-US" sz="2000" b="1" dirty="0" err="1"/>
              <a:t>vcf</a:t>
            </a:r>
            <a:r>
              <a:rPr lang="en-US" sz="2000" b="1" dirty="0"/>
              <a:t> </a:t>
            </a:r>
          </a:p>
          <a:p>
            <a:pPr marL="0" indent="0">
              <a:buNone/>
            </a:pPr>
            <a:r>
              <a:rPr lang="en-US" sz="2000" dirty="0"/>
              <a:t>[s_m774@login1 </a:t>
            </a:r>
            <a:r>
              <a:rPr lang="en-US" sz="2000" dirty="0" err="1"/>
              <a:t>whatshap.data</a:t>
            </a:r>
            <a:r>
              <a:rPr lang="en-US" sz="2000" dirty="0"/>
              <a:t>]$ /group/hon/hon3398o/0.course.files/software/bcftools-1.9/</a:t>
            </a:r>
            <a:r>
              <a:rPr lang="en-US" sz="2000" dirty="0" err="1"/>
              <a:t>bcftools</a:t>
            </a:r>
            <a:r>
              <a:rPr lang="en-US" sz="2000" dirty="0"/>
              <a:t> view -l 1 -o 826.vcf.gz</a:t>
            </a:r>
          </a:p>
          <a:p>
            <a:pPr marL="0" indent="0">
              <a:buNone/>
            </a:pPr>
            <a:r>
              <a:rPr lang="en-US" sz="2000" dirty="0"/>
              <a:t> 826.vcf</a:t>
            </a:r>
          </a:p>
          <a:p>
            <a:pPr marL="0" indent="0">
              <a:buNone/>
            </a:pPr>
            <a:r>
              <a:rPr lang="en-US" sz="2000" dirty="0"/>
              <a:t>[s_m774@login1 </a:t>
            </a:r>
            <a:r>
              <a:rPr lang="en-US" sz="2000" dirty="0" err="1"/>
              <a:t>whatshap.data</a:t>
            </a:r>
            <a:r>
              <a:rPr lang="en-US" sz="2000" dirty="0"/>
              <a:t>]$ /group/hon/hon3398o/0.course.files/software/bcftools-1.9/</a:t>
            </a:r>
            <a:r>
              <a:rPr lang="en-US" sz="2000" dirty="0" err="1"/>
              <a:t>bcftools</a:t>
            </a:r>
            <a:r>
              <a:rPr lang="en-US" sz="2000" dirty="0"/>
              <a:t> view -l 1 -o 827.vcf.gz</a:t>
            </a:r>
          </a:p>
          <a:p>
            <a:pPr marL="0" indent="0">
              <a:buNone/>
            </a:pPr>
            <a:r>
              <a:rPr lang="en-US" sz="2000" dirty="0"/>
              <a:t> 827.vcf</a:t>
            </a:r>
          </a:p>
          <a:p>
            <a:pPr marL="0" indent="0">
              <a:buNone/>
            </a:pPr>
            <a:endParaRPr lang="en-US" sz="2000" dirty="0"/>
          </a:p>
          <a:p>
            <a:pPr marL="0" indent="0">
              <a:buNone/>
            </a:pPr>
            <a:r>
              <a:rPr lang="en-US" sz="2000" b="1" dirty="0"/>
              <a:t># step 2: index </a:t>
            </a:r>
            <a:r>
              <a:rPr lang="en-US" sz="2000" b="1" dirty="0" err="1"/>
              <a:t>vcf</a:t>
            </a:r>
            <a:endParaRPr lang="en-US" sz="2000" b="1" dirty="0"/>
          </a:p>
          <a:p>
            <a:pPr marL="0" indent="0">
              <a:buNone/>
            </a:pPr>
            <a:r>
              <a:rPr lang="en-US" sz="2000" dirty="0"/>
              <a:t>[s_m774@login1 </a:t>
            </a:r>
            <a:r>
              <a:rPr lang="en-US" sz="2000" dirty="0" err="1"/>
              <a:t>whatshap.data</a:t>
            </a:r>
            <a:r>
              <a:rPr lang="en-US" sz="2000" dirty="0"/>
              <a:t>]$ /group/hon/hon3398o/0.course.files/software/bcftools-1.9/</a:t>
            </a:r>
            <a:r>
              <a:rPr lang="en-US" sz="2000" dirty="0" err="1"/>
              <a:t>bcftools</a:t>
            </a:r>
            <a:r>
              <a:rPr lang="en-US" sz="2000" dirty="0"/>
              <a:t> index 826.vcf.gz</a:t>
            </a:r>
          </a:p>
          <a:p>
            <a:pPr marL="0" indent="0">
              <a:buNone/>
            </a:pPr>
            <a:r>
              <a:rPr lang="en-US" sz="2000" dirty="0"/>
              <a:t>[s_m774@login1 </a:t>
            </a:r>
            <a:r>
              <a:rPr lang="en-US" sz="2000" dirty="0" err="1"/>
              <a:t>whatshap.data</a:t>
            </a:r>
            <a:r>
              <a:rPr lang="en-US" sz="2000" dirty="0"/>
              <a:t>]$ /group/hon/hon3398o/0.course.files/software/bcftools-1.9/</a:t>
            </a:r>
            <a:r>
              <a:rPr lang="en-US" sz="2000" dirty="0" err="1"/>
              <a:t>bcftools</a:t>
            </a:r>
            <a:r>
              <a:rPr lang="en-US" sz="2000" dirty="0"/>
              <a:t> index 827.vcf.gz</a:t>
            </a:r>
          </a:p>
          <a:p>
            <a:pPr marL="0" indent="0">
              <a:buNone/>
            </a:pPr>
            <a:r>
              <a:rPr lang="en-US" sz="2000" dirty="0"/>
              <a:t>[s_m774@login1 </a:t>
            </a:r>
            <a:r>
              <a:rPr lang="en-US" sz="2000" dirty="0" err="1"/>
              <a:t>whatshap.data</a:t>
            </a:r>
            <a:r>
              <a:rPr lang="en-US" sz="2000" dirty="0"/>
              <a:t>]$ ls</a:t>
            </a:r>
          </a:p>
          <a:p>
            <a:pPr marL="0" indent="0">
              <a:buNone/>
            </a:pPr>
            <a:r>
              <a:rPr lang="en-US" sz="2000" dirty="0"/>
              <a:t>826.sorted.bai  826.vcf     826.vcf.gz.csi  827.sorted.bam  827.vcf.gz</a:t>
            </a:r>
          </a:p>
          <a:p>
            <a:pPr marL="0" indent="0">
              <a:buNone/>
            </a:pPr>
            <a:r>
              <a:rPr lang="en-US" sz="2000" dirty="0"/>
              <a:t>826.sorted.bam  826.vcf.gz  827.sorted.bai  827.vcf         827.vcf.gz.csi</a:t>
            </a:r>
          </a:p>
          <a:p>
            <a:pPr marL="0" indent="0">
              <a:buNone/>
            </a:pPr>
            <a:endParaRPr lang="en-US" sz="2000" dirty="0"/>
          </a:p>
          <a:p>
            <a:pPr marL="0" indent="0">
              <a:buNone/>
            </a:pPr>
            <a:r>
              <a:rPr lang="en-US" sz="2000" b="1" dirty="0"/>
              <a:t># step 3: merge </a:t>
            </a:r>
            <a:r>
              <a:rPr lang="en-US" sz="2000" b="1" dirty="0" err="1"/>
              <a:t>vcf</a:t>
            </a:r>
            <a:endParaRPr lang="en-US" sz="2000" b="1" dirty="0"/>
          </a:p>
          <a:p>
            <a:pPr marL="0" indent="0">
              <a:buNone/>
            </a:pPr>
            <a:r>
              <a:rPr lang="en-US" sz="2000" dirty="0"/>
              <a:t>[s_m774@login1 </a:t>
            </a:r>
            <a:r>
              <a:rPr lang="en-US" sz="2000" dirty="0" err="1"/>
              <a:t>whatshap.data</a:t>
            </a:r>
            <a:r>
              <a:rPr lang="en-US" sz="2000" dirty="0"/>
              <a:t>]$ /group/hon/hon3398o/0.course.files/software/bcftools-1.9/</a:t>
            </a:r>
            <a:r>
              <a:rPr lang="en-US" sz="2000" dirty="0" err="1"/>
              <a:t>bcftools</a:t>
            </a:r>
            <a:r>
              <a:rPr lang="en-US" sz="2000" dirty="0"/>
              <a:t> merge -o 826.827.vcf 826.vcf.gz 827.vcf.gz</a:t>
            </a:r>
          </a:p>
          <a:p>
            <a:pPr marL="0" indent="0">
              <a:buNone/>
            </a:pPr>
            <a:endParaRPr lang="en-US" sz="2000" dirty="0"/>
          </a:p>
          <a:p>
            <a:pPr marL="0" indent="0">
              <a:buNone/>
            </a:pPr>
            <a:r>
              <a:rPr lang="en-US" sz="2000" b="1" dirty="0"/>
              <a:t># step 4: phase with </a:t>
            </a:r>
            <a:r>
              <a:rPr lang="en-US" sz="2000" b="1" dirty="0" err="1"/>
              <a:t>whatshap</a:t>
            </a:r>
            <a:endParaRPr lang="en-US" sz="2000" b="1" dirty="0"/>
          </a:p>
          <a:p>
            <a:pPr marL="0" indent="0">
              <a:buNone/>
            </a:pPr>
            <a:r>
              <a:rPr lang="en-US" sz="2000" dirty="0"/>
              <a:t>[s_m774@login1 </a:t>
            </a:r>
            <a:r>
              <a:rPr lang="en-US" sz="2000" dirty="0" err="1"/>
              <a:t>whatshap.data</a:t>
            </a:r>
            <a:r>
              <a:rPr lang="en-US" sz="2000" dirty="0"/>
              <a:t>]$ </a:t>
            </a:r>
            <a:r>
              <a:rPr lang="en-US" sz="2000" dirty="0" err="1"/>
              <a:t>whatshap</a:t>
            </a:r>
            <a:r>
              <a:rPr lang="en-US" sz="2000" dirty="0"/>
              <a:t> phase -o results/phased.826.827.vcf  826.827.vcf 826.sorted.bam 827.sorted.bam </a:t>
            </a:r>
          </a:p>
          <a:p>
            <a:pPr marL="0" indent="0">
              <a:buNone/>
            </a:pPr>
            <a:endParaRPr lang="en-US" sz="2000" dirty="0"/>
          </a:p>
          <a:p>
            <a:pPr marL="0" indent="0">
              <a:buNone/>
            </a:pPr>
            <a:endParaRPr lang="en-US" sz="2000" dirty="0"/>
          </a:p>
        </p:txBody>
      </p:sp>
      <p:sp>
        <p:nvSpPr>
          <p:cNvPr id="2" name="Slide Number Placeholder 1">
            <a:extLst>
              <a:ext uri="{FF2B5EF4-FFF2-40B4-BE49-F238E27FC236}">
                <a16:creationId xmlns:a16="http://schemas.microsoft.com/office/drawing/2014/main" id="{1CC9E7F9-CA34-4C1E-B29A-928F3895B68A}"/>
              </a:ext>
            </a:extLst>
          </p:cNvPr>
          <p:cNvSpPr>
            <a:spLocks noGrp="1"/>
          </p:cNvSpPr>
          <p:nvPr>
            <p:ph type="sldNum" sz="quarter" idx="12"/>
          </p:nvPr>
        </p:nvSpPr>
        <p:spPr/>
        <p:txBody>
          <a:bodyPr/>
          <a:lstStyle/>
          <a:p>
            <a:fld id="{79EB0BAA-089B-F446-9CF3-DE954596BEEC}" type="slidenum">
              <a:rPr lang="en-US" smtClean="0"/>
              <a:t>67</a:t>
            </a:fld>
            <a:endParaRPr lang="en-US"/>
          </a:p>
        </p:txBody>
      </p:sp>
    </p:spTree>
    <p:extLst>
      <p:ext uri="{BB962C8B-B14F-4D97-AF65-F5344CB8AC3E}">
        <p14:creationId xmlns:p14="http://schemas.microsoft.com/office/powerpoint/2010/main" val="352447074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096000"/>
          </a:xfrm>
        </p:spPr>
        <p:txBody>
          <a:bodyPr>
            <a:normAutofit fontScale="70000" lnSpcReduction="20000"/>
          </a:bodyPr>
          <a:lstStyle/>
          <a:p>
            <a:pPr marL="0" indent="0">
              <a:buNone/>
            </a:pPr>
            <a:r>
              <a:rPr lang="en-US" sz="2000" dirty="0"/>
              <a:t>[s_m774@login1 </a:t>
            </a:r>
            <a:r>
              <a:rPr lang="en-US" sz="2000" dirty="0" err="1"/>
              <a:t>whatshap.data</a:t>
            </a:r>
            <a:r>
              <a:rPr lang="en-US" sz="2000" dirty="0"/>
              <a:t>]$ tail results/phased.826.827.vcf</a:t>
            </a:r>
          </a:p>
          <a:p>
            <a:pPr marL="0" indent="0">
              <a:buNone/>
            </a:pPr>
            <a:r>
              <a:rPr lang="en-US" sz="2000" dirty="0"/>
              <a:t>chrUn_KI270516v1        142     .       C       T       11.1139 .       DP=2;VDB=0.02;SGB=-0.453602;MQ0F=0.0;AF1=1.0;AC1=2.0;MQ=23;FQ=-32.9882;DP4=0,0,0,2      GT:PL:DP:AD     ./.:.:.:.       1/1:42,6,0:2:0,2</a:t>
            </a:r>
          </a:p>
          <a:p>
            <a:pPr marL="0" indent="0">
              <a:buNone/>
            </a:pPr>
            <a:r>
              <a:rPr lang="en-US" sz="2000" dirty="0"/>
              <a:t>chrUn_KI270516v1        146     .       C       T       11.1139 .       DP=2;VDB=0.02;SGB=-0.453602;MQ0F=0.0;AF1=1.0;AC1=2.0;MQ=23;FQ=-32.9882;DP4=0,0,0,2      GT:PL:DP:AD     ./.:.:.:.       1/1:42,6,0:2:0,2</a:t>
            </a:r>
          </a:p>
          <a:p>
            <a:pPr marL="0" indent="0">
              <a:buNone/>
            </a:pPr>
            <a:r>
              <a:rPr lang="en-US" sz="2000" dirty="0"/>
              <a:t>chrUn_KI270519v1        50638   .       A       G       79.5134 .       DP=4;VDB=0.0058656;SGB=-0.556411;MQ0F=0.0;AF1=1.0;AC1=2.0;MQ=37;FQ=-38.9864;DP4=0,0,4,0 GT:PL:DP:AD     ./.:.:.:.       1/1:112,12,0:4:0,4</a:t>
            </a:r>
          </a:p>
          <a:p>
            <a:pPr marL="0" indent="0">
              <a:buNone/>
            </a:pPr>
            <a:r>
              <a:rPr lang="en-US" sz="2000" dirty="0"/>
              <a:t>chrUn_KI270744v1        109178  .       C       T       28.7701 .       DP=2;VDB=0.02;SGB=-0.453602;MQ0F=0.0;AF1=1.0;AC1=2.0;MQ=33;FQ=-32.988;DP4=0,0,2,0       GT:PL:DP:AD     ./.:.:.:.       1/1:60,6,0:2:0,2</a:t>
            </a:r>
          </a:p>
          <a:p>
            <a:pPr marL="0" indent="0">
              <a:buNone/>
            </a:pPr>
            <a:r>
              <a:rPr lang="en-US" sz="2000" dirty="0"/>
              <a:t>chrUn_KI270744v1        109188  .       G       T       19.0264 .       DP=3;VDB=0.991985;MQSB=1.0;SGB=-0.511536;MQ0F=0.0;AF1=1.0;AC1=2.0;MQ=32;FQ=-35.9869;DP4=0,0,2,1 GT:PL:DP:AD     ./.:.:.:.       1/1:51,9,0:3:0,3</a:t>
            </a:r>
          </a:p>
          <a:p>
            <a:pPr marL="0" indent="0">
              <a:buNone/>
            </a:pPr>
            <a:r>
              <a:rPr lang="en-US" sz="2000" dirty="0"/>
              <a:t>chrUn_KI270744v1        109322  .       A       G       29.1197 .       DP=3;VDB=0.02;RPB=1.0;MQB=1.0;BQB=1.0;MQSB=1.0;SGB=-0.453602;MQ0F=0.0;AF1=0.512851;AC1=1.0;MQ=33;FQ=-14.1557;PV4=0.333333,1.0,1.0,0.0;DP4=1,0,0,2       GT:PL:DP:AD    ./.:.:.:.        0/1:59,0,13:3:1,2</a:t>
            </a:r>
          </a:p>
          <a:p>
            <a:pPr marL="0" indent="0">
              <a:buNone/>
            </a:pPr>
            <a:r>
              <a:rPr lang="en-US" sz="2000" dirty="0"/>
              <a:t>chrUn_KI270754v1        36070   .       C       A       21.7931 .       DP=2;VDB=0.02;SGB=-0.453602;MQ0F=0.0;AF1=1.0;AC1=2.0;MQ=29;FQ=-32.988;DP4=0,0,2,0       GT:PL:DP:AD     ./.:.:.:.       1/1:53,6,0:2:0,2</a:t>
            </a:r>
          </a:p>
          <a:p>
            <a:pPr marL="0" indent="0">
              <a:buNone/>
            </a:pPr>
            <a:r>
              <a:rPr lang="en-US" sz="2000" dirty="0"/>
              <a:t>chrUn_KI270757v1        16096   .       A       C       12.0443 .       DP=2;VDB=0.02;SGB=-0.453602;MQ0F=0.0;AF1=1.0;AC1=2.0;MQ=24;FQ=-32.9882;DP4=0,0,2,0      GT:PL:DP:AD     ./.:.:.:.       1/1:43,6,0:2:0,2</a:t>
            </a:r>
          </a:p>
          <a:p>
            <a:pPr marL="0" indent="0">
              <a:buNone/>
            </a:pPr>
            <a:r>
              <a:rPr lang="en-US" sz="2000" dirty="0"/>
              <a:t>chrUn_KI270757v1        16203   .       G       A       4.60864 .       DP=2;VDB=0.02;SGB=-0.453602;MQ0F=0.0;AF1=1.0;AC1=2.0;MQ=24;FQ=-32.9897;DP4=0,0,0,2      GT:PL:DP:AD     ./.:.:.:.       1/1:34,6,0:2:0,2</a:t>
            </a:r>
          </a:p>
          <a:p>
            <a:pPr marL="0" indent="0">
              <a:buNone/>
            </a:pPr>
            <a:r>
              <a:rPr lang="en-US" sz="2000" dirty="0"/>
              <a:t>chrUn_KI270757v1        16221   .       G       T       12.0443 .       DP=2;VDB=0.02;SGB=-0.453602;MQ0F=0.0;AF1=1.0;AC1=2.0;MQ=24;FQ=-32.9882;DP4=0,0,0,2      GT:PL:DP:AD     ./.:.:.:.       1/1:43,6,0:2:0,2</a:t>
            </a:r>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p:txBody>
      </p:sp>
      <p:sp>
        <p:nvSpPr>
          <p:cNvPr id="2" name="Slide Number Placeholder 1">
            <a:extLst>
              <a:ext uri="{FF2B5EF4-FFF2-40B4-BE49-F238E27FC236}">
                <a16:creationId xmlns:a16="http://schemas.microsoft.com/office/drawing/2014/main" id="{7DE695A8-FCB5-47CE-A62C-E547C6F46AD9}"/>
              </a:ext>
            </a:extLst>
          </p:cNvPr>
          <p:cNvSpPr>
            <a:spLocks noGrp="1"/>
          </p:cNvSpPr>
          <p:nvPr>
            <p:ph type="sldNum" sz="quarter" idx="12"/>
          </p:nvPr>
        </p:nvSpPr>
        <p:spPr/>
        <p:txBody>
          <a:bodyPr/>
          <a:lstStyle/>
          <a:p>
            <a:fld id="{79EB0BAA-089B-F446-9CF3-DE954596BEEC}" type="slidenum">
              <a:rPr lang="en-US" smtClean="0"/>
              <a:t>68</a:t>
            </a:fld>
            <a:endParaRPr lang="en-US"/>
          </a:p>
        </p:txBody>
      </p:sp>
    </p:spTree>
    <p:extLst>
      <p:ext uri="{BB962C8B-B14F-4D97-AF65-F5344CB8AC3E}">
        <p14:creationId xmlns:p14="http://schemas.microsoft.com/office/powerpoint/2010/main" val="112483139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Jan 24, 2020 Meeting</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675A87AE-4C60-4A30-A68C-1F4765427F5B}"/>
              </a:ext>
            </a:extLst>
          </p:cNvPr>
          <p:cNvSpPr>
            <a:spLocks noGrp="1"/>
          </p:cNvSpPr>
          <p:nvPr>
            <p:ph type="sldNum" sz="quarter" idx="12"/>
          </p:nvPr>
        </p:nvSpPr>
        <p:spPr/>
        <p:txBody>
          <a:bodyPr/>
          <a:lstStyle/>
          <a:p>
            <a:fld id="{79EB0BAA-089B-F446-9CF3-DE954596BEEC}" type="slidenum">
              <a:rPr lang="en-US" smtClean="0"/>
              <a:t>69</a:t>
            </a:fld>
            <a:endParaRPr lang="en-US"/>
          </a:p>
        </p:txBody>
      </p:sp>
    </p:spTree>
    <p:extLst>
      <p:ext uri="{BB962C8B-B14F-4D97-AF65-F5344CB8AC3E}">
        <p14:creationId xmlns:p14="http://schemas.microsoft.com/office/powerpoint/2010/main" val="6592695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0BB7BC-F334-274E-BC76-5D9B27AE01DB}"/>
              </a:ext>
            </a:extLst>
          </p:cNvPr>
          <p:cNvSpPr>
            <a:spLocks noGrp="1"/>
          </p:cNvSpPr>
          <p:nvPr>
            <p:ph type="title"/>
          </p:nvPr>
        </p:nvSpPr>
        <p:spPr>
          <a:xfrm>
            <a:off x="219770" y="134667"/>
            <a:ext cx="8574823" cy="497235"/>
          </a:xfrm>
        </p:spPr>
        <p:txBody>
          <a:bodyPr>
            <a:normAutofit fontScale="90000"/>
          </a:bodyPr>
          <a:lstStyle/>
          <a:p>
            <a:r>
              <a:rPr lang="en-US" b="1" dirty="0">
                <a:solidFill>
                  <a:srgbClr val="1F0DFF"/>
                </a:solidFill>
              </a:rPr>
              <a:t>July 21, 2019 Meeting To-Do </a:t>
            </a:r>
          </a:p>
        </p:txBody>
      </p:sp>
      <p:sp>
        <p:nvSpPr>
          <p:cNvPr id="3" name="Content Placeholder 2">
            <a:extLst>
              <a:ext uri="{FF2B5EF4-FFF2-40B4-BE49-F238E27FC236}">
                <a16:creationId xmlns:a16="http://schemas.microsoft.com/office/drawing/2014/main" id="{D80FEC17-7DC9-3C4D-B919-199E063F0A5A}"/>
              </a:ext>
            </a:extLst>
          </p:cNvPr>
          <p:cNvSpPr>
            <a:spLocks noGrp="1"/>
          </p:cNvSpPr>
          <p:nvPr>
            <p:ph idx="1"/>
          </p:nvPr>
        </p:nvSpPr>
        <p:spPr>
          <a:xfrm>
            <a:off x="156116" y="877229"/>
            <a:ext cx="8987883" cy="5189034"/>
          </a:xfrm>
        </p:spPr>
        <p:txBody>
          <a:bodyPr>
            <a:normAutofit/>
          </a:bodyPr>
          <a:lstStyle/>
          <a:p>
            <a:pPr marL="0" indent="0">
              <a:buNone/>
            </a:pPr>
            <a:r>
              <a:rPr lang="en-US" sz="2000" dirty="0">
                <a:cs typeface="Times New Roman" panose="02020603050405020304" pitchFamily="18" charset="0"/>
              </a:rPr>
              <a:t>1. Find SNPs using pair-end data of 826, 827, 832. Then run DBM (chr10). </a:t>
            </a:r>
          </a:p>
          <a:p>
            <a:pPr marL="0" indent="0">
              <a:buNone/>
            </a:pPr>
            <a:r>
              <a:rPr lang="en-US" sz="2000" dirty="0">
                <a:cs typeface="Times New Roman" panose="02020603050405020304" pitchFamily="18" charset="0"/>
              </a:rPr>
              <a:t>	</a:t>
            </a:r>
            <a:r>
              <a:rPr lang="en-US" sz="2000" dirty="0">
                <a:solidFill>
                  <a:srgbClr val="00B050"/>
                </a:solidFill>
                <a:cs typeface="Times New Roman" panose="02020603050405020304" pitchFamily="18" charset="0"/>
              </a:rPr>
              <a:t>Complete</a:t>
            </a:r>
            <a:r>
              <a:rPr lang="en-US" sz="2000" dirty="0">
                <a:cs typeface="Times New Roman" panose="02020603050405020304" pitchFamily="18" charset="0"/>
              </a:rPr>
              <a:t>, see July21.2019.PairEndDBM.txt</a:t>
            </a:r>
          </a:p>
          <a:p>
            <a:pPr marL="0" indent="0">
              <a:buNone/>
            </a:pPr>
            <a:r>
              <a:rPr lang="en-US" sz="2000" dirty="0">
                <a:cs typeface="Times New Roman" panose="02020603050405020304" pitchFamily="18" charset="0"/>
              </a:rPr>
              <a:t>2. (1) Run HapSeq2 on sample data </a:t>
            </a:r>
          </a:p>
          <a:p>
            <a:pPr marL="0" indent="0">
              <a:buNone/>
            </a:pPr>
            <a:r>
              <a:rPr lang="en-US" sz="2000" dirty="0">
                <a:cs typeface="Times New Roman" panose="02020603050405020304" pitchFamily="18" charset="0"/>
              </a:rPr>
              <a:t>    (2) Prepare HapSeq2 input and then run HapSeq2 using real data 826, 827, 832</a:t>
            </a:r>
          </a:p>
          <a:p>
            <a:pPr marL="0" indent="0">
              <a:buNone/>
            </a:pPr>
            <a:r>
              <a:rPr lang="en-US" sz="2000" dirty="0">
                <a:cs typeface="Times New Roman" panose="02020603050405020304" pitchFamily="18" charset="0"/>
              </a:rPr>
              <a:t>	</a:t>
            </a:r>
            <a:r>
              <a:rPr lang="en-US" sz="2000" dirty="0">
                <a:solidFill>
                  <a:srgbClr val="00B050"/>
                </a:solidFill>
                <a:cs typeface="Times New Roman" panose="02020603050405020304" pitchFamily="18" charset="0"/>
              </a:rPr>
              <a:t>In progress</a:t>
            </a:r>
            <a:r>
              <a:rPr lang="en-US" sz="2000" dirty="0">
                <a:cs typeface="Times New Roman" panose="02020603050405020304" pitchFamily="18" charset="0"/>
              </a:rPr>
              <a:t>, see July21.2019.HapSeq2BamParser.txt</a:t>
            </a:r>
          </a:p>
          <a:p>
            <a:pPr marL="0" indent="0">
              <a:buNone/>
            </a:pPr>
            <a:r>
              <a:rPr lang="en-US" sz="2000" dirty="0">
                <a:solidFill>
                  <a:srgbClr val="00B050"/>
                </a:solidFill>
                <a:cs typeface="Times New Roman" panose="02020603050405020304" pitchFamily="18" charset="0"/>
              </a:rPr>
              <a:t>	</a:t>
            </a:r>
            <a:endParaRPr lang="en-US" sz="2000" dirty="0">
              <a:cs typeface="Times New Roman" panose="02020603050405020304" pitchFamily="18" charset="0"/>
            </a:endParaRPr>
          </a:p>
          <a:p>
            <a:pPr marL="0" indent="0">
              <a:buNone/>
            </a:pPr>
            <a:endParaRPr lang="en-US" sz="2000" dirty="0">
              <a:cs typeface="Times New Roman" panose="02020603050405020304" pitchFamily="18" charset="0"/>
            </a:endParaRPr>
          </a:p>
        </p:txBody>
      </p:sp>
      <p:sp>
        <p:nvSpPr>
          <p:cNvPr id="4" name="Slide Number Placeholder 3">
            <a:extLst>
              <a:ext uri="{FF2B5EF4-FFF2-40B4-BE49-F238E27FC236}">
                <a16:creationId xmlns:a16="http://schemas.microsoft.com/office/drawing/2014/main" id="{221CC3A8-0351-46CE-A7BA-56AC866DAEE9}"/>
              </a:ext>
            </a:extLst>
          </p:cNvPr>
          <p:cNvSpPr>
            <a:spLocks noGrp="1"/>
          </p:cNvSpPr>
          <p:nvPr>
            <p:ph type="sldNum" sz="quarter" idx="12"/>
          </p:nvPr>
        </p:nvSpPr>
        <p:spPr/>
        <p:txBody>
          <a:bodyPr/>
          <a:lstStyle/>
          <a:p>
            <a:fld id="{79EB0BAA-089B-F446-9CF3-DE954596BEEC}" type="slidenum">
              <a:rPr lang="en-US" smtClean="0"/>
              <a:t>7</a:t>
            </a:fld>
            <a:endParaRPr lang="en-US"/>
          </a:p>
        </p:txBody>
      </p:sp>
    </p:spTree>
    <p:extLst>
      <p:ext uri="{BB962C8B-B14F-4D97-AF65-F5344CB8AC3E}">
        <p14:creationId xmlns:p14="http://schemas.microsoft.com/office/powerpoint/2010/main" val="140529781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096000"/>
          </a:xfrm>
        </p:spPr>
        <p:txBody>
          <a:bodyPr>
            <a:normAutofit fontScale="85000" lnSpcReduction="10000"/>
          </a:bodyPr>
          <a:lstStyle/>
          <a:p>
            <a:pPr marL="0" indent="0">
              <a:buNone/>
            </a:pPr>
            <a:r>
              <a:rPr lang="en-US" sz="2000" dirty="0">
                <a:solidFill>
                  <a:srgbClr val="00B050"/>
                </a:solidFill>
              </a:rPr>
              <a:t>1. Create input for Whatshap </a:t>
            </a:r>
            <a:r>
              <a:rPr lang="en-US" sz="2000" dirty="0" err="1">
                <a:solidFill>
                  <a:srgbClr val="00B050"/>
                </a:solidFill>
              </a:rPr>
              <a:t>multisample</a:t>
            </a:r>
            <a:r>
              <a:rPr lang="en-US" sz="2000" dirty="0">
                <a:solidFill>
                  <a:srgbClr val="00B050"/>
                </a:solidFill>
              </a:rPr>
              <a:t>: see Bertie’s work report notes on PPT slide 88 - 98</a:t>
            </a:r>
          </a:p>
          <a:p>
            <a:pPr marL="0" indent="0">
              <a:buNone/>
            </a:pPr>
            <a:r>
              <a:rPr lang="en-US" sz="2000" dirty="0"/>
              <a:t>I added a sample identifier to each RG and prepared a single VCF using </a:t>
            </a:r>
            <a:r>
              <a:rPr lang="en-US" sz="2000" dirty="0" err="1"/>
              <a:t>bcftools</a:t>
            </a:r>
            <a:r>
              <a:rPr lang="en-US" sz="2000" dirty="0"/>
              <a:t> </a:t>
            </a:r>
            <a:r>
              <a:rPr lang="en-US" sz="2000" dirty="0" err="1"/>
              <a:t>mpileup</a:t>
            </a:r>
            <a:r>
              <a:rPr lang="en-US" sz="2000" dirty="0"/>
              <a:t>. Haplotype phased with </a:t>
            </a:r>
            <a:r>
              <a:rPr lang="en-US" sz="2000" dirty="0" err="1"/>
              <a:t>WhatsHap</a:t>
            </a:r>
            <a:r>
              <a:rPr lang="en-US" sz="2000" dirty="0"/>
              <a:t>, See slide 71</a:t>
            </a:r>
          </a:p>
          <a:p>
            <a:pPr marL="0" indent="0">
              <a:buNone/>
            </a:pPr>
            <a:endParaRPr lang="en-US" sz="2000" dirty="0"/>
          </a:p>
          <a:p>
            <a:pPr marL="0" indent="0">
              <a:buNone/>
            </a:pPr>
            <a:r>
              <a:rPr lang="en-US" sz="2000" dirty="0"/>
              <a:t>2. (1) Run Whatshap with indels included for each single sample (826, 827, 832, 847, 850) </a:t>
            </a:r>
          </a:p>
          <a:p>
            <a:pPr marL="0" indent="0">
              <a:buNone/>
            </a:pPr>
            <a:r>
              <a:rPr lang="en-US" sz="2000" dirty="0"/>
              <a:t>(2) and 5 sample </a:t>
            </a:r>
          </a:p>
          <a:p>
            <a:pPr marL="0" indent="0">
              <a:buNone/>
            </a:pPr>
            <a:r>
              <a:rPr lang="en-US" sz="2000" dirty="0"/>
              <a:t>(3) See WhatsHap_5_samples.Nov24.2019.txt for Bertie's script and screen output and use diff to compare your two's output</a:t>
            </a:r>
          </a:p>
          <a:p>
            <a:pPr marL="0" indent="0">
              <a:buNone/>
            </a:pPr>
            <a:r>
              <a:rPr lang="en-US" sz="2000" dirty="0"/>
              <a:t>(4) Diff the phased.vcf of each sample with the phased.vcf from the 5-sample</a:t>
            </a:r>
          </a:p>
          <a:p>
            <a:pPr marL="0" indent="0">
              <a:buNone/>
            </a:pPr>
            <a:r>
              <a:rPr lang="en-US" sz="2000" dirty="0"/>
              <a:t>see Bertie's PPT slide 94 -98 for her previous comparison</a:t>
            </a:r>
          </a:p>
          <a:p>
            <a:pPr marL="0" indent="0">
              <a:buNone/>
            </a:pPr>
            <a:endParaRPr lang="en-US" sz="2000" dirty="0"/>
          </a:p>
          <a:p>
            <a:pPr marL="0" indent="0">
              <a:buNone/>
            </a:pPr>
            <a:r>
              <a:rPr lang="en-US" sz="2000" dirty="0"/>
              <a:t>3. (1) Filter out the indels for each sample </a:t>
            </a:r>
          </a:p>
          <a:p>
            <a:pPr marL="0" indent="0">
              <a:buNone/>
            </a:pPr>
            <a:r>
              <a:rPr lang="en-US" sz="2000" dirty="0"/>
              <a:t>(2) Phase each sample without indels (3) phase 5 sample</a:t>
            </a:r>
          </a:p>
          <a:p>
            <a:pPr marL="0" indent="0">
              <a:buNone/>
            </a:pPr>
            <a:r>
              <a:rPr lang="en-US" sz="2000" dirty="0"/>
              <a:t>(3) Diff the phased.vcf of each sample with the phased.vcf from the 5-sample</a:t>
            </a:r>
          </a:p>
          <a:p>
            <a:pPr marL="0" indent="0">
              <a:buNone/>
            </a:pPr>
            <a:endParaRPr lang="en-US" sz="2000" dirty="0"/>
          </a:p>
          <a:p>
            <a:pPr marL="0" indent="0">
              <a:buNone/>
            </a:pPr>
            <a:r>
              <a:rPr lang="en-US" sz="2000" dirty="0"/>
              <a:t>4. Check the default coverage setting for Whatshap and see if we can change this setting</a:t>
            </a:r>
          </a:p>
          <a:p>
            <a:pPr marL="0" indent="0">
              <a:buNone/>
            </a:pPr>
            <a:r>
              <a:rPr lang="en-US" sz="2000" dirty="0"/>
              <a:t>5. Check if Whatshap supports phasing for homozygous sites "1/1"</a:t>
            </a:r>
          </a:p>
          <a:p>
            <a:pPr marL="0" indent="0">
              <a:buNone/>
            </a:pPr>
            <a:r>
              <a:rPr lang="en-US" sz="2000" dirty="0"/>
              <a:t>see the following example from the end of "WhatsHap_826T_827T.Nov23.2019.txt"</a:t>
            </a:r>
          </a:p>
        </p:txBody>
      </p:sp>
      <p:sp>
        <p:nvSpPr>
          <p:cNvPr id="2" name="Slide Number Placeholder 1">
            <a:extLst>
              <a:ext uri="{FF2B5EF4-FFF2-40B4-BE49-F238E27FC236}">
                <a16:creationId xmlns:a16="http://schemas.microsoft.com/office/drawing/2014/main" id="{E4B74894-BAB5-4FA8-8252-0CFD79CB3809}"/>
              </a:ext>
            </a:extLst>
          </p:cNvPr>
          <p:cNvSpPr>
            <a:spLocks noGrp="1"/>
          </p:cNvSpPr>
          <p:nvPr>
            <p:ph type="sldNum" sz="quarter" idx="12"/>
          </p:nvPr>
        </p:nvSpPr>
        <p:spPr/>
        <p:txBody>
          <a:bodyPr/>
          <a:lstStyle/>
          <a:p>
            <a:fld id="{79EB0BAA-089B-F446-9CF3-DE954596BEEC}" type="slidenum">
              <a:rPr lang="en-US" smtClean="0"/>
              <a:t>70</a:t>
            </a:fld>
            <a:endParaRPr lang="en-US"/>
          </a:p>
        </p:txBody>
      </p:sp>
    </p:spTree>
    <p:extLst>
      <p:ext uri="{BB962C8B-B14F-4D97-AF65-F5344CB8AC3E}">
        <p14:creationId xmlns:p14="http://schemas.microsoft.com/office/powerpoint/2010/main" val="257036421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096000"/>
          </a:xfrm>
        </p:spPr>
        <p:txBody>
          <a:bodyPr>
            <a:normAutofit fontScale="85000" lnSpcReduction="10000"/>
          </a:bodyPr>
          <a:lstStyle/>
          <a:p>
            <a:pPr marL="0" indent="0">
              <a:buNone/>
            </a:pPr>
            <a:r>
              <a:rPr lang="en-US" sz="2000" dirty="0"/>
              <a:t>[s_m774@login2 MIHA.input.2020.1.14]$ </a:t>
            </a:r>
            <a:r>
              <a:rPr lang="en-US" sz="2000" dirty="0" err="1"/>
              <a:t>pwd</a:t>
            </a:r>
            <a:endParaRPr lang="en-US" sz="2000" dirty="0"/>
          </a:p>
          <a:p>
            <a:pPr marL="0" indent="0">
              <a:buNone/>
            </a:pPr>
            <a:r>
              <a:rPr lang="en-US" sz="2000" dirty="0"/>
              <a:t>/home/s_m774/data/MIHA.input.2020.1.14</a:t>
            </a:r>
          </a:p>
          <a:p>
            <a:pPr marL="0" indent="0">
              <a:buNone/>
            </a:pPr>
            <a:endParaRPr lang="en-US" sz="2000" dirty="0"/>
          </a:p>
          <a:p>
            <a:pPr marL="0" indent="0">
              <a:buNone/>
            </a:pPr>
            <a:r>
              <a:rPr lang="en-US" sz="2000" dirty="0"/>
              <a:t># tagged each bam file with read group </a:t>
            </a:r>
          </a:p>
          <a:p>
            <a:pPr marL="0" indent="0">
              <a:buNone/>
            </a:pPr>
            <a:r>
              <a:rPr lang="en-US" sz="2000" dirty="0"/>
              <a:t>[s_m774@login2 </a:t>
            </a:r>
            <a:r>
              <a:rPr lang="en-US" sz="2000" dirty="0" err="1"/>
              <a:t>whatshap.data</a:t>
            </a:r>
            <a:r>
              <a:rPr lang="en-US" sz="2000" dirty="0"/>
              <a:t>]$ /group/hon/hon3398o/0.course.files/software/samtools-1.9/</a:t>
            </a:r>
            <a:r>
              <a:rPr lang="en-US" sz="2000" dirty="0" err="1"/>
              <a:t>samtools</a:t>
            </a:r>
            <a:r>
              <a:rPr lang="en-US" sz="2000" dirty="0"/>
              <a:t> </a:t>
            </a:r>
            <a:r>
              <a:rPr lang="en-US" sz="2000" dirty="0" err="1"/>
              <a:t>addreplacerg</a:t>
            </a:r>
            <a:r>
              <a:rPr lang="en-US" sz="2000" dirty="0"/>
              <a:t> -r 'ID:826' -r 'SM:826' -o 826RG.chr10.bam 826.chr10.sorted.bam</a:t>
            </a:r>
          </a:p>
          <a:p>
            <a:pPr marL="0" indent="0">
              <a:buNone/>
            </a:pPr>
            <a:r>
              <a:rPr lang="en-US" sz="2000" dirty="0"/>
              <a:t>[s_m774@login2 </a:t>
            </a:r>
            <a:r>
              <a:rPr lang="en-US" sz="2000" dirty="0" err="1"/>
              <a:t>whatshap.data</a:t>
            </a:r>
            <a:r>
              <a:rPr lang="en-US" sz="2000" dirty="0"/>
              <a:t>]$ /group/hon/hon3398o/0.course.files/software/samtools-1.9/</a:t>
            </a:r>
            <a:r>
              <a:rPr lang="en-US" sz="2000" dirty="0" err="1"/>
              <a:t>samtools</a:t>
            </a:r>
            <a:r>
              <a:rPr lang="en-US" sz="2000" dirty="0"/>
              <a:t> </a:t>
            </a:r>
            <a:r>
              <a:rPr lang="en-US" sz="2000" dirty="0" err="1"/>
              <a:t>addreplacerg</a:t>
            </a:r>
            <a:r>
              <a:rPr lang="en-US" sz="2000" dirty="0"/>
              <a:t> -r 'ID:826' -r 'SM:827' -o 827RG.chr10.bam 827.chr10.sorted.bam</a:t>
            </a:r>
          </a:p>
          <a:p>
            <a:pPr marL="0" indent="0">
              <a:buNone/>
            </a:pPr>
            <a:endParaRPr lang="en-US" sz="2000" dirty="0"/>
          </a:p>
          <a:p>
            <a:pPr marL="0" indent="0">
              <a:buNone/>
            </a:pPr>
            <a:endParaRPr lang="en-US" sz="2000" dirty="0"/>
          </a:p>
          <a:p>
            <a:pPr marL="0" indent="0">
              <a:buNone/>
            </a:pPr>
            <a:r>
              <a:rPr lang="en-US" sz="2000" dirty="0"/>
              <a:t># index each bam</a:t>
            </a:r>
          </a:p>
          <a:p>
            <a:pPr marL="0" indent="0">
              <a:buNone/>
            </a:pPr>
            <a:r>
              <a:rPr lang="en-US" sz="2000" dirty="0"/>
              <a:t>[s_m774@login1 </a:t>
            </a:r>
            <a:r>
              <a:rPr lang="en-US" sz="2000" dirty="0" err="1"/>
              <a:t>whatshap.data</a:t>
            </a:r>
            <a:r>
              <a:rPr lang="en-US" sz="2000" dirty="0"/>
              <a:t>]$ /group/hon/hon3398o/0.course.files/software/samtools-1.9/</a:t>
            </a:r>
            <a:r>
              <a:rPr lang="en-US" sz="2000" dirty="0" err="1"/>
              <a:t>samtools</a:t>
            </a:r>
            <a:r>
              <a:rPr lang="en-US" sz="2000" dirty="0"/>
              <a:t> index 826RG.chr10.bam 826RG.chr10.bai</a:t>
            </a:r>
          </a:p>
          <a:p>
            <a:pPr marL="0" indent="0">
              <a:buNone/>
            </a:pPr>
            <a:r>
              <a:rPr lang="en-US" sz="2000" dirty="0"/>
              <a:t>[s_m774@login1 </a:t>
            </a:r>
            <a:r>
              <a:rPr lang="en-US" sz="2000" dirty="0" err="1"/>
              <a:t>whatshap.data</a:t>
            </a:r>
            <a:r>
              <a:rPr lang="en-US" sz="2000" dirty="0"/>
              <a:t>]$ /group/hon/hon3398o/0.course.files/software/samtools-1.9/</a:t>
            </a:r>
            <a:r>
              <a:rPr lang="en-US" sz="2000" dirty="0" err="1"/>
              <a:t>samtools</a:t>
            </a:r>
            <a:r>
              <a:rPr lang="en-US" sz="2000" dirty="0"/>
              <a:t> index 827RG.chr10.bam 827RG.chr10.bai</a:t>
            </a:r>
          </a:p>
          <a:p>
            <a:pPr marL="0" indent="0">
              <a:buNone/>
            </a:pPr>
            <a:endParaRPr lang="en-US" sz="2000" dirty="0"/>
          </a:p>
          <a:p>
            <a:pPr marL="0" indent="0">
              <a:buNone/>
            </a:pPr>
            <a:r>
              <a:rPr lang="en-US" sz="2000" dirty="0"/>
              <a:t># bamList.txt</a:t>
            </a:r>
          </a:p>
          <a:p>
            <a:pPr marL="0" indent="0">
              <a:buNone/>
            </a:pPr>
            <a:r>
              <a:rPr lang="en-US" sz="2000" dirty="0"/>
              <a:t>826RG.chr10.bam</a:t>
            </a:r>
          </a:p>
          <a:p>
            <a:pPr marL="0" indent="0">
              <a:buNone/>
            </a:pPr>
            <a:r>
              <a:rPr lang="en-US" sz="2000" dirty="0"/>
              <a:t>827RG.chr10.bam</a:t>
            </a:r>
          </a:p>
          <a:p>
            <a:pPr marL="0" indent="0">
              <a:buNone/>
            </a:pPr>
            <a:endParaRPr lang="en-US" sz="2000" dirty="0"/>
          </a:p>
          <a:p>
            <a:pPr marL="0" indent="0">
              <a:buNone/>
            </a:pPr>
            <a:endParaRPr lang="en-US" sz="2000" dirty="0"/>
          </a:p>
        </p:txBody>
      </p:sp>
      <p:sp>
        <p:nvSpPr>
          <p:cNvPr id="2" name="Slide Number Placeholder 1">
            <a:extLst>
              <a:ext uri="{FF2B5EF4-FFF2-40B4-BE49-F238E27FC236}">
                <a16:creationId xmlns:a16="http://schemas.microsoft.com/office/drawing/2014/main" id="{66738D19-AC9F-4519-B9BE-7B838E6FB068}"/>
              </a:ext>
            </a:extLst>
          </p:cNvPr>
          <p:cNvSpPr>
            <a:spLocks noGrp="1"/>
          </p:cNvSpPr>
          <p:nvPr>
            <p:ph type="sldNum" sz="quarter" idx="12"/>
          </p:nvPr>
        </p:nvSpPr>
        <p:spPr/>
        <p:txBody>
          <a:bodyPr/>
          <a:lstStyle/>
          <a:p>
            <a:fld id="{79EB0BAA-089B-F446-9CF3-DE954596BEEC}" type="slidenum">
              <a:rPr lang="en-US" smtClean="0"/>
              <a:t>71</a:t>
            </a:fld>
            <a:endParaRPr lang="en-US"/>
          </a:p>
        </p:txBody>
      </p:sp>
    </p:spTree>
    <p:extLst>
      <p:ext uri="{BB962C8B-B14F-4D97-AF65-F5344CB8AC3E}">
        <p14:creationId xmlns:p14="http://schemas.microsoft.com/office/powerpoint/2010/main" val="70493101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096000"/>
          </a:xfrm>
        </p:spPr>
        <p:txBody>
          <a:bodyPr>
            <a:normAutofit/>
          </a:bodyPr>
          <a:lstStyle/>
          <a:p>
            <a:pPr marL="0" indent="0">
              <a:buNone/>
            </a:pPr>
            <a:r>
              <a:rPr lang="en-US" sz="2000" dirty="0"/>
              <a:t># call SNPs with </a:t>
            </a:r>
            <a:r>
              <a:rPr lang="en-US" sz="2000" dirty="0" err="1"/>
              <a:t>mpileup</a:t>
            </a:r>
            <a:endParaRPr lang="en-US" sz="2000" dirty="0"/>
          </a:p>
          <a:p>
            <a:pPr marL="0" indent="0">
              <a:buNone/>
            </a:pPr>
            <a:r>
              <a:rPr lang="en-US" sz="2000" dirty="0"/>
              <a:t># -b bam list</a:t>
            </a:r>
          </a:p>
          <a:p>
            <a:pPr marL="0" indent="0">
              <a:buNone/>
            </a:pPr>
            <a:r>
              <a:rPr lang="en-US" sz="2000" dirty="0"/>
              <a:t># -f FASTA format index</a:t>
            </a:r>
          </a:p>
          <a:p>
            <a:pPr marL="0" indent="0">
              <a:buNone/>
            </a:pPr>
            <a:endParaRPr lang="en-US" sz="2000" dirty="0"/>
          </a:p>
          <a:p>
            <a:pPr marL="0" indent="0">
              <a:buNone/>
            </a:pPr>
            <a:r>
              <a:rPr lang="en-US" sz="2000" dirty="0"/>
              <a:t># filter SNPs with </a:t>
            </a:r>
            <a:r>
              <a:rPr lang="en-US" sz="2000" dirty="0" err="1"/>
              <a:t>bcftools</a:t>
            </a:r>
            <a:r>
              <a:rPr lang="en-US" sz="2000" dirty="0"/>
              <a:t> call</a:t>
            </a:r>
          </a:p>
          <a:p>
            <a:pPr marL="0" indent="0">
              <a:buNone/>
            </a:pPr>
            <a:r>
              <a:rPr lang="en-US" sz="2000" dirty="0"/>
              <a:t># -c consensus caller</a:t>
            </a:r>
          </a:p>
          <a:p>
            <a:pPr marL="0" indent="0">
              <a:buNone/>
            </a:pPr>
            <a:r>
              <a:rPr lang="en-US" sz="2000" dirty="0"/>
              <a:t># -v variant sites only output</a:t>
            </a:r>
          </a:p>
          <a:p>
            <a:pPr marL="0" indent="0">
              <a:buNone/>
            </a:pPr>
            <a:r>
              <a:rPr lang="en-US" sz="2000" dirty="0"/>
              <a:t># -o output file</a:t>
            </a:r>
          </a:p>
          <a:p>
            <a:pPr marL="0" indent="0">
              <a:buNone/>
            </a:pPr>
            <a:endParaRPr lang="en-US" sz="2000" dirty="0"/>
          </a:p>
          <a:p>
            <a:pPr marL="0" indent="0">
              <a:buNone/>
            </a:pPr>
            <a:r>
              <a:rPr lang="en-US" sz="2000" dirty="0"/>
              <a:t>[s_m774@login2 </a:t>
            </a:r>
            <a:r>
              <a:rPr lang="en-US" sz="2000" dirty="0" err="1"/>
              <a:t>whatshap.data</a:t>
            </a:r>
            <a:r>
              <a:rPr lang="en-US" sz="2000" dirty="0"/>
              <a:t>]$ /group/hon/hon3398o/0.course.files/software/bcftools-1.9/</a:t>
            </a:r>
            <a:r>
              <a:rPr lang="en-US" sz="2000" dirty="0" err="1"/>
              <a:t>bcftools</a:t>
            </a:r>
            <a:r>
              <a:rPr lang="en-US" sz="2000" dirty="0"/>
              <a:t> </a:t>
            </a:r>
            <a:r>
              <a:rPr lang="en-US" sz="2000" dirty="0" err="1"/>
              <a:t>mpileup</a:t>
            </a:r>
            <a:r>
              <a:rPr lang="en-US" sz="2000" dirty="0"/>
              <a:t> -b bamList.txt -f chr10.fa | /group/hon/hon3398o/0.course.files/software/bcftools-1.9/</a:t>
            </a:r>
            <a:r>
              <a:rPr lang="en-US" sz="2000" dirty="0" err="1"/>
              <a:t>bcftools</a:t>
            </a:r>
            <a:r>
              <a:rPr lang="en-US" sz="2000" dirty="0"/>
              <a:t> call -cv -o 826.827.chr10.vcf</a:t>
            </a:r>
          </a:p>
          <a:p>
            <a:pPr marL="0" indent="0">
              <a:buNone/>
            </a:pPr>
            <a:endParaRPr lang="en-US" sz="2000" dirty="0"/>
          </a:p>
          <a:p>
            <a:pPr marL="0" indent="0">
              <a:buNone/>
            </a:pPr>
            <a:endParaRPr lang="en-US" sz="2000" dirty="0"/>
          </a:p>
        </p:txBody>
      </p:sp>
      <p:sp>
        <p:nvSpPr>
          <p:cNvPr id="2" name="Slide Number Placeholder 1">
            <a:extLst>
              <a:ext uri="{FF2B5EF4-FFF2-40B4-BE49-F238E27FC236}">
                <a16:creationId xmlns:a16="http://schemas.microsoft.com/office/drawing/2014/main" id="{FDB1B8D4-DD97-4442-A0B8-D63E84052716}"/>
              </a:ext>
            </a:extLst>
          </p:cNvPr>
          <p:cNvSpPr>
            <a:spLocks noGrp="1"/>
          </p:cNvSpPr>
          <p:nvPr>
            <p:ph type="sldNum" sz="quarter" idx="12"/>
          </p:nvPr>
        </p:nvSpPr>
        <p:spPr/>
        <p:txBody>
          <a:bodyPr/>
          <a:lstStyle/>
          <a:p>
            <a:fld id="{79EB0BAA-089B-F446-9CF3-DE954596BEEC}" type="slidenum">
              <a:rPr lang="en-US" smtClean="0"/>
              <a:t>72</a:t>
            </a:fld>
            <a:endParaRPr lang="en-US"/>
          </a:p>
        </p:txBody>
      </p:sp>
    </p:spTree>
    <p:extLst>
      <p:ext uri="{BB962C8B-B14F-4D97-AF65-F5344CB8AC3E}">
        <p14:creationId xmlns:p14="http://schemas.microsoft.com/office/powerpoint/2010/main" val="51010304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096000"/>
          </a:xfrm>
        </p:spPr>
        <p:txBody>
          <a:bodyPr>
            <a:normAutofit lnSpcReduction="10000"/>
          </a:bodyPr>
          <a:lstStyle/>
          <a:p>
            <a:pPr marL="0" indent="0">
              <a:buNone/>
            </a:pPr>
            <a:r>
              <a:rPr lang="en-US" sz="2000" dirty="0"/>
              <a:t># compress and index VCF</a:t>
            </a:r>
          </a:p>
          <a:p>
            <a:pPr marL="0" indent="0">
              <a:buNone/>
            </a:pPr>
            <a:r>
              <a:rPr lang="en-US" sz="2000" dirty="0"/>
              <a:t># -l level of compression</a:t>
            </a:r>
          </a:p>
          <a:p>
            <a:pPr marL="0" indent="0">
              <a:buNone/>
            </a:pPr>
            <a:r>
              <a:rPr lang="en-US" sz="2000" dirty="0"/>
              <a:t># -o output</a:t>
            </a:r>
          </a:p>
          <a:p>
            <a:pPr marL="0" indent="0">
              <a:buNone/>
            </a:pPr>
            <a:endParaRPr lang="en-US" sz="2000" dirty="0"/>
          </a:p>
          <a:p>
            <a:pPr marL="0" indent="0">
              <a:buNone/>
            </a:pPr>
            <a:r>
              <a:rPr lang="en-US" sz="2000" dirty="0"/>
              <a:t>[s_m774@login1 </a:t>
            </a:r>
            <a:r>
              <a:rPr lang="en-US" sz="2000" dirty="0" err="1"/>
              <a:t>whatshap.data</a:t>
            </a:r>
            <a:r>
              <a:rPr lang="en-US" sz="2000" dirty="0"/>
              <a:t>]$ /group/hon/hon3398o/0.course.files/software/bcftools-1.9/</a:t>
            </a:r>
            <a:r>
              <a:rPr lang="en-US" sz="2000" dirty="0" err="1"/>
              <a:t>bcftools</a:t>
            </a:r>
            <a:r>
              <a:rPr lang="en-US" sz="2000" dirty="0"/>
              <a:t> view -l 1 -o 826.827.chr10.vcf.gz 826.827.chr10.vcf</a:t>
            </a:r>
          </a:p>
          <a:p>
            <a:pPr marL="0" indent="0">
              <a:buNone/>
            </a:pPr>
            <a:r>
              <a:rPr lang="en-US" sz="2000" dirty="0"/>
              <a:t>[s_m774@login1 </a:t>
            </a:r>
            <a:r>
              <a:rPr lang="en-US" sz="2000" dirty="0" err="1"/>
              <a:t>whatshap.data</a:t>
            </a:r>
            <a:r>
              <a:rPr lang="en-US" sz="2000" dirty="0"/>
              <a:t>]$ /group/hon/hon3398o/0.course.files/software/bcftools-1.9/</a:t>
            </a:r>
            <a:r>
              <a:rPr lang="en-US" sz="2000" dirty="0" err="1"/>
              <a:t>bcftools</a:t>
            </a:r>
            <a:r>
              <a:rPr lang="en-US" sz="2000" dirty="0"/>
              <a:t> index 826.827.chr10.vcf.gz</a:t>
            </a:r>
          </a:p>
          <a:p>
            <a:pPr marL="0" indent="0">
              <a:buNone/>
            </a:pPr>
            <a:endParaRPr lang="en-US" sz="2000" dirty="0"/>
          </a:p>
          <a:p>
            <a:pPr marL="0" indent="0">
              <a:buNone/>
            </a:pPr>
            <a:r>
              <a:rPr lang="en-US" sz="2000" dirty="0"/>
              <a:t># Phase with Whatshap</a:t>
            </a:r>
          </a:p>
          <a:p>
            <a:pPr marL="0" indent="0">
              <a:buNone/>
            </a:pPr>
            <a:r>
              <a:rPr lang="en-US" sz="2000" dirty="0"/>
              <a:t>[s_m774@login1 </a:t>
            </a:r>
            <a:r>
              <a:rPr lang="en-US" sz="2000" dirty="0" err="1"/>
              <a:t>whatshap.data</a:t>
            </a:r>
            <a:r>
              <a:rPr lang="en-US" sz="2000" dirty="0"/>
              <a:t>]$ </a:t>
            </a:r>
            <a:r>
              <a:rPr lang="en-US" sz="2000" dirty="0" err="1"/>
              <a:t>whatshap</a:t>
            </a:r>
            <a:r>
              <a:rPr lang="en-US" sz="2000" dirty="0"/>
              <a:t> phase -o results/phased.826.827.vcf 826.827.chr10.vcf 826RG.chr10.bam 827RG.chr10.bam</a:t>
            </a:r>
          </a:p>
          <a:p>
            <a:pPr marL="0" indent="0">
              <a:buNone/>
            </a:pPr>
            <a:endParaRPr lang="en-US" sz="2000" dirty="0"/>
          </a:p>
          <a:p>
            <a:pPr marL="0" indent="0">
              <a:buNone/>
            </a:pPr>
            <a:r>
              <a:rPr lang="en-US" sz="2000" dirty="0"/>
              <a:t>This is </a:t>
            </a:r>
            <a:r>
              <a:rPr lang="en-US" sz="2000" dirty="0" err="1"/>
              <a:t>WhatsHap</a:t>
            </a:r>
            <a:r>
              <a:rPr lang="en-US" sz="2000" dirty="0"/>
              <a:t> 0.18 running under Python 3.7.4</a:t>
            </a:r>
          </a:p>
          <a:p>
            <a:pPr marL="0" indent="0">
              <a:buNone/>
            </a:pPr>
            <a:r>
              <a:rPr lang="en-US" sz="2000" dirty="0"/>
              <a:t>Working on 2 samples from 2 families</a:t>
            </a:r>
          </a:p>
          <a:p>
            <a:pPr marL="0" indent="0">
              <a:buNone/>
            </a:pPr>
            <a:endParaRPr lang="en-US" sz="2000" dirty="0"/>
          </a:p>
          <a:p>
            <a:pPr marL="0" indent="0">
              <a:buNone/>
            </a:pPr>
            <a:endParaRPr lang="en-US" sz="2000" dirty="0"/>
          </a:p>
        </p:txBody>
      </p:sp>
      <p:sp>
        <p:nvSpPr>
          <p:cNvPr id="2" name="Slide Number Placeholder 1">
            <a:extLst>
              <a:ext uri="{FF2B5EF4-FFF2-40B4-BE49-F238E27FC236}">
                <a16:creationId xmlns:a16="http://schemas.microsoft.com/office/drawing/2014/main" id="{71D3CC12-3610-4BAE-82D5-49F3B7DD9851}"/>
              </a:ext>
            </a:extLst>
          </p:cNvPr>
          <p:cNvSpPr>
            <a:spLocks noGrp="1"/>
          </p:cNvSpPr>
          <p:nvPr>
            <p:ph type="sldNum" sz="quarter" idx="12"/>
          </p:nvPr>
        </p:nvSpPr>
        <p:spPr/>
        <p:txBody>
          <a:bodyPr/>
          <a:lstStyle/>
          <a:p>
            <a:fld id="{79EB0BAA-089B-F446-9CF3-DE954596BEEC}" type="slidenum">
              <a:rPr lang="en-US" smtClean="0"/>
              <a:t>73</a:t>
            </a:fld>
            <a:endParaRPr lang="en-US"/>
          </a:p>
        </p:txBody>
      </p:sp>
    </p:spTree>
    <p:extLst>
      <p:ext uri="{BB962C8B-B14F-4D97-AF65-F5344CB8AC3E}">
        <p14:creationId xmlns:p14="http://schemas.microsoft.com/office/powerpoint/2010/main" val="240786725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096000"/>
          </a:xfrm>
        </p:spPr>
        <p:txBody>
          <a:bodyPr>
            <a:normAutofit fontScale="70000" lnSpcReduction="20000"/>
          </a:bodyPr>
          <a:lstStyle/>
          <a:p>
            <a:pPr marL="0" indent="0">
              <a:buNone/>
            </a:pPr>
            <a:r>
              <a:rPr lang="en-US" sz="2000" dirty="0"/>
              <a:t>[s_m774@login1 </a:t>
            </a:r>
            <a:r>
              <a:rPr lang="en-US" sz="2000" dirty="0" err="1"/>
              <a:t>whatshap.data</a:t>
            </a:r>
            <a:r>
              <a:rPr lang="en-US" sz="2000" dirty="0"/>
              <a:t>]$ tail results/phased.826.827.vcf</a:t>
            </a:r>
          </a:p>
          <a:p>
            <a:pPr marL="0" indent="0">
              <a:buNone/>
            </a:pPr>
            <a:r>
              <a:rPr lang="en-US" sz="2000" dirty="0"/>
              <a:t>chr10   133441924       .       G       A       30.0189 .       DP=1;SGB=-0.157211;MQ0F=0.0;AF1=1.0;AC1=4.0;MQ=60;FQ=-27.3623;DP4=0,0,1,0 GT:PL   1/1:60,3,0      0/1:0,0,0</a:t>
            </a:r>
          </a:p>
          <a:p>
            <a:pPr marL="0" indent="0">
              <a:buNone/>
            </a:pPr>
            <a:r>
              <a:rPr lang="en-US" sz="2000" dirty="0"/>
              <a:t>chr10   133442100       .       G       A       225.109 .       DP=5;VDB=0.534935;SGB=-0.950356;MQ0F=0.0;AF1=1.0;AC1=4.0;MQ=60;FQ=-35.6405;DP4=0,0,5,0    GT:PL   1/1:110,6,0     1/1:150,9,0</a:t>
            </a:r>
          </a:p>
          <a:p>
            <a:pPr marL="0" indent="0">
              <a:buNone/>
            </a:pPr>
            <a:r>
              <a:rPr lang="en-US" sz="2000" dirty="0"/>
              <a:t>chr10   133454558       .       A       C       11.3455 .       DP=1;SGB=-0.157211;MQ0F=0.0;AF1=1.0;AC1=4.0;MQ=60;FQ=-27.3625;DP4=0,0,1,0 GT:PL   0/1:0,0,0       1/1:41,3,0</a:t>
            </a:r>
          </a:p>
          <a:p>
            <a:pPr marL="0" indent="0">
              <a:buNone/>
            </a:pPr>
            <a:r>
              <a:rPr lang="en-US" sz="2000" dirty="0"/>
              <a:t>chr10   133454581       .       T       A       30.0189 .       DP=1;SGB=-0.157211;MQ0F=0.0;AF1=1.0;AC1=4.0;MQ=60;FQ=-27.3623;DP4=0,0,1,0 GT:PL   0/1:0,0,0       1/1:60,3,0</a:t>
            </a:r>
          </a:p>
          <a:p>
            <a:pPr marL="0" indent="0">
              <a:buNone/>
            </a:pPr>
            <a:r>
              <a:rPr lang="en-US" sz="2000" dirty="0"/>
              <a:t>chr10   133454677       .       A       G       19.0686 .       DP=1;SGB=-0.157211;MQ0F=0.0;AF1=1.0;AC1=4.0;MQ=60;FQ=-27.3624;DP4=0,0,0,1 GT:PL   0/1:0,0,0       1/1:49,3,0</a:t>
            </a:r>
          </a:p>
          <a:p>
            <a:pPr marL="0" indent="0">
              <a:buNone/>
            </a:pPr>
            <a:r>
              <a:rPr lang="en-US" sz="2000" dirty="0"/>
              <a:t>chr10   133497304       .       G       T       10.4272 .       DP=1;SGB=-0.157211;MQ0F=0.0;AF1=1.0;AC1=4.0;MQ=40;FQ=-27.3626;DP4=0,0,1,0 GT:PL   1/1:40,3,0      0/1:0,0,0</a:t>
            </a:r>
          </a:p>
          <a:p>
            <a:pPr marL="0" indent="0">
              <a:buNone/>
            </a:pPr>
            <a:r>
              <a:rPr lang="en-US" sz="2000" dirty="0"/>
              <a:t>chr10   133525528       .       T       C       5.46268 .       DP=5;RPB=1.0;MQB=1.0;BQB=1.0;SGB=-0.516033;MQ0F=0.0;AF1=0.499907;AC1=2.0;MQ=60;FQ=7.80603;PV4=1.0,1.8677e-05,1.0,1.0;DP4=4,0,1,0  GT:PL   0/0:0,0,0       0/1:34,0,171</a:t>
            </a:r>
          </a:p>
          <a:p>
            <a:pPr marL="0" indent="0">
              <a:buNone/>
            </a:pPr>
            <a:r>
              <a:rPr lang="en-US" sz="2000" dirty="0"/>
              <a:t>chr10   133566184       .       C       T       88.7677 .       DP=2;VDB=0.68;MQSB=1.0;SGB=0.0985265;MQ0F=0.0;AF1=1.0;AC1=4.0;MQ=60;FQ=-28.7411;DP4=0,0,1,1       GT:PL   1/1:120,6,0     1/1:0,0,0</a:t>
            </a:r>
          </a:p>
          <a:p>
            <a:pPr marL="0" indent="0">
              <a:buNone/>
            </a:pPr>
            <a:r>
              <a:rPr lang="en-US" sz="2000" dirty="0"/>
              <a:t>chr10   133566206       .       A       C       84.7676 .       DP=2;VDB=0.68;MQSB=1.0;SGB=0.0985265;MQ0F=0.0;AF1=1.0;AC1=4.0;MQ=60;FQ=-28.7411;DP4=0,0,1,1       GT:PL   1/1:116,6,0     1/1:0,0,0</a:t>
            </a:r>
          </a:p>
          <a:p>
            <a:pPr marL="0" indent="0">
              <a:buNone/>
            </a:pPr>
            <a:r>
              <a:rPr lang="en-US" sz="2000" dirty="0"/>
              <a:t>chr10   133659386       .       A       T       7.79817 .       DP=4;RPB=1.0;MQB=1.0;BQB=1.0;SGB=-0.516033;MQ0F=0.0;AF1=0.499956;AC1=2.0;MQ=43;FQ=10.431;PV4=1.0,0.0303153,1.0,1.0;DP4=3,0,1,0    GT:PL   0/1:37,0,89     0/1:0,0,0</a:t>
            </a:r>
          </a:p>
        </p:txBody>
      </p:sp>
      <p:sp>
        <p:nvSpPr>
          <p:cNvPr id="2" name="Slide Number Placeholder 1">
            <a:extLst>
              <a:ext uri="{FF2B5EF4-FFF2-40B4-BE49-F238E27FC236}">
                <a16:creationId xmlns:a16="http://schemas.microsoft.com/office/drawing/2014/main" id="{1BF43252-7E3D-44C7-87B2-D2666ADC9ED8}"/>
              </a:ext>
            </a:extLst>
          </p:cNvPr>
          <p:cNvSpPr>
            <a:spLocks noGrp="1"/>
          </p:cNvSpPr>
          <p:nvPr>
            <p:ph type="sldNum" sz="quarter" idx="12"/>
          </p:nvPr>
        </p:nvSpPr>
        <p:spPr/>
        <p:txBody>
          <a:bodyPr/>
          <a:lstStyle/>
          <a:p>
            <a:fld id="{79EB0BAA-089B-F446-9CF3-DE954596BEEC}" type="slidenum">
              <a:rPr lang="en-US" smtClean="0"/>
              <a:t>74</a:t>
            </a:fld>
            <a:endParaRPr lang="en-US"/>
          </a:p>
        </p:txBody>
      </p:sp>
    </p:spTree>
    <p:extLst>
      <p:ext uri="{BB962C8B-B14F-4D97-AF65-F5344CB8AC3E}">
        <p14:creationId xmlns:p14="http://schemas.microsoft.com/office/powerpoint/2010/main" val="42373899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Jan 31, 2020 Meeting</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9FEE203E-6B32-45EA-BDE4-0B49E9C18A09}"/>
              </a:ext>
            </a:extLst>
          </p:cNvPr>
          <p:cNvSpPr>
            <a:spLocks noGrp="1"/>
          </p:cNvSpPr>
          <p:nvPr>
            <p:ph type="sldNum" sz="quarter" idx="12"/>
          </p:nvPr>
        </p:nvSpPr>
        <p:spPr/>
        <p:txBody>
          <a:bodyPr/>
          <a:lstStyle/>
          <a:p>
            <a:fld id="{79EB0BAA-089B-F446-9CF3-DE954596BEEC}" type="slidenum">
              <a:rPr lang="en-US" smtClean="0"/>
              <a:t>75</a:t>
            </a:fld>
            <a:endParaRPr lang="en-US"/>
          </a:p>
        </p:txBody>
      </p:sp>
    </p:spTree>
    <p:extLst>
      <p:ext uri="{BB962C8B-B14F-4D97-AF65-F5344CB8AC3E}">
        <p14:creationId xmlns:p14="http://schemas.microsoft.com/office/powerpoint/2010/main" val="285558705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fontScale="77500" lnSpcReduction="20000"/>
          </a:bodyPr>
          <a:lstStyle/>
          <a:p>
            <a:pPr marL="0" indent="0">
              <a:buNone/>
            </a:pPr>
            <a:r>
              <a:rPr lang="en-US" sz="2000" dirty="0">
                <a:solidFill>
                  <a:srgbClr val="00B050"/>
                </a:solidFill>
              </a:rPr>
              <a:t>1. (1) Run Whatshap for 5 samples with indels included </a:t>
            </a:r>
          </a:p>
          <a:p>
            <a:pPr marL="0" indent="0">
              <a:buNone/>
            </a:pPr>
            <a:r>
              <a:rPr lang="en-US" sz="2000" dirty="0">
                <a:solidFill>
                  <a:srgbClr val="00B050"/>
                </a:solidFill>
              </a:rPr>
              <a:t>(2) and a single sample</a:t>
            </a:r>
          </a:p>
          <a:p>
            <a:pPr marL="0" indent="0">
              <a:buNone/>
            </a:pPr>
            <a:r>
              <a:rPr lang="en-US" sz="2000" dirty="0">
                <a:solidFill>
                  <a:srgbClr val="00B050"/>
                </a:solidFill>
              </a:rPr>
              <a:t>(3) See WhatsHap_5_samples.Nov24.2019.txt for Bertie's script and screen output and compare your two's output</a:t>
            </a:r>
          </a:p>
          <a:p>
            <a:pPr marL="0" indent="0">
              <a:buNone/>
            </a:pPr>
            <a:r>
              <a:rPr lang="en-US" sz="2000" dirty="0"/>
              <a:t>Phased results conflict: Sherwin phased more blocks in each sample with </a:t>
            </a:r>
            <a:r>
              <a:rPr lang="en-US" sz="2000" dirty="0" err="1"/>
              <a:t>WhatsHAP</a:t>
            </a:r>
            <a:r>
              <a:rPr lang="en-US" sz="2000" dirty="0"/>
              <a:t> - See slide 77</a:t>
            </a:r>
          </a:p>
          <a:p>
            <a:pPr marL="0" indent="0">
              <a:buNone/>
            </a:pPr>
            <a:r>
              <a:rPr lang="en-US" sz="2000" dirty="0">
                <a:solidFill>
                  <a:srgbClr val="00B050"/>
                </a:solidFill>
              </a:rPr>
              <a:t>(4) Diff the phased.vcf of single sample with the phased.vcf from the 5-sample</a:t>
            </a:r>
          </a:p>
          <a:p>
            <a:pPr marL="0" indent="0">
              <a:buNone/>
            </a:pPr>
            <a:r>
              <a:rPr lang="en-US" sz="2000" dirty="0">
                <a:solidFill>
                  <a:srgbClr val="00B050"/>
                </a:solidFill>
              </a:rPr>
              <a:t>see Bertie's PPT slide 94 -98 for her previous comparison</a:t>
            </a:r>
          </a:p>
          <a:p>
            <a:pPr marL="0" indent="0">
              <a:buNone/>
            </a:pPr>
            <a:r>
              <a:rPr lang="en-US" sz="2000" dirty="0" err="1"/>
              <a:t>WhatsHAP</a:t>
            </a:r>
            <a:r>
              <a:rPr lang="en-US" sz="2000" dirty="0"/>
              <a:t> includes a ‘.’ in phasing multi samples, otherwise results are identical - See slide 79</a:t>
            </a:r>
          </a:p>
          <a:p>
            <a:pPr marL="0" indent="0">
              <a:buNone/>
            </a:pPr>
            <a:endParaRPr lang="en-US" sz="2000" dirty="0"/>
          </a:p>
          <a:p>
            <a:pPr marL="0" indent="0">
              <a:buNone/>
            </a:pPr>
            <a:r>
              <a:rPr lang="en-US" sz="2000" dirty="0"/>
              <a:t>2. (1) Filter out the indels for each sample </a:t>
            </a:r>
          </a:p>
          <a:p>
            <a:pPr marL="0" indent="0">
              <a:buNone/>
            </a:pPr>
            <a:r>
              <a:rPr lang="en-US" sz="2000" dirty="0"/>
              <a:t>(2) Phase single sample without indels (3) phase 5 sample</a:t>
            </a:r>
          </a:p>
          <a:p>
            <a:pPr marL="0" indent="0">
              <a:buNone/>
            </a:pPr>
            <a:r>
              <a:rPr lang="en-US" sz="2000" dirty="0"/>
              <a:t>(4) Diff the phased.vcf of each sample with the phased.vcf from the 5-sample</a:t>
            </a:r>
          </a:p>
          <a:p>
            <a:pPr marL="0" indent="0">
              <a:buNone/>
            </a:pPr>
            <a:endParaRPr lang="en-US" sz="2000" dirty="0"/>
          </a:p>
          <a:p>
            <a:pPr marL="0" indent="0">
              <a:buNone/>
            </a:pPr>
            <a:r>
              <a:rPr lang="en-US" sz="2000" dirty="0">
                <a:solidFill>
                  <a:srgbClr val="00B050"/>
                </a:solidFill>
              </a:rPr>
              <a:t>3. Check the default coverage setting for Whatshap and see if we can change this setting</a:t>
            </a:r>
          </a:p>
          <a:p>
            <a:pPr marL="0" indent="0">
              <a:buNone/>
            </a:pPr>
            <a:r>
              <a:rPr lang="en-US" sz="2000" dirty="0">
                <a:hlinkClick r:id="rId2"/>
              </a:rPr>
              <a:t>https://whatshap.readthedocs.io/en/latest/guide.html#features-and-limitations</a:t>
            </a:r>
            <a:endParaRPr lang="en-US" sz="2000" dirty="0"/>
          </a:p>
          <a:p>
            <a:pPr marL="0" indent="0">
              <a:buNone/>
            </a:pPr>
            <a:r>
              <a:rPr lang="en-US" sz="2000" dirty="0"/>
              <a:t>Default coverage is 15X – </a:t>
            </a:r>
            <a:r>
              <a:rPr lang="en-US" sz="2000" dirty="0" err="1"/>
              <a:t>WhatHAP</a:t>
            </a:r>
            <a:r>
              <a:rPr lang="en-US" sz="2000" dirty="0"/>
              <a:t> does not seem have this setting based in their documentation</a:t>
            </a:r>
          </a:p>
          <a:p>
            <a:pPr marL="0" indent="0">
              <a:buNone/>
            </a:pPr>
            <a:endParaRPr lang="en-US" sz="2000" dirty="0"/>
          </a:p>
          <a:p>
            <a:pPr marL="0" indent="0">
              <a:buNone/>
            </a:pPr>
            <a:r>
              <a:rPr lang="en-US" sz="2000" dirty="0">
                <a:solidFill>
                  <a:srgbClr val="00B050"/>
                </a:solidFill>
              </a:rPr>
              <a:t>4. Check if Whatshap supports phasing for homozygous sites "1/1"</a:t>
            </a:r>
          </a:p>
          <a:p>
            <a:pPr marL="0" indent="0">
              <a:buNone/>
            </a:pPr>
            <a:r>
              <a:rPr lang="en-US" sz="2000" dirty="0">
                <a:solidFill>
                  <a:srgbClr val="00B050"/>
                </a:solidFill>
              </a:rPr>
              <a:t>see the following example from the end of "WhatsHap_826T_827T.Nov23.2019.txt“</a:t>
            </a:r>
          </a:p>
          <a:p>
            <a:pPr marL="0" indent="0">
              <a:buNone/>
            </a:pPr>
            <a:r>
              <a:rPr lang="en-US" sz="2000" dirty="0"/>
              <a:t>See slide 80</a:t>
            </a:r>
          </a:p>
        </p:txBody>
      </p:sp>
      <p:sp>
        <p:nvSpPr>
          <p:cNvPr id="2" name="Slide Number Placeholder 1">
            <a:extLst>
              <a:ext uri="{FF2B5EF4-FFF2-40B4-BE49-F238E27FC236}">
                <a16:creationId xmlns:a16="http://schemas.microsoft.com/office/drawing/2014/main" id="{B47A4A2A-8A49-4477-883C-D5EF460D44BD}"/>
              </a:ext>
            </a:extLst>
          </p:cNvPr>
          <p:cNvSpPr>
            <a:spLocks noGrp="1"/>
          </p:cNvSpPr>
          <p:nvPr>
            <p:ph type="sldNum" sz="quarter" idx="12"/>
          </p:nvPr>
        </p:nvSpPr>
        <p:spPr/>
        <p:txBody>
          <a:bodyPr/>
          <a:lstStyle/>
          <a:p>
            <a:fld id="{79EB0BAA-089B-F446-9CF3-DE954596BEEC}" type="slidenum">
              <a:rPr lang="en-US" smtClean="0"/>
              <a:t>76</a:t>
            </a:fld>
            <a:endParaRPr lang="en-US"/>
          </a:p>
        </p:txBody>
      </p:sp>
    </p:spTree>
    <p:extLst>
      <p:ext uri="{BB962C8B-B14F-4D97-AF65-F5344CB8AC3E}">
        <p14:creationId xmlns:p14="http://schemas.microsoft.com/office/powerpoint/2010/main" val="259054018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fontScale="70000" lnSpcReduction="20000"/>
          </a:bodyPr>
          <a:lstStyle/>
          <a:p>
            <a:pPr marL="0" indent="0">
              <a:buNone/>
            </a:pPr>
            <a:r>
              <a:rPr lang="en-US" sz="2000" dirty="0">
                <a:solidFill>
                  <a:srgbClr val="1F0DFF"/>
                </a:solidFill>
              </a:rPr>
              <a:t># Sherwin </a:t>
            </a:r>
            <a:r>
              <a:rPr lang="en-US" sz="2000" dirty="0" err="1">
                <a:solidFill>
                  <a:srgbClr val="1F0DFF"/>
                </a:solidFill>
              </a:rPr>
              <a:t>WhatsHAP</a:t>
            </a:r>
            <a:r>
              <a:rPr lang="en-US" sz="2000" dirty="0">
                <a:solidFill>
                  <a:srgbClr val="1F0DFF"/>
                </a:solidFill>
              </a:rPr>
              <a:t> output</a:t>
            </a:r>
          </a:p>
          <a:p>
            <a:pPr marL="0" indent="0">
              <a:buNone/>
            </a:pPr>
            <a:r>
              <a:rPr lang="en-US" sz="2000" dirty="0"/>
              <a:t>---- Processing individual 826</a:t>
            </a:r>
          </a:p>
          <a:p>
            <a:pPr marL="0" indent="0">
              <a:buNone/>
            </a:pPr>
            <a:r>
              <a:rPr lang="en-US" sz="2000" dirty="0"/>
              <a:t>MEC cost: 5340</a:t>
            </a:r>
          </a:p>
          <a:p>
            <a:pPr marL="0" indent="0">
              <a:buNone/>
            </a:pPr>
            <a:r>
              <a:rPr lang="en-US" sz="2000" dirty="0"/>
              <a:t>No. of phased blocks: 149</a:t>
            </a:r>
          </a:p>
          <a:p>
            <a:pPr marL="0" indent="0">
              <a:buNone/>
            </a:pPr>
            <a:r>
              <a:rPr lang="en-US" sz="2000" dirty="0"/>
              <a:t>Largest component contains 11 variants (2.8% of accessible variants) between position 43119791 and 43119827</a:t>
            </a:r>
          </a:p>
          <a:p>
            <a:pPr marL="0" indent="0">
              <a:buNone/>
            </a:pPr>
            <a:r>
              <a:rPr lang="en-US" sz="2000" dirty="0"/>
              <a:t>---- Processing individual 827</a:t>
            </a:r>
          </a:p>
          <a:p>
            <a:pPr marL="0" indent="0">
              <a:buNone/>
            </a:pPr>
            <a:r>
              <a:rPr lang="en-US" sz="2000" dirty="0"/>
              <a:t>MEC cost: 6605</a:t>
            </a:r>
          </a:p>
          <a:p>
            <a:pPr marL="0" indent="0">
              <a:buNone/>
            </a:pPr>
            <a:r>
              <a:rPr lang="en-US" sz="2000" dirty="0"/>
              <a:t>No. of phased blocks: 194</a:t>
            </a:r>
          </a:p>
          <a:p>
            <a:pPr marL="0" indent="0">
              <a:buNone/>
            </a:pPr>
            <a:r>
              <a:rPr lang="en-US" sz="2000" dirty="0"/>
              <a:t>Largest component contains 8 variants (1.5% of accessible variants) between position 43119801 and 43119827</a:t>
            </a:r>
          </a:p>
          <a:p>
            <a:pPr marL="0" indent="0">
              <a:buNone/>
            </a:pPr>
            <a:r>
              <a:rPr lang="en-US" sz="2000" dirty="0"/>
              <a:t>---- Processing individual 832</a:t>
            </a:r>
          </a:p>
          <a:p>
            <a:pPr marL="0" indent="0">
              <a:buNone/>
            </a:pPr>
            <a:r>
              <a:rPr lang="en-US" sz="2000" dirty="0"/>
              <a:t>MEC cost: 6526</a:t>
            </a:r>
          </a:p>
          <a:p>
            <a:pPr marL="0" indent="0">
              <a:buNone/>
            </a:pPr>
            <a:r>
              <a:rPr lang="en-US" sz="2000" dirty="0"/>
              <a:t>No. of phased blocks: 326</a:t>
            </a:r>
          </a:p>
          <a:p>
            <a:pPr marL="0" indent="0">
              <a:buNone/>
            </a:pPr>
            <a:r>
              <a:rPr lang="en-US" sz="2000" dirty="0"/>
              <a:t>Largest component contains 14 variants (1.5% of accessible variants) between position 43119407 and 43119916</a:t>
            </a:r>
          </a:p>
          <a:p>
            <a:pPr marL="0" indent="0">
              <a:buNone/>
            </a:pPr>
            <a:r>
              <a:rPr lang="en-US" sz="2000" dirty="0"/>
              <a:t>---- Processing individual 847</a:t>
            </a:r>
          </a:p>
          <a:p>
            <a:pPr marL="0" indent="0">
              <a:buNone/>
            </a:pPr>
            <a:r>
              <a:rPr lang="en-US" sz="2000" dirty="0"/>
              <a:t>MEC cost: 8249</a:t>
            </a:r>
          </a:p>
          <a:p>
            <a:pPr marL="0" indent="0">
              <a:buNone/>
            </a:pPr>
            <a:r>
              <a:rPr lang="en-US" sz="2000" dirty="0"/>
              <a:t>No. of phased blocks: 153</a:t>
            </a:r>
          </a:p>
          <a:p>
            <a:pPr marL="0" indent="0">
              <a:buNone/>
            </a:pPr>
            <a:r>
              <a:rPr lang="en-US" sz="2000" dirty="0"/>
              <a:t>Largest component contains 12 variants (2.7% of accessible variants) between position 43119646 and 43119827</a:t>
            </a:r>
          </a:p>
          <a:p>
            <a:pPr marL="0" indent="0">
              <a:buNone/>
            </a:pPr>
            <a:r>
              <a:rPr lang="en-US" sz="2000" dirty="0"/>
              <a:t>---- Processing individual 850</a:t>
            </a:r>
          </a:p>
          <a:p>
            <a:pPr marL="0" indent="0">
              <a:buNone/>
            </a:pPr>
            <a:r>
              <a:rPr lang="en-US" sz="2000" dirty="0"/>
              <a:t>MEC cost: 8588</a:t>
            </a:r>
          </a:p>
          <a:p>
            <a:pPr marL="0" indent="0">
              <a:buNone/>
            </a:pPr>
            <a:r>
              <a:rPr lang="en-US" sz="2000" dirty="0"/>
              <a:t>No. of phased blocks: 460</a:t>
            </a:r>
          </a:p>
          <a:p>
            <a:pPr marL="0" indent="0">
              <a:buNone/>
            </a:pPr>
            <a:r>
              <a:rPr lang="en-US" sz="2000" dirty="0"/>
              <a:t>Largest component contains 15 variants (1.2% of accessible variants) between position 41877847 and 41878157</a:t>
            </a:r>
          </a:p>
        </p:txBody>
      </p:sp>
      <p:sp>
        <p:nvSpPr>
          <p:cNvPr id="2" name="Slide Number Placeholder 1">
            <a:extLst>
              <a:ext uri="{FF2B5EF4-FFF2-40B4-BE49-F238E27FC236}">
                <a16:creationId xmlns:a16="http://schemas.microsoft.com/office/drawing/2014/main" id="{E8D06F75-7261-4669-85F5-797813547208}"/>
              </a:ext>
            </a:extLst>
          </p:cNvPr>
          <p:cNvSpPr>
            <a:spLocks noGrp="1"/>
          </p:cNvSpPr>
          <p:nvPr>
            <p:ph type="sldNum" sz="quarter" idx="12"/>
          </p:nvPr>
        </p:nvSpPr>
        <p:spPr/>
        <p:txBody>
          <a:bodyPr/>
          <a:lstStyle/>
          <a:p>
            <a:fld id="{79EB0BAA-089B-F446-9CF3-DE954596BEEC}" type="slidenum">
              <a:rPr lang="en-US" smtClean="0"/>
              <a:t>77</a:t>
            </a:fld>
            <a:endParaRPr lang="en-US"/>
          </a:p>
        </p:txBody>
      </p:sp>
    </p:spTree>
    <p:extLst>
      <p:ext uri="{BB962C8B-B14F-4D97-AF65-F5344CB8AC3E}">
        <p14:creationId xmlns:p14="http://schemas.microsoft.com/office/powerpoint/2010/main" val="187914114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fontScale="70000" lnSpcReduction="20000"/>
          </a:bodyPr>
          <a:lstStyle/>
          <a:p>
            <a:pPr marL="0" indent="0">
              <a:buNone/>
            </a:pPr>
            <a:r>
              <a:rPr lang="en-US" sz="2000" dirty="0">
                <a:solidFill>
                  <a:srgbClr val="1F0DFF"/>
                </a:solidFill>
              </a:rPr>
              <a:t># Bertie </a:t>
            </a:r>
            <a:r>
              <a:rPr lang="en-US" sz="2000" dirty="0" err="1">
                <a:solidFill>
                  <a:srgbClr val="1F0DFF"/>
                </a:solidFill>
              </a:rPr>
              <a:t>WhatsHAP</a:t>
            </a:r>
            <a:r>
              <a:rPr lang="en-US" sz="2000" dirty="0">
                <a:solidFill>
                  <a:srgbClr val="1F0DFF"/>
                </a:solidFill>
              </a:rPr>
              <a:t> output</a:t>
            </a:r>
          </a:p>
          <a:p>
            <a:pPr marL="0" indent="0">
              <a:buNone/>
            </a:pPr>
            <a:r>
              <a:rPr lang="en-US" sz="2000" dirty="0"/>
              <a:t>---- Processing individual 826T</a:t>
            </a:r>
          </a:p>
          <a:p>
            <a:pPr marL="0" indent="0">
              <a:buNone/>
            </a:pPr>
            <a:r>
              <a:rPr lang="en-US" sz="2000" dirty="0"/>
              <a:t>[W::hts_idx_load2] The index file is older than the data file: data/826T_chr10_PE_rg.bam.sorted.bai</a:t>
            </a:r>
          </a:p>
          <a:p>
            <a:pPr marL="0" indent="0">
              <a:buNone/>
            </a:pPr>
            <a:r>
              <a:rPr lang="en-US" sz="2000" dirty="0"/>
              <a:t>MEC cost: 5732</a:t>
            </a:r>
          </a:p>
          <a:p>
            <a:pPr marL="0" indent="0">
              <a:buNone/>
            </a:pPr>
            <a:r>
              <a:rPr lang="en-US" sz="2000" dirty="0"/>
              <a:t>No. of phased blocks: 120</a:t>
            </a:r>
          </a:p>
          <a:p>
            <a:pPr marL="0" indent="0">
              <a:buNone/>
            </a:pPr>
            <a:r>
              <a:rPr lang="en-US" sz="2000" dirty="0"/>
              <a:t>Largest component contains 10 variants (3.0% of accessible variants) between position 43119791 and 43119827</a:t>
            </a:r>
          </a:p>
          <a:p>
            <a:pPr marL="0" indent="0">
              <a:buNone/>
            </a:pPr>
            <a:r>
              <a:rPr lang="en-US" sz="2000" dirty="0"/>
              <a:t>---- Processing individual 827T</a:t>
            </a:r>
          </a:p>
          <a:p>
            <a:pPr marL="0" indent="0">
              <a:buNone/>
            </a:pPr>
            <a:r>
              <a:rPr lang="en-US" sz="2000" dirty="0"/>
              <a:t>MEC cost: 7040</a:t>
            </a:r>
          </a:p>
          <a:p>
            <a:pPr marL="0" indent="0">
              <a:buNone/>
            </a:pPr>
            <a:r>
              <a:rPr lang="en-US" sz="2000" dirty="0"/>
              <a:t>No. of phased blocks: 179</a:t>
            </a:r>
          </a:p>
          <a:p>
            <a:pPr marL="0" indent="0">
              <a:buNone/>
            </a:pPr>
            <a:r>
              <a:rPr lang="en-US" sz="2000" dirty="0"/>
              <a:t>Largest component contains 7 variants (1.4% of accessible variants) between position 133128749 and 133128801</a:t>
            </a:r>
          </a:p>
          <a:p>
            <a:pPr marL="0" indent="0">
              <a:buNone/>
            </a:pPr>
            <a:r>
              <a:rPr lang="en-US" sz="2000" dirty="0"/>
              <a:t>---- Processing individual 832T</a:t>
            </a:r>
          </a:p>
          <a:p>
            <a:pPr marL="0" indent="0">
              <a:buNone/>
            </a:pPr>
            <a:r>
              <a:rPr lang="en-US" sz="2000" dirty="0"/>
              <a:t>MEC cost: 7208</a:t>
            </a:r>
          </a:p>
          <a:p>
            <a:pPr marL="0" indent="0">
              <a:buNone/>
            </a:pPr>
            <a:r>
              <a:rPr lang="en-US" sz="2000" dirty="0"/>
              <a:t>No. of phased blocks: 279</a:t>
            </a:r>
          </a:p>
          <a:p>
            <a:pPr marL="0" indent="0">
              <a:buNone/>
            </a:pPr>
            <a:r>
              <a:rPr lang="en-US" sz="2000" dirty="0"/>
              <a:t>Largest component contains 14 variants (1.7% of accessible variants) between position 43119437 and 43119916</a:t>
            </a:r>
          </a:p>
          <a:p>
            <a:pPr marL="0" indent="0">
              <a:buNone/>
            </a:pPr>
            <a:r>
              <a:rPr lang="en-US" sz="2000" dirty="0"/>
              <a:t>---- Processing individual 847T</a:t>
            </a:r>
          </a:p>
          <a:p>
            <a:pPr marL="0" indent="0">
              <a:buNone/>
            </a:pPr>
            <a:r>
              <a:rPr lang="en-US" sz="2000" dirty="0"/>
              <a:t>MEC cost: 8089</a:t>
            </a:r>
          </a:p>
          <a:p>
            <a:pPr marL="0" indent="0">
              <a:buNone/>
            </a:pPr>
            <a:r>
              <a:rPr lang="en-US" sz="2000" dirty="0"/>
              <a:t>No. of phased blocks: 149</a:t>
            </a:r>
          </a:p>
          <a:p>
            <a:pPr marL="0" indent="0">
              <a:buNone/>
            </a:pPr>
            <a:r>
              <a:rPr lang="en-US" sz="2000" dirty="0"/>
              <a:t>Largest component contains 10 variants (2.3% of accessible variants) between position 43119646 and 43119827</a:t>
            </a:r>
          </a:p>
          <a:p>
            <a:pPr marL="0" indent="0">
              <a:buNone/>
            </a:pPr>
            <a:r>
              <a:rPr lang="en-US" sz="2000" dirty="0"/>
              <a:t>---- Processing individual 850T</a:t>
            </a:r>
          </a:p>
          <a:p>
            <a:pPr marL="0" indent="0">
              <a:buNone/>
            </a:pPr>
            <a:r>
              <a:rPr lang="en-US" sz="2000" dirty="0"/>
              <a:t>MEC cost: 8559</a:t>
            </a:r>
          </a:p>
          <a:p>
            <a:pPr marL="0" indent="0">
              <a:buNone/>
            </a:pPr>
            <a:r>
              <a:rPr lang="en-US" sz="2000" dirty="0"/>
              <a:t>No. of phased blocks: 411</a:t>
            </a:r>
          </a:p>
          <a:p>
            <a:pPr marL="0" indent="0">
              <a:buNone/>
            </a:pPr>
            <a:r>
              <a:rPr lang="en-US" sz="2000" dirty="0"/>
              <a:t>Largest component contains 11 variants (0.9% of accessible variants) between position 41877865 and 41878157</a:t>
            </a:r>
          </a:p>
          <a:p>
            <a:pPr marL="0" indent="0">
              <a:buNone/>
            </a:pPr>
            <a:endParaRPr lang="en-US" sz="2000" dirty="0"/>
          </a:p>
        </p:txBody>
      </p:sp>
      <p:sp>
        <p:nvSpPr>
          <p:cNvPr id="2" name="Slide Number Placeholder 1">
            <a:extLst>
              <a:ext uri="{FF2B5EF4-FFF2-40B4-BE49-F238E27FC236}">
                <a16:creationId xmlns:a16="http://schemas.microsoft.com/office/drawing/2014/main" id="{F4A9C995-097F-4B91-B559-221E0A42CEAD}"/>
              </a:ext>
            </a:extLst>
          </p:cNvPr>
          <p:cNvSpPr>
            <a:spLocks noGrp="1"/>
          </p:cNvSpPr>
          <p:nvPr>
            <p:ph type="sldNum" sz="quarter" idx="12"/>
          </p:nvPr>
        </p:nvSpPr>
        <p:spPr/>
        <p:txBody>
          <a:bodyPr/>
          <a:lstStyle/>
          <a:p>
            <a:fld id="{79EB0BAA-089B-F446-9CF3-DE954596BEEC}" type="slidenum">
              <a:rPr lang="en-US" smtClean="0"/>
              <a:t>78</a:t>
            </a:fld>
            <a:endParaRPr lang="en-US"/>
          </a:p>
        </p:txBody>
      </p:sp>
    </p:spTree>
    <p:extLst>
      <p:ext uri="{BB962C8B-B14F-4D97-AF65-F5344CB8AC3E}">
        <p14:creationId xmlns:p14="http://schemas.microsoft.com/office/powerpoint/2010/main" val="306864905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fontScale="70000" lnSpcReduction="20000"/>
          </a:bodyPr>
          <a:lstStyle/>
          <a:p>
            <a:pPr marL="0" indent="0">
              <a:buNone/>
            </a:pPr>
            <a:r>
              <a:rPr lang="en-US" sz="2000" dirty="0"/>
              <a:t>[s_m774@login1 compare.2020.1.31]$ diff phased.826.singleSample.vcf phased.5sample.singleSample.vcf | wc -l</a:t>
            </a:r>
          </a:p>
          <a:p>
            <a:pPr marL="0" indent="0">
              <a:buNone/>
            </a:pPr>
            <a:r>
              <a:rPr lang="en-US" sz="2000" dirty="0"/>
              <a:t>8186</a:t>
            </a:r>
          </a:p>
          <a:p>
            <a:pPr marL="0" indent="0">
              <a:buNone/>
            </a:pPr>
            <a:endParaRPr lang="en-US" sz="2000" dirty="0"/>
          </a:p>
          <a:p>
            <a:pPr marL="0" indent="0">
              <a:buNone/>
            </a:pPr>
            <a:r>
              <a:rPr lang="en-US" sz="2000" dirty="0"/>
              <a:t>diff phased.5sample.singleSample.vcf phased.826.singleSample.vcf | cut -f 1,2,4,5,9,10 | less</a:t>
            </a:r>
          </a:p>
          <a:p>
            <a:pPr marL="0" indent="0">
              <a:buNone/>
            </a:pPr>
            <a:r>
              <a:rPr lang="en-US" sz="2000" dirty="0">
                <a:solidFill>
                  <a:srgbClr val="1F0DFF"/>
                </a:solidFill>
              </a:rPr>
              <a:t>&lt; chr10 47754   T       C       GT:PL:PS        0/0:0,21,110:.</a:t>
            </a:r>
          </a:p>
          <a:p>
            <a:pPr marL="0" indent="0">
              <a:buNone/>
            </a:pPr>
            <a:r>
              <a:rPr lang="en-US" sz="2000" dirty="0">
                <a:solidFill>
                  <a:srgbClr val="1F0DFF"/>
                </a:solidFill>
              </a:rPr>
              <a:t>&lt; chr10 47771   C       T       GT:PL:PS        0/0:0,15,152:.</a:t>
            </a:r>
          </a:p>
          <a:p>
            <a:pPr marL="0" indent="0">
              <a:buNone/>
            </a:pPr>
            <a:r>
              <a:rPr lang="en-US" sz="2000" dirty="0">
                <a:solidFill>
                  <a:srgbClr val="1F0DFF"/>
                </a:solidFill>
              </a:rPr>
              <a:t>&lt; chr10 47774   A       C       GT:PL:PS        0/0:0,15,152:.</a:t>
            </a:r>
          </a:p>
          <a:p>
            <a:pPr marL="0" indent="0">
              <a:buNone/>
            </a:pPr>
            <a:r>
              <a:rPr lang="en-US" sz="2000" dirty="0"/>
              <a:t>---</a:t>
            </a:r>
          </a:p>
          <a:p>
            <a:pPr marL="0" indent="0">
              <a:buNone/>
            </a:pPr>
            <a:r>
              <a:rPr lang="en-US" sz="2000" dirty="0"/>
              <a:t>&gt; chr10 47754   T       C       GT:PL   0/0:0,21,110</a:t>
            </a:r>
          </a:p>
          <a:p>
            <a:pPr marL="0" indent="0">
              <a:buNone/>
            </a:pPr>
            <a:r>
              <a:rPr lang="en-US" sz="2000" dirty="0"/>
              <a:t>&gt; chr10 47771   C       T       GT:PL   0/0:0,15,152</a:t>
            </a:r>
          </a:p>
          <a:p>
            <a:pPr marL="0" indent="0">
              <a:buNone/>
            </a:pPr>
            <a:r>
              <a:rPr lang="en-US" sz="2000" dirty="0"/>
              <a:t>&gt; chr10 47774   A       C       GT:PL   0/0:0,15,152</a:t>
            </a:r>
          </a:p>
          <a:p>
            <a:pPr marL="0" indent="0">
              <a:buNone/>
            </a:pPr>
            <a:r>
              <a:rPr lang="en-US" sz="2000" dirty="0"/>
              <a:t>503,504c503,504</a:t>
            </a:r>
          </a:p>
          <a:p>
            <a:pPr marL="0" indent="0">
              <a:buNone/>
            </a:pPr>
            <a:r>
              <a:rPr lang="en-US" sz="2000" dirty="0">
                <a:solidFill>
                  <a:srgbClr val="1F0DFF"/>
                </a:solidFill>
              </a:rPr>
              <a:t>&lt; chr10 76557   G       T       GT:PL:PS        0/1:0,0,0:.</a:t>
            </a:r>
          </a:p>
          <a:p>
            <a:pPr marL="0" indent="0">
              <a:buNone/>
            </a:pPr>
            <a:r>
              <a:rPr lang="en-US" sz="2000" dirty="0">
                <a:solidFill>
                  <a:srgbClr val="1F0DFF"/>
                </a:solidFill>
              </a:rPr>
              <a:t>&lt; chr10 76560   G       T       GT:PL:PS        0/1:0,0,0:.</a:t>
            </a:r>
          </a:p>
          <a:p>
            <a:pPr marL="0" indent="0">
              <a:buNone/>
            </a:pPr>
            <a:r>
              <a:rPr lang="en-US" sz="2000" dirty="0"/>
              <a:t>---</a:t>
            </a:r>
          </a:p>
          <a:p>
            <a:pPr marL="0" indent="0">
              <a:buNone/>
            </a:pPr>
            <a:r>
              <a:rPr lang="en-US" sz="2000" dirty="0"/>
              <a:t>&gt; chr10 76557   G       T       GT:PL   0/1:0,0,0</a:t>
            </a:r>
          </a:p>
          <a:p>
            <a:pPr marL="0" indent="0">
              <a:buNone/>
            </a:pPr>
            <a:r>
              <a:rPr lang="en-US" sz="2000" dirty="0"/>
              <a:t>&gt; chr10 76560   G       T       GT:PL   0/1:0,0,0</a:t>
            </a:r>
          </a:p>
          <a:p>
            <a:pPr marL="0" indent="0">
              <a:buNone/>
            </a:pPr>
            <a:endParaRPr lang="en-US" sz="2000" dirty="0"/>
          </a:p>
          <a:p>
            <a:pPr marL="0" indent="0">
              <a:buNone/>
            </a:pPr>
            <a:r>
              <a:rPr lang="en-US" sz="2000" dirty="0"/>
              <a:t>[s_m774@login1 compare.2020.1.31]$ diff phased.5sample.singleSample.vcf phased.826.singleSample.vcf </a:t>
            </a:r>
            <a:r>
              <a:rPr lang="en-US" sz="2000" dirty="0">
                <a:solidFill>
                  <a:srgbClr val="1F0DFF"/>
                </a:solidFill>
              </a:rPr>
              <a:t>|  grep '|' | wc -l</a:t>
            </a:r>
          </a:p>
          <a:p>
            <a:pPr marL="0" indent="0">
              <a:buNone/>
            </a:pPr>
            <a:r>
              <a:rPr lang="en-US" sz="2000" dirty="0"/>
              <a:t>0</a:t>
            </a:r>
          </a:p>
          <a:p>
            <a:pPr marL="0" indent="0">
              <a:buNone/>
            </a:pPr>
            <a:endParaRPr lang="en-US" sz="2000" dirty="0"/>
          </a:p>
        </p:txBody>
      </p:sp>
      <p:sp>
        <p:nvSpPr>
          <p:cNvPr id="2" name="Slide Number Placeholder 1">
            <a:extLst>
              <a:ext uri="{FF2B5EF4-FFF2-40B4-BE49-F238E27FC236}">
                <a16:creationId xmlns:a16="http://schemas.microsoft.com/office/drawing/2014/main" id="{6B4C8A65-9299-4F90-8D05-E800FA0DA7B6}"/>
              </a:ext>
            </a:extLst>
          </p:cNvPr>
          <p:cNvSpPr>
            <a:spLocks noGrp="1"/>
          </p:cNvSpPr>
          <p:nvPr>
            <p:ph type="sldNum" sz="quarter" idx="12"/>
          </p:nvPr>
        </p:nvSpPr>
        <p:spPr/>
        <p:txBody>
          <a:bodyPr/>
          <a:lstStyle/>
          <a:p>
            <a:fld id="{79EB0BAA-089B-F446-9CF3-DE954596BEEC}" type="slidenum">
              <a:rPr lang="en-US" smtClean="0"/>
              <a:t>79</a:t>
            </a:fld>
            <a:endParaRPr lang="en-US"/>
          </a:p>
        </p:txBody>
      </p:sp>
    </p:spTree>
    <p:extLst>
      <p:ext uri="{BB962C8B-B14F-4D97-AF65-F5344CB8AC3E}">
        <p14:creationId xmlns:p14="http://schemas.microsoft.com/office/powerpoint/2010/main" val="17633147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July 28, 2019 Meeting</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4F42F335-4EAD-4F37-A04F-11A0B5C5054E}"/>
              </a:ext>
            </a:extLst>
          </p:cNvPr>
          <p:cNvSpPr>
            <a:spLocks noGrp="1"/>
          </p:cNvSpPr>
          <p:nvPr>
            <p:ph type="sldNum" sz="quarter" idx="12"/>
          </p:nvPr>
        </p:nvSpPr>
        <p:spPr/>
        <p:txBody>
          <a:bodyPr/>
          <a:lstStyle/>
          <a:p>
            <a:fld id="{79EB0BAA-089B-F446-9CF3-DE954596BEEC}" type="slidenum">
              <a:rPr lang="en-US" smtClean="0"/>
              <a:t>8</a:t>
            </a:fld>
            <a:endParaRPr lang="en-US"/>
          </a:p>
        </p:txBody>
      </p:sp>
    </p:spTree>
    <p:extLst>
      <p:ext uri="{BB962C8B-B14F-4D97-AF65-F5344CB8AC3E}">
        <p14:creationId xmlns:p14="http://schemas.microsoft.com/office/powerpoint/2010/main" val="6538714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1F0DFF"/>
                </a:solidFill>
              </a:rPr>
              <a:t># Homozygous sites in Sherwin 5 sample result</a:t>
            </a:r>
          </a:p>
          <a:p>
            <a:pPr marL="0" indent="0">
              <a:buNone/>
            </a:pPr>
            <a:r>
              <a:rPr lang="en-US" sz="2000" dirty="0">
                <a:solidFill>
                  <a:srgbClr val="1F0DFF"/>
                </a:solidFill>
              </a:rPr>
              <a:t>grep '1/1' phased.5sample.vcf | cut -f 1,2,10-14 | less</a:t>
            </a:r>
          </a:p>
          <a:p>
            <a:pPr marL="0" indent="0">
              <a:buNone/>
            </a:pPr>
            <a:endParaRPr lang="en-US" sz="2000" dirty="0">
              <a:solidFill>
                <a:srgbClr val="1F0DFF"/>
              </a:solidFill>
            </a:endParaRPr>
          </a:p>
          <a:p>
            <a:pPr marL="0" indent="0">
              <a:buNone/>
            </a:pPr>
            <a:r>
              <a:rPr lang="en-US" sz="2000" dirty="0"/>
              <a:t>chr10   814408  0/1:0,0,0       0/1:0,0,0       0/1:0,0,0       0/1:0,0,0       1/1:110,6,0</a:t>
            </a:r>
          </a:p>
          <a:p>
            <a:pPr marL="0" indent="0">
              <a:buNone/>
            </a:pPr>
            <a:r>
              <a:rPr lang="en-US" sz="2000" dirty="0">
                <a:solidFill>
                  <a:srgbClr val="00B050"/>
                </a:solidFill>
              </a:rPr>
              <a:t>chr10   848090  0/1:0,0,0:.     0/1:0,0,0:.     0|1:0,0,0:848090        0/1:0,0,0:.     1/1:43,3,0:.</a:t>
            </a:r>
          </a:p>
          <a:p>
            <a:pPr marL="0" indent="0">
              <a:buNone/>
            </a:pPr>
            <a:r>
              <a:rPr lang="en-US" sz="2000" dirty="0">
                <a:solidFill>
                  <a:srgbClr val="00B050"/>
                </a:solidFill>
              </a:rPr>
              <a:t>chr10   848099  0/1:0,0,0:.     0/1:0,0,0:.     0|1:0,0,0:848090        0/1:0,0,0:.     1/1:43,3,0:.</a:t>
            </a:r>
          </a:p>
          <a:p>
            <a:pPr marL="0" indent="0">
              <a:buNone/>
            </a:pPr>
            <a:r>
              <a:rPr lang="en-US" sz="2000" dirty="0"/>
              <a:t>chr10   860048  0/1:0,0,0       0/1:0,0,0       0/1:0,0,0       0/1:0,0,0       1/1:45,3,0</a:t>
            </a:r>
          </a:p>
          <a:p>
            <a:pPr marL="0" indent="0">
              <a:buNone/>
            </a:pPr>
            <a:endParaRPr lang="en-US" sz="2000" dirty="0"/>
          </a:p>
          <a:p>
            <a:pPr marL="0" indent="0">
              <a:buNone/>
            </a:pPr>
            <a:r>
              <a:rPr lang="en-US" sz="2000" dirty="0" err="1"/>
              <a:t>WhatsHAP</a:t>
            </a:r>
            <a:r>
              <a:rPr lang="en-US" sz="2000" dirty="0"/>
              <a:t> paper:</a:t>
            </a:r>
          </a:p>
          <a:p>
            <a:pPr marL="0" indent="0">
              <a:buNone/>
            </a:pPr>
            <a:r>
              <a:rPr lang="en-US" sz="2000" dirty="0">
                <a:hlinkClick r:id="rId2"/>
              </a:rPr>
              <a:t>https://www.biorxiv.org/content/10.1101/085050v2.full.pdf</a:t>
            </a:r>
            <a:endParaRPr lang="en-US" sz="2000" dirty="0"/>
          </a:p>
          <a:p>
            <a:pPr marL="0" indent="0">
              <a:buNone/>
            </a:pPr>
            <a:r>
              <a:rPr lang="en-US" sz="2000" dirty="0"/>
              <a:t>“Analogous conclusions can be drawn in other cases and in larger pedigrees as long as the variant is homozygous in at least one individual.”</a:t>
            </a:r>
          </a:p>
          <a:p>
            <a:pPr marL="0" indent="0">
              <a:buNone/>
            </a:pPr>
            <a:endParaRPr lang="en-US" sz="2000" dirty="0"/>
          </a:p>
          <a:p>
            <a:pPr marL="0" indent="0">
              <a:buNone/>
            </a:pPr>
            <a:endParaRPr lang="en-US" sz="2000" dirty="0"/>
          </a:p>
          <a:p>
            <a:pPr marL="0" indent="0">
              <a:buNone/>
            </a:pPr>
            <a:endParaRPr lang="en-US" sz="2000" dirty="0"/>
          </a:p>
        </p:txBody>
      </p:sp>
      <p:sp>
        <p:nvSpPr>
          <p:cNvPr id="2" name="Slide Number Placeholder 1">
            <a:extLst>
              <a:ext uri="{FF2B5EF4-FFF2-40B4-BE49-F238E27FC236}">
                <a16:creationId xmlns:a16="http://schemas.microsoft.com/office/drawing/2014/main" id="{22B5FFBC-3C7C-411B-8974-45D98EEBB3D1}"/>
              </a:ext>
            </a:extLst>
          </p:cNvPr>
          <p:cNvSpPr>
            <a:spLocks noGrp="1"/>
          </p:cNvSpPr>
          <p:nvPr>
            <p:ph type="sldNum" sz="quarter" idx="12"/>
          </p:nvPr>
        </p:nvSpPr>
        <p:spPr/>
        <p:txBody>
          <a:bodyPr/>
          <a:lstStyle/>
          <a:p>
            <a:fld id="{79EB0BAA-089B-F446-9CF3-DE954596BEEC}" type="slidenum">
              <a:rPr lang="en-US" smtClean="0"/>
              <a:t>80</a:t>
            </a:fld>
            <a:endParaRPr lang="en-US"/>
          </a:p>
        </p:txBody>
      </p:sp>
    </p:spTree>
    <p:extLst>
      <p:ext uri="{BB962C8B-B14F-4D97-AF65-F5344CB8AC3E}">
        <p14:creationId xmlns:p14="http://schemas.microsoft.com/office/powerpoint/2010/main" val="182760250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1F0DFF"/>
                </a:solidFill>
              </a:rPr>
              <a:t>Meeting Notes:</a:t>
            </a:r>
          </a:p>
          <a:p>
            <a:pPr marL="0" indent="0">
              <a:buNone/>
            </a:pPr>
            <a:r>
              <a:rPr lang="en-US" sz="2000" dirty="0"/>
              <a:t>1. Slides 77 and 78 shows that Sherwin called more blocks than Bertie did. These differences may be due to the following reasons</a:t>
            </a:r>
          </a:p>
          <a:p>
            <a:pPr marL="0" indent="0">
              <a:buNone/>
            </a:pPr>
            <a:r>
              <a:rPr lang="en-US" sz="2000" dirty="0"/>
              <a:t>(1) Sherwin called the SNV using 5 samples together, but Bertie called samples and then merged the results.</a:t>
            </a:r>
          </a:p>
          <a:p>
            <a:pPr marL="0" indent="0">
              <a:buNone/>
            </a:pPr>
            <a:r>
              <a:rPr lang="en-US" sz="2000" dirty="0"/>
              <a:t>(2) Sherwin used the </a:t>
            </a:r>
            <a:r>
              <a:rPr lang="en-US" sz="2000" dirty="0" err="1"/>
              <a:t>samtools</a:t>
            </a:r>
            <a:r>
              <a:rPr lang="en-US" sz="2000" dirty="0"/>
              <a:t> to add "RG", but Bertie used </a:t>
            </a:r>
            <a:r>
              <a:rPr lang="en-US" sz="2000" dirty="0" err="1"/>
              <a:t>picards</a:t>
            </a:r>
            <a:r>
              <a:rPr lang="en-US" sz="2000" dirty="0"/>
              <a:t>.</a:t>
            </a:r>
          </a:p>
          <a:p>
            <a:pPr marL="0" indent="0">
              <a:buNone/>
            </a:pPr>
            <a:r>
              <a:rPr lang="en-US" sz="2000" dirty="0"/>
              <a:t>SS note: I think the first note (1) will be the reason why they different number of block.</a:t>
            </a:r>
          </a:p>
          <a:p>
            <a:pPr marL="0" indent="0">
              <a:buNone/>
            </a:pPr>
            <a:endParaRPr lang="en-US" sz="2000" dirty="0"/>
          </a:p>
          <a:p>
            <a:pPr marL="0" indent="0">
              <a:buNone/>
            </a:pPr>
            <a:r>
              <a:rPr lang="en-US" sz="2000" dirty="0"/>
              <a:t>2. About changing coverage level, the following web says :</a:t>
            </a:r>
            <a:r>
              <a:rPr lang="en-US" sz="2000" dirty="0" err="1"/>
              <a:t>WhatsHap</a:t>
            </a:r>
            <a:r>
              <a:rPr lang="en-US" sz="2000" dirty="0"/>
              <a:t> is an exact, fixed-parameter tractable (FPT) algorithm for the </a:t>
            </a:r>
            <a:r>
              <a:rPr lang="en-US" sz="2000" dirty="0" err="1"/>
              <a:t>wMEC</a:t>
            </a:r>
            <a:endParaRPr lang="en-US" sz="2000" dirty="0"/>
          </a:p>
          <a:p>
            <a:pPr marL="0" indent="0">
              <a:buNone/>
            </a:pPr>
            <a:r>
              <a:rPr lang="en-US" sz="2000" dirty="0"/>
              <a:t>problem, with read coverage as the only fixed parameter." In the screen output, it says "---- Processing individual 826</a:t>
            </a:r>
          </a:p>
          <a:p>
            <a:pPr marL="0" indent="0">
              <a:buNone/>
            </a:pPr>
            <a:r>
              <a:rPr lang="en-US" sz="2000" dirty="0"/>
              <a:t>Using maximum coverage per sample of 15X", then we may have to get into the original code to change the coverage.</a:t>
            </a:r>
          </a:p>
          <a:p>
            <a:pPr marL="0" indent="0">
              <a:buNone/>
            </a:pPr>
            <a:r>
              <a:rPr lang="en-US" sz="2000" dirty="0"/>
              <a:t>https://www.biorxiv.org/content/10.1101/085050v2.full.pdf</a:t>
            </a:r>
          </a:p>
        </p:txBody>
      </p:sp>
      <p:sp>
        <p:nvSpPr>
          <p:cNvPr id="2" name="Slide Number Placeholder 1">
            <a:extLst>
              <a:ext uri="{FF2B5EF4-FFF2-40B4-BE49-F238E27FC236}">
                <a16:creationId xmlns:a16="http://schemas.microsoft.com/office/drawing/2014/main" id="{FEF2CA83-4560-4C45-9262-8BAD96B830D6}"/>
              </a:ext>
            </a:extLst>
          </p:cNvPr>
          <p:cNvSpPr>
            <a:spLocks noGrp="1"/>
          </p:cNvSpPr>
          <p:nvPr>
            <p:ph type="sldNum" sz="quarter" idx="12"/>
          </p:nvPr>
        </p:nvSpPr>
        <p:spPr/>
        <p:txBody>
          <a:bodyPr/>
          <a:lstStyle/>
          <a:p>
            <a:fld id="{79EB0BAA-089B-F446-9CF3-DE954596BEEC}" type="slidenum">
              <a:rPr lang="en-US" smtClean="0"/>
              <a:t>81</a:t>
            </a:fld>
            <a:endParaRPr lang="en-US"/>
          </a:p>
        </p:txBody>
      </p:sp>
    </p:spTree>
    <p:extLst>
      <p:ext uri="{BB962C8B-B14F-4D97-AF65-F5344CB8AC3E}">
        <p14:creationId xmlns:p14="http://schemas.microsoft.com/office/powerpoint/2010/main" val="265787345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Feb 6, 2020 Meeting</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2B644FB9-ECD4-466E-A520-C0A05CC29C20}"/>
              </a:ext>
            </a:extLst>
          </p:cNvPr>
          <p:cNvSpPr>
            <a:spLocks noGrp="1"/>
          </p:cNvSpPr>
          <p:nvPr>
            <p:ph type="sldNum" sz="quarter" idx="12"/>
          </p:nvPr>
        </p:nvSpPr>
        <p:spPr/>
        <p:txBody>
          <a:bodyPr/>
          <a:lstStyle/>
          <a:p>
            <a:fld id="{79EB0BAA-089B-F446-9CF3-DE954596BEEC}" type="slidenum">
              <a:rPr lang="en-US" smtClean="0"/>
              <a:t>82</a:t>
            </a:fld>
            <a:endParaRPr lang="en-US"/>
          </a:p>
        </p:txBody>
      </p:sp>
    </p:spTree>
    <p:extLst>
      <p:ext uri="{BB962C8B-B14F-4D97-AF65-F5344CB8AC3E}">
        <p14:creationId xmlns:p14="http://schemas.microsoft.com/office/powerpoint/2010/main" val="314102564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00B050"/>
                </a:solidFill>
              </a:rPr>
              <a:t>1. (1) Compare the first 3 columns (</a:t>
            </a:r>
            <a:r>
              <a:rPr lang="en-US" sz="2000" dirty="0" err="1">
                <a:solidFill>
                  <a:srgbClr val="00B050"/>
                </a:solidFill>
              </a:rPr>
              <a:t>chr</a:t>
            </a:r>
            <a:r>
              <a:rPr lang="en-US" sz="2000" dirty="0">
                <a:solidFill>
                  <a:srgbClr val="00B050"/>
                </a:solidFill>
              </a:rPr>
              <a:t>, pos, ref-allele) of phased.826.singleSample.vcf phased.5sample.singleSample.vcf</a:t>
            </a:r>
          </a:p>
          <a:p>
            <a:pPr marL="0" indent="0">
              <a:buNone/>
            </a:pPr>
            <a:r>
              <a:rPr lang="en-US" sz="2000" dirty="0">
                <a:solidFill>
                  <a:srgbClr val="00B050"/>
                </a:solidFill>
              </a:rPr>
              <a:t>(2) compare the 4th column (alt-allele)</a:t>
            </a:r>
          </a:p>
          <a:p>
            <a:pPr marL="0" indent="0">
              <a:buNone/>
            </a:pPr>
            <a:r>
              <a:rPr lang="en-US" sz="2000" dirty="0">
                <a:solidFill>
                  <a:srgbClr val="00B050"/>
                </a:solidFill>
              </a:rPr>
              <a:t>(3) Use the sed command sed 's/:.//g’ for the 5-sample column 10 to see if they are exactly the same</a:t>
            </a:r>
          </a:p>
          <a:p>
            <a:pPr marL="0" indent="0">
              <a:buNone/>
            </a:pPr>
            <a:r>
              <a:rPr lang="en-US" sz="2000" dirty="0"/>
              <a:t>Same haplotype results</a:t>
            </a:r>
          </a:p>
          <a:p>
            <a:pPr marL="0" indent="0">
              <a:buNone/>
            </a:pPr>
            <a:r>
              <a:rPr lang="en-US" sz="2000" dirty="0"/>
              <a:t>See Slide 84</a:t>
            </a:r>
          </a:p>
          <a:p>
            <a:pPr marL="0" indent="0">
              <a:buNone/>
            </a:pPr>
            <a:endParaRPr lang="en-US" sz="2000" dirty="0"/>
          </a:p>
          <a:p>
            <a:pPr marL="0" indent="0">
              <a:buNone/>
            </a:pPr>
            <a:r>
              <a:rPr lang="en-US" sz="2000" dirty="0">
                <a:solidFill>
                  <a:srgbClr val="00B050"/>
                </a:solidFill>
              </a:rPr>
              <a:t>2. (1) Filter out the indels from the VCF file</a:t>
            </a:r>
          </a:p>
          <a:p>
            <a:pPr marL="0" indent="0">
              <a:buNone/>
            </a:pPr>
            <a:r>
              <a:rPr lang="en-US" sz="2000" dirty="0">
                <a:solidFill>
                  <a:srgbClr val="00B050"/>
                </a:solidFill>
              </a:rPr>
              <a:t>(2) Phase single sample without indels </a:t>
            </a:r>
          </a:p>
          <a:p>
            <a:pPr marL="0" indent="0">
              <a:buNone/>
            </a:pPr>
            <a:r>
              <a:rPr lang="en-US" sz="2000" dirty="0">
                <a:solidFill>
                  <a:srgbClr val="00B050"/>
                </a:solidFill>
              </a:rPr>
              <a:t>(3) phase 5 sample</a:t>
            </a:r>
          </a:p>
          <a:p>
            <a:pPr marL="0" indent="0">
              <a:buNone/>
            </a:pPr>
            <a:r>
              <a:rPr lang="en-US" sz="2000" dirty="0">
                <a:solidFill>
                  <a:srgbClr val="00B050"/>
                </a:solidFill>
              </a:rPr>
              <a:t>(4) Diff the phased.vcf of single sample with the phased.vcf from the 5-sample</a:t>
            </a:r>
          </a:p>
          <a:p>
            <a:pPr marL="0" indent="0">
              <a:buNone/>
            </a:pPr>
            <a:r>
              <a:rPr lang="en-US" sz="2000" dirty="0"/>
              <a:t>Same haplotype results</a:t>
            </a:r>
          </a:p>
          <a:p>
            <a:pPr marL="0" indent="0">
              <a:buNone/>
            </a:pPr>
            <a:r>
              <a:rPr lang="en-US" sz="2000" dirty="0"/>
              <a:t>See Slide 86</a:t>
            </a:r>
          </a:p>
          <a:p>
            <a:pPr marL="0" indent="0">
              <a:buNone/>
            </a:pPr>
            <a:endParaRPr lang="en-US" sz="2000" dirty="0"/>
          </a:p>
        </p:txBody>
      </p:sp>
      <p:sp>
        <p:nvSpPr>
          <p:cNvPr id="2" name="Slide Number Placeholder 1">
            <a:extLst>
              <a:ext uri="{FF2B5EF4-FFF2-40B4-BE49-F238E27FC236}">
                <a16:creationId xmlns:a16="http://schemas.microsoft.com/office/drawing/2014/main" id="{31AE8497-AB57-49F5-BB24-7EB0CF4CFFDB}"/>
              </a:ext>
            </a:extLst>
          </p:cNvPr>
          <p:cNvSpPr>
            <a:spLocks noGrp="1"/>
          </p:cNvSpPr>
          <p:nvPr>
            <p:ph type="sldNum" sz="quarter" idx="12"/>
          </p:nvPr>
        </p:nvSpPr>
        <p:spPr/>
        <p:txBody>
          <a:bodyPr/>
          <a:lstStyle/>
          <a:p>
            <a:fld id="{79EB0BAA-089B-F446-9CF3-DE954596BEEC}" type="slidenum">
              <a:rPr lang="en-US" smtClean="0"/>
              <a:t>83</a:t>
            </a:fld>
            <a:endParaRPr lang="en-US"/>
          </a:p>
        </p:txBody>
      </p:sp>
    </p:spTree>
    <p:extLst>
      <p:ext uri="{BB962C8B-B14F-4D97-AF65-F5344CB8AC3E}">
        <p14:creationId xmlns:p14="http://schemas.microsoft.com/office/powerpoint/2010/main" val="143297629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t>[s_m774@login2 compare]$ </a:t>
            </a:r>
            <a:r>
              <a:rPr lang="en-US" sz="2000" dirty="0" err="1"/>
              <a:t>pwd</a:t>
            </a:r>
            <a:endParaRPr lang="en-US" sz="2000" dirty="0"/>
          </a:p>
          <a:p>
            <a:pPr marL="0" indent="0">
              <a:buNone/>
            </a:pPr>
            <a:r>
              <a:rPr lang="en-US" sz="2000" dirty="0"/>
              <a:t>/home/s_m774/data/</a:t>
            </a:r>
            <a:r>
              <a:rPr lang="en-US" sz="2000" dirty="0" err="1"/>
              <a:t>whatshap.data</a:t>
            </a:r>
            <a:r>
              <a:rPr lang="en-US" sz="2000" dirty="0"/>
              <a:t>/results/compare</a:t>
            </a:r>
          </a:p>
          <a:p>
            <a:pPr marL="0" indent="0">
              <a:buNone/>
            </a:pPr>
            <a:r>
              <a:rPr lang="en-US" sz="2000" dirty="0"/>
              <a:t>[s_m774@login2 results]$ cut -f 1,2,3,4,10 phased.826.ch10.vcf &gt; compare.2020.2.2/826.5col.txt</a:t>
            </a:r>
          </a:p>
          <a:p>
            <a:pPr marL="0" indent="0">
              <a:buNone/>
            </a:pPr>
            <a:r>
              <a:rPr lang="en-US" sz="2000" dirty="0"/>
              <a:t>[s_m774@login2 results]$ cut -f 1,2,3,4,10 phased.5sample.vcf </a:t>
            </a:r>
            <a:r>
              <a:rPr lang="en-US" sz="2000" dirty="0">
                <a:solidFill>
                  <a:srgbClr val="1F0DFF"/>
                </a:solidFill>
              </a:rPr>
              <a:t>| sed s/:.//g</a:t>
            </a:r>
            <a:r>
              <a:rPr lang="en-US" sz="2000" dirty="0"/>
              <a:t> &gt; compare.2020.2.2/5sample.5col.txt</a:t>
            </a:r>
          </a:p>
          <a:p>
            <a:pPr marL="0" indent="0">
              <a:buNone/>
            </a:pPr>
            <a:endParaRPr lang="en-US" sz="2000" dirty="0"/>
          </a:p>
          <a:p>
            <a:pPr marL="0" indent="0">
              <a:buNone/>
            </a:pPr>
            <a:r>
              <a:rPr lang="en-US" sz="2000" dirty="0">
                <a:solidFill>
                  <a:srgbClr val="1F0DFF"/>
                </a:solidFill>
              </a:rPr>
              <a:t>[s_m774@login2 compare.2020.2.2]$ diff 5sample.5col.txt 826.5col.txt | less</a:t>
            </a:r>
          </a:p>
          <a:p>
            <a:pPr marL="0" indent="0">
              <a:buNone/>
            </a:pPr>
            <a:r>
              <a:rPr lang="en-US" sz="2000" dirty="0"/>
              <a:t>&lt; chr10 46025   .       C       0/1,0,0</a:t>
            </a:r>
          </a:p>
          <a:p>
            <a:pPr marL="0" indent="0">
              <a:buNone/>
            </a:pPr>
            <a:r>
              <a:rPr lang="en-US" sz="2000" dirty="0"/>
              <a:t>&lt; chr10 46026   .       C       0/1,0,0</a:t>
            </a:r>
          </a:p>
          <a:p>
            <a:pPr marL="0" indent="0">
              <a:buNone/>
            </a:pPr>
            <a:r>
              <a:rPr lang="en-US" sz="2000" dirty="0"/>
              <a:t>&lt; chr10 47663   .       C       1/1,0,0</a:t>
            </a:r>
          </a:p>
          <a:p>
            <a:pPr marL="0" indent="0">
              <a:buNone/>
            </a:pPr>
            <a:r>
              <a:rPr lang="en-US" sz="2000" dirty="0"/>
              <a:t>&lt; chr10 47754   .       T       0/0,21,110</a:t>
            </a:r>
          </a:p>
          <a:p>
            <a:pPr marL="0" indent="0">
              <a:buNone/>
            </a:pPr>
            <a:r>
              <a:rPr lang="en-US" sz="2000" dirty="0"/>
              <a:t>&lt; chr10 47771   .       C       0/0,15,152</a:t>
            </a:r>
          </a:p>
          <a:p>
            <a:pPr marL="0" indent="0">
              <a:buNone/>
            </a:pPr>
            <a:r>
              <a:rPr lang="en-US" sz="2000" dirty="0"/>
              <a:t>&lt; chr10 47774   .       A       0/0,15,152</a:t>
            </a:r>
          </a:p>
          <a:p>
            <a:pPr marL="0" indent="0">
              <a:buNone/>
            </a:pPr>
            <a:endParaRPr lang="en-US" sz="2000" dirty="0"/>
          </a:p>
        </p:txBody>
      </p:sp>
      <p:sp>
        <p:nvSpPr>
          <p:cNvPr id="2" name="Slide Number Placeholder 1">
            <a:extLst>
              <a:ext uri="{FF2B5EF4-FFF2-40B4-BE49-F238E27FC236}">
                <a16:creationId xmlns:a16="http://schemas.microsoft.com/office/drawing/2014/main" id="{EFAA9F23-38A4-4136-9DD3-605764BDAC73}"/>
              </a:ext>
            </a:extLst>
          </p:cNvPr>
          <p:cNvSpPr>
            <a:spLocks noGrp="1"/>
          </p:cNvSpPr>
          <p:nvPr>
            <p:ph type="sldNum" sz="quarter" idx="12"/>
          </p:nvPr>
        </p:nvSpPr>
        <p:spPr/>
        <p:txBody>
          <a:bodyPr/>
          <a:lstStyle/>
          <a:p>
            <a:fld id="{79EB0BAA-089B-F446-9CF3-DE954596BEEC}" type="slidenum">
              <a:rPr lang="en-US" smtClean="0"/>
              <a:t>84</a:t>
            </a:fld>
            <a:endParaRPr lang="en-US"/>
          </a:p>
        </p:txBody>
      </p:sp>
    </p:spTree>
    <p:extLst>
      <p:ext uri="{BB962C8B-B14F-4D97-AF65-F5344CB8AC3E}">
        <p14:creationId xmlns:p14="http://schemas.microsoft.com/office/powerpoint/2010/main" val="79238072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1F0DFF"/>
                </a:solidFill>
              </a:rPr>
              <a:t># no difference on first 4 columns. difference must be in haplotypes.</a:t>
            </a:r>
          </a:p>
          <a:p>
            <a:pPr marL="0" indent="0">
              <a:buNone/>
            </a:pPr>
            <a:r>
              <a:rPr lang="en-US" sz="2000" dirty="0"/>
              <a:t>[s_m774@login2 results]$ cut -f 1,2,3,4 826.5col.txt &gt; 826.first4col.txt</a:t>
            </a:r>
          </a:p>
          <a:p>
            <a:pPr marL="0" indent="0">
              <a:buNone/>
            </a:pPr>
            <a:r>
              <a:rPr lang="en-US" sz="2000" dirty="0"/>
              <a:t>[s_m774@login2 results]$ cut -f 1,2,3,4 5sample.5col.txt &gt; 5sample.first4col.txt</a:t>
            </a:r>
          </a:p>
          <a:p>
            <a:pPr marL="0" indent="0">
              <a:buNone/>
            </a:pPr>
            <a:endParaRPr lang="en-US" sz="2000" dirty="0">
              <a:solidFill>
                <a:srgbClr val="1F0DFF"/>
              </a:solidFill>
            </a:endParaRPr>
          </a:p>
          <a:p>
            <a:pPr marL="0" indent="0">
              <a:buNone/>
            </a:pPr>
            <a:r>
              <a:rPr lang="en-US" sz="2000" dirty="0">
                <a:solidFill>
                  <a:srgbClr val="1F0DFF"/>
                </a:solidFill>
              </a:rPr>
              <a:t>[s_m774@login2 compare.2020.2.2]$ diff 5sample.first4col.txt 826.first4col.txt</a:t>
            </a:r>
          </a:p>
          <a:p>
            <a:pPr marL="0" indent="0">
              <a:buNone/>
            </a:pPr>
            <a:r>
              <a:rPr lang="en-US" sz="2000" dirty="0"/>
              <a:t>&lt; ##</a:t>
            </a:r>
            <a:r>
              <a:rPr lang="en-US" sz="2000" dirty="0" err="1"/>
              <a:t>bcftools_callCommand</a:t>
            </a:r>
            <a:r>
              <a:rPr lang="en-US" sz="2000" dirty="0"/>
              <a:t>=call -cv -o 5sample.chr10.vcf; Date=Fri Jan 31 1192 2020</a:t>
            </a:r>
          </a:p>
          <a:p>
            <a:pPr marL="0" indent="0">
              <a:buNone/>
            </a:pPr>
            <a:r>
              <a:rPr lang="en-US" sz="2000" dirty="0"/>
              <a:t>&lt; ##</a:t>
            </a:r>
            <a:r>
              <a:rPr lang="en-US" sz="2000" dirty="0" err="1"/>
              <a:t>commandline</a:t>
            </a:r>
            <a:r>
              <a:rPr lang="en-US" sz="2000" dirty="0"/>
              <a:t>="(</a:t>
            </a:r>
            <a:r>
              <a:rPr lang="en-US" sz="2000" dirty="0" err="1"/>
              <a:t>whatshap</a:t>
            </a:r>
            <a:r>
              <a:rPr lang="en-US" sz="2000" dirty="0"/>
              <a:t> 0.18) phase -o results/phased.5sample.vcf 5sample.chr10.vcf 826RG.chr10.bam 827RG.chr10.bam 832RG.chr10.bam 847RG.chr10.bam 850RG.chr10.bam"</a:t>
            </a:r>
          </a:p>
          <a:p>
            <a:pPr marL="0" indent="0">
              <a:buNone/>
            </a:pPr>
            <a:r>
              <a:rPr lang="en-US" sz="2000" dirty="0"/>
              <a:t>---</a:t>
            </a:r>
          </a:p>
          <a:p>
            <a:pPr marL="0" indent="0">
              <a:buNone/>
            </a:pPr>
            <a:r>
              <a:rPr lang="en-US" sz="2000" dirty="0"/>
              <a:t>&gt; ##</a:t>
            </a:r>
            <a:r>
              <a:rPr lang="en-US" sz="2000" dirty="0" err="1"/>
              <a:t>bcftools_callCommand</a:t>
            </a:r>
            <a:r>
              <a:rPr lang="en-US" sz="2000" dirty="0"/>
              <a:t>=call -cv -o 5sample.chr10.vcf; Date=Fri Jan 31 11:39:52 2020</a:t>
            </a:r>
          </a:p>
          <a:p>
            <a:pPr marL="0" indent="0">
              <a:buNone/>
            </a:pPr>
            <a:r>
              <a:rPr lang="en-US" sz="2000" dirty="0"/>
              <a:t>&gt; ##</a:t>
            </a:r>
            <a:r>
              <a:rPr lang="en-US" sz="2000" dirty="0" err="1"/>
              <a:t>commandline</a:t>
            </a:r>
            <a:r>
              <a:rPr lang="en-US" sz="2000" dirty="0"/>
              <a:t>="(</a:t>
            </a:r>
            <a:r>
              <a:rPr lang="en-US" sz="2000" dirty="0" err="1"/>
              <a:t>whatshap</a:t>
            </a:r>
            <a:r>
              <a:rPr lang="en-US" sz="2000" dirty="0"/>
              <a:t> 0.18) phase -o results/phased.826.ch10.vcf 5sample.chr10.vcf 826RG.chr10.bam"</a:t>
            </a:r>
          </a:p>
          <a:p>
            <a:pPr marL="0" indent="0">
              <a:buNone/>
            </a:pPr>
            <a:endParaRPr lang="en-US" sz="2000" dirty="0"/>
          </a:p>
        </p:txBody>
      </p:sp>
      <p:sp>
        <p:nvSpPr>
          <p:cNvPr id="2" name="Slide Number Placeholder 1">
            <a:extLst>
              <a:ext uri="{FF2B5EF4-FFF2-40B4-BE49-F238E27FC236}">
                <a16:creationId xmlns:a16="http://schemas.microsoft.com/office/drawing/2014/main" id="{B625A7DC-5F2E-4802-8897-B75072B76FC8}"/>
              </a:ext>
            </a:extLst>
          </p:cNvPr>
          <p:cNvSpPr>
            <a:spLocks noGrp="1"/>
          </p:cNvSpPr>
          <p:nvPr>
            <p:ph type="sldNum" sz="quarter" idx="12"/>
          </p:nvPr>
        </p:nvSpPr>
        <p:spPr/>
        <p:txBody>
          <a:bodyPr/>
          <a:lstStyle/>
          <a:p>
            <a:fld id="{79EB0BAA-089B-F446-9CF3-DE954596BEEC}" type="slidenum">
              <a:rPr lang="en-US" smtClean="0"/>
              <a:t>85</a:t>
            </a:fld>
            <a:endParaRPr lang="en-US"/>
          </a:p>
        </p:txBody>
      </p:sp>
    </p:spTree>
    <p:extLst>
      <p:ext uri="{BB962C8B-B14F-4D97-AF65-F5344CB8AC3E}">
        <p14:creationId xmlns:p14="http://schemas.microsoft.com/office/powerpoint/2010/main" val="101358642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fontScale="92500" lnSpcReduction="20000"/>
          </a:bodyPr>
          <a:lstStyle/>
          <a:p>
            <a:pPr marL="0" indent="0">
              <a:buNone/>
            </a:pPr>
            <a:r>
              <a:rPr lang="en-US" sz="2000" dirty="0"/>
              <a:t>[s_m774@login2 </a:t>
            </a:r>
            <a:r>
              <a:rPr lang="en-US" sz="2000" dirty="0" err="1"/>
              <a:t>whatshap.data</a:t>
            </a:r>
            <a:r>
              <a:rPr lang="en-US" sz="2000" dirty="0"/>
              <a:t>]$ </a:t>
            </a:r>
            <a:r>
              <a:rPr lang="en-US" sz="2000" dirty="0">
                <a:solidFill>
                  <a:srgbClr val="1F0DFF"/>
                </a:solidFill>
              </a:rPr>
              <a:t>/group/hon/hon3398o/0.course.files/software/bcftools-1.9/</a:t>
            </a:r>
            <a:r>
              <a:rPr lang="en-US" sz="2000" dirty="0" err="1">
                <a:solidFill>
                  <a:srgbClr val="1F0DFF"/>
                </a:solidFill>
              </a:rPr>
              <a:t>bcftools</a:t>
            </a:r>
            <a:r>
              <a:rPr lang="en-US" sz="2000" dirty="0">
                <a:solidFill>
                  <a:srgbClr val="1F0DFF"/>
                </a:solidFill>
              </a:rPr>
              <a:t> view --types </a:t>
            </a:r>
            <a:r>
              <a:rPr lang="en-US" sz="2000" dirty="0" err="1">
                <a:solidFill>
                  <a:srgbClr val="1F0DFF"/>
                </a:solidFill>
              </a:rPr>
              <a:t>snps</a:t>
            </a:r>
            <a:r>
              <a:rPr lang="en-US" sz="2000" dirty="0">
                <a:solidFill>
                  <a:srgbClr val="1F0DFF"/>
                </a:solidFill>
              </a:rPr>
              <a:t> -o noIndels.5sample.chr10.vcf 5sample.chr10.vcf</a:t>
            </a:r>
          </a:p>
          <a:p>
            <a:pPr marL="0" indent="0">
              <a:buNone/>
            </a:pPr>
            <a:endParaRPr lang="en-US" sz="2000" dirty="0"/>
          </a:p>
          <a:p>
            <a:pPr marL="0" indent="0">
              <a:buNone/>
            </a:pPr>
            <a:r>
              <a:rPr lang="en-US" sz="2000" dirty="0"/>
              <a:t>[s_m774@login2 </a:t>
            </a:r>
            <a:r>
              <a:rPr lang="en-US" sz="2000" dirty="0" err="1"/>
              <a:t>whatshap.data</a:t>
            </a:r>
            <a:r>
              <a:rPr lang="en-US" sz="2000" dirty="0"/>
              <a:t>]$ </a:t>
            </a:r>
            <a:r>
              <a:rPr lang="en-US" sz="2000" dirty="0" err="1"/>
              <a:t>whatshap</a:t>
            </a:r>
            <a:r>
              <a:rPr lang="en-US" sz="2000" dirty="0"/>
              <a:t> phase -o results.february1/phased.5sample.vcf noIndels.5sample.chr10.vcf 826RG.chr10.bam 827RG.chr10.bam 832RG.chr10.bam 847RG.chr10.bam 850RG.chr10.bam</a:t>
            </a:r>
          </a:p>
          <a:p>
            <a:pPr marL="0" indent="0">
              <a:buNone/>
            </a:pPr>
            <a:endParaRPr lang="en-US" sz="2000" dirty="0"/>
          </a:p>
          <a:p>
            <a:pPr marL="0" indent="0">
              <a:buNone/>
            </a:pPr>
            <a:r>
              <a:rPr lang="en-US" sz="2000" dirty="0"/>
              <a:t>[s_m774@login2 </a:t>
            </a:r>
            <a:r>
              <a:rPr lang="en-US" sz="2000" dirty="0" err="1"/>
              <a:t>whatshap.data</a:t>
            </a:r>
            <a:r>
              <a:rPr lang="en-US" sz="2000" dirty="0"/>
              <a:t>]$ </a:t>
            </a:r>
            <a:r>
              <a:rPr lang="en-US" sz="2000" dirty="0" err="1"/>
              <a:t>whatshap</a:t>
            </a:r>
            <a:r>
              <a:rPr lang="en-US" sz="2000" dirty="0"/>
              <a:t> phase -o results.february1/phased.826.chr10.vcf noIndels.5sample.chr10.vcf 826RG.chr10.bam</a:t>
            </a:r>
          </a:p>
          <a:p>
            <a:pPr marL="0" indent="0">
              <a:buNone/>
            </a:pPr>
            <a:endParaRPr lang="en-US" sz="2000" dirty="0"/>
          </a:p>
          <a:p>
            <a:pPr marL="0" indent="0">
              <a:buNone/>
            </a:pPr>
            <a:r>
              <a:rPr lang="en-US" sz="2000" dirty="0"/>
              <a:t>[s_m774@login2 results.february1]$ cut -f 1,2,3,4,10 phased.826.chr10.vcf &gt; compare.2020.2.2/826.5col.txt</a:t>
            </a:r>
          </a:p>
          <a:p>
            <a:pPr marL="0" indent="0">
              <a:buNone/>
            </a:pPr>
            <a:r>
              <a:rPr lang="en-US" sz="2000" dirty="0"/>
              <a:t>[s_m774@login2 results.february1]$ cut -f 1,2,3,4,10 phased.5sample.vcf | sed s/:.//g &gt; compare.2020.2.2/5sample.5col.txt</a:t>
            </a:r>
          </a:p>
          <a:p>
            <a:pPr marL="0" indent="0">
              <a:buNone/>
            </a:pPr>
            <a:endParaRPr lang="en-US" sz="2000" dirty="0"/>
          </a:p>
          <a:p>
            <a:pPr marL="0" indent="0">
              <a:buNone/>
            </a:pPr>
            <a:r>
              <a:rPr lang="en-US" sz="2000" dirty="0"/>
              <a:t>[s_m774@login2 compare.2020.2.2]$ </a:t>
            </a:r>
            <a:r>
              <a:rPr lang="en-US" sz="2000" dirty="0">
                <a:solidFill>
                  <a:srgbClr val="1F0DFF"/>
                </a:solidFill>
              </a:rPr>
              <a:t>diff 5sample.5col.txt 826.5col.txt  | less</a:t>
            </a:r>
          </a:p>
          <a:p>
            <a:pPr marL="0" indent="0">
              <a:buNone/>
            </a:pPr>
            <a:r>
              <a:rPr lang="en-US" sz="2000" dirty="0">
                <a:solidFill>
                  <a:srgbClr val="1F0DFF"/>
                </a:solidFill>
              </a:rPr>
              <a:t>&lt; chr10 46025   .       C       0/1,0,0</a:t>
            </a:r>
          </a:p>
          <a:p>
            <a:pPr marL="0" indent="0">
              <a:buNone/>
            </a:pPr>
            <a:r>
              <a:rPr lang="en-US" sz="2000" dirty="0">
                <a:solidFill>
                  <a:srgbClr val="1F0DFF"/>
                </a:solidFill>
              </a:rPr>
              <a:t>&lt; chr10 46026   .       C       0/1,0,0</a:t>
            </a:r>
          </a:p>
          <a:p>
            <a:pPr marL="0" indent="0">
              <a:buNone/>
            </a:pPr>
            <a:r>
              <a:rPr lang="en-US" sz="2000" dirty="0">
                <a:solidFill>
                  <a:srgbClr val="1F0DFF"/>
                </a:solidFill>
              </a:rPr>
              <a:t>&lt; chr10 47663   .       C       1/1,0,0</a:t>
            </a:r>
          </a:p>
          <a:p>
            <a:pPr marL="0" indent="0">
              <a:buNone/>
            </a:pPr>
            <a:r>
              <a:rPr lang="en-US" sz="2000" dirty="0">
                <a:solidFill>
                  <a:srgbClr val="1F0DFF"/>
                </a:solidFill>
              </a:rPr>
              <a:t>&lt; chr10 47754   .       T       0/0,21,110</a:t>
            </a:r>
          </a:p>
          <a:p>
            <a:pPr marL="0" indent="0">
              <a:buNone/>
            </a:pPr>
            <a:endParaRPr lang="en-US" sz="2000" dirty="0">
              <a:solidFill>
                <a:srgbClr val="1F0DFF"/>
              </a:solidFill>
            </a:endParaRPr>
          </a:p>
        </p:txBody>
      </p:sp>
      <p:sp>
        <p:nvSpPr>
          <p:cNvPr id="2" name="Slide Number Placeholder 1">
            <a:extLst>
              <a:ext uri="{FF2B5EF4-FFF2-40B4-BE49-F238E27FC236}">
                <a16:creationId xmlns:a16="http://schemas.microsoft.com/office/drawing/2014/main" id="{3B04E028-FCD9-4DD6-8D07-8D73D3E85CFE}"/>
              </a:ext>
            </a:extLst>
          </p:cNvPr>
          <p:cNvSpPr>
            <a:spLocks noGrp="1"/>
          </p:cNvSpPr>
          <p:nvPr>
            <p:ph type="sldNum" sz="quarter" idx="12"/>
          </p:nvPr>
        </p:nvSpPr>
        <p:spPr/>
        <p:txBody>
          <a:bodyPr/>
          <a:lstStyle/>
          <a:p>
            <a:fld id="{79EB0BAA-089B-F446-9CF3-DE954596BEEC}" type="slidenum">
              <a:rPr lang="en-US" smtClean="0"/>
              <a:t>86</a:t>
            </a:fld>
            <a:endParaRPr lang="en-US"/>
          </a:p>
        </p:txBody>
      </p:sp>
    </p:spTree>
    <p:extLst>
      <p:ext uri="{BB962C8B-B14F-4D97-AF65-F5344CB8AC3E}">
        <p14:creationId xmlns:p14="http://schemas.microsoft.com/office/powerpoint/2010/main" val="360208766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a:solidFill>
                  <a:schemeClr val="bg1"/>
                </a:solidFill>
              </a:rPr>
              <a:t>Feb 14, 2020 Meeting @ 1PM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F9C3F340-F7E4-4397-A5CC-1452874EE55A}"/>
              </a:ext>
            </a:extLst>
          </p:cNvPr>
          <p:cNvSpPr>
            <a:spLocks noGrp="1"/>
          </p:cNvSpPr>
          <p:nvPr>
            <p:ph type="sldNum" sz="quarter" idx="12"/>
          </p:nvPr>
        </p:nvSpPr>
        <p:spPr/>
        <p:txBody>
          <a:bodyPr/>
          <a:lstStyle/>
          <a:p>
            <a:fld id="{79EB0BAA-089B-F446-9CF3-DE954596BEEC}" type="slidenum">
              <a:rPr lang="en-US" smtClean="0"/>
              <a:t>87</a:t>
            </a:fld>
            <a:endParaRPr lang="en-US"/>
          </a:p>
        </p:txBody>
      </p:sp>
    </p:spTree>
    <p:extLst>
      <p:ext uri="{BB962C8B-B14F-4D97-AF65-F5344CB8AC3E}">
        <p14:creationId xmlns:p14="http://schemas.microsoft.com/office/powerpoint/2010/main" val="78180312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Feb 21, 2020 Meeting @ 1PM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08D82994-9737-47A9-91FE-65B8F7D2068C}"/>
              </a:ext>
            </a:extLst>
          </p:cNvPr>
          <p:cNvSpPr>
            <a:spLocks noGrp="1"/>
          </p:cNvSpPr>
          <p:nvPr>
            <p:ph type="sldNum" sz="quarter" idx="12"/>
          </p:nvPr>
        </p:nvSpPr>
        <p:spPr/>
        <p:txBody>
          <a:bodyPr/>
          <a:lstStyle/>
          <a:p>
            <a:fld id="{79EB0BAA-089B-F446-9CF3-DE954596BEEC}" type="slidenum">
              <a:rPr lang="en-US" smtClean="0"/>
              <a:t>88</a:t>
            </a:fld>
            <a:endParaRPr lang="en-US"/>
          </a:p>
        </p:txBody>
      </p:sp>
    </p:spTree>
    <p:extLst>
      <p:ext uri="{BB962C8B-B14F-4D97-AF65-F5344CB8AC3E}">
        <p14:creationId xmlns:p14="http://schemas.microsoft.com/office/powerpoint/2010/main" val="231904668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t>1. (1) Compare DBM, HapSeq2, </a:t>
            </a:r>
            <a:r>
              <a:rPr lang="en-US" sz="2000" dirty="0" err="1"/>
              <a:t>WhatsHAP</a:t>
            </a:r>
            <a:r>
              <a:rPr lang="en-US" sz="2000" dirty="0"/>
              <a:t> 5-sample results by phasing the </a:t>
            </a:r>
            <a:r>
              <a:rPr lang="en-US" sz="2000" dirty="0" err="1"/>
              <a:t>WhatsHAP</a:t>
            </a:r>
            <a:r>
              <a:rPr lang="en-US" sz="2000" dirty="0"/>
              <a:t> dataset: Phase the same SNV positions with DBM and HapSeq2</a:t>
            </a:r>
          </a:p>
          <a:p>
            <a:pPr marL="0" indent="0">
              <a:buNone/>
            </a:pPr>
            <a:r>
              <a:rPr lang="en-US" sz="2000" dirty="0"/>
              <a:t>I am preparing the DBM and HapSeq2 input format now</a:t>
            </a:r>
          </a:p>
          <a:p>
            <a:pPr marL="0" indent="0">
              <a:buNone/>
            </a:pPr>
            <a:r>
              <a:rPr lang="en-US" sz="2000" dirty="0"/>
              <a:t>(2) then compare haplotypes sample by sample as we did in the ASHG</a:t>
            </a:r>
          </a:p>
          <a:p>
            <a:pPr marL="0" indent="0">
              <a:buNone/>
            </a:pPr>
            <a:endParaRPr lang="en-US" sz="2000" dirty="0"/>
          </a:p>
          <a:p>
            <a:pPr marL="0" indent="0">
              <a:buNone/>
            </a:pPr>
            <a:endParaRPr lang="en-US" sz="2000" dirty="0"/>
          </a:p>
          <a:p>
            <a:pPr marL="0" indent="0">
              <a:buNone/>
            </a:pPr>
            <a:r>
              <a:rPr lang="en-US" sz="2000" dirty="0">
                <a:solidFill>
                  <a:srgbClr val="00B050"/>
                </a:solidFill>
              </a:rPr>
              <a:t>2. Check support of non sequential block IDs in </a:t>
            </a:r>
            <a:r>
              <a:rPr lang="en-US" sz="2000" dirty="0" err="1">
                <a:solidFill>
                  <a:srgbClr val="00B050"/>
                </a:solidFill>
              </a:rPr>
              <a:t>perl</a:t>
            </a:r>
            <a:r>
              <a:rPr lang="en-US" sz="2000" dirty="0">
                <a:solidFill>
                  <a:srgbClr val="00B050"/>
                </a:solidFill>
              </a:rPr>
              <a:t> program per Bertie:</a:t>
            </a:r>
          </a:p>
          <a:p>
            <a:pPr marL="0" indent="0">
              <a:buNone/>
            </a:pPr>
            <a:r>
              <a:rPr lang="en-US" sz="2000" dirty="0">
                <a:solidFill>
                  <a:srgbClr val="00B050"/>
                </a:solidFill>
              </a:rPr>
              <a:t>“HapCUT2 produces HA output with consecutive SNVs in non-consecutive blocks I have created two files, one sorted by SNVs and another sorted by block id. </a:t>
            </a:r>
          </a:p>
          <a:p>
            <a:pPr marL="0" indent="0">
              <a:buNone/>
            </a:pPr>
            <a:r>
              <a:rPr lang="en-US" sz="2000" dirty="0">
                <a:solidFill>
                  <a:srgbClr val="00B050"/>
                </a:solidFill>
              </a:rPr>
              <a:t>Please do a pairwise comparison using PEATH as it is well ordered by SNV and its blocks are consecutive. ”</a:t>
            </a:r>
          </a:p>
          <a:p>
            <a:pPr marL="0" indent="0">
              <a:buNone/>
            </a:pPr>
            <a:r>
              <a:rPr lang="en-US" sz="2000" dirty="0"/>
              <a:t>The Perl code will need to be updated to add support for non-sequential Block-ID -- I am working on this.</a:t>
            </a:r>
          </a:p>
        </p:txBody>
      </p:sp>
      <p:sp>
        <p:nvSpPr>
          <p:cNvPr id="2" name="Slide Number Placeholder 1">
            <a:extLst>
              <a:ext uri="{FF2B5EF4-FFF2-40B4-BE49-F238E27FC236}">
                <a16:creationId xmlns:a16="http://schemas.microsoft.com/office/drawing/2014/main" id="{46A82164-9A1E-4448-9ABC-522F5D788844}"/>
              </a:ext>
            </a:extLst>
          </p:cNvPr>
          <p:cNvSpPr>
            <a:spLocks noGrp="1"/>
          </p:cNvSpPr>
          <p:nvPr>
            <p:ph type="sldNum" sz="quarter" idx="12"/>
          </p:nvPr>
        </p:nvSpPr>
        <p:spPr/>
        <p:txBody>
          <a:bodyPr/>
          <a:lstStyle/>
          <a:p>
            <a:fld id="{79EB0BAA-089B-F446-9CF3-DE954596BEEC}" type="slidenum">
              <a:rPr lang="en-US" smtClean="0"/>
              <a:t>89</a:t>
            </a:fld>
            <a:endParaRPr lang="en-US"/>
          </a:p>
        </p:txBody>
      </p:sp>
    </p:spTree>
    <p:extLst>
      <p:ext uri="{BB962C8B-B14F-4D97-AF65-F5344CB8AC3E}">
        <p14:creationId xmlns:p14="http://schemas.microsoft.com/office/powerpoint/2010/main" val="40890989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23183-DBB9-654C-9444-E7A29524203E}"/>
              </a:ext>
            </a:extLst>
          </p:cNvPr>
          <p:cNvSpPr>
            <a:spLocks noGrp="1"/>
          </p:cNvSpPr>
          <p:nvPr>
            <p:ph type="title"/>
          </p:nvPr>
        </p:nvSpPr>
        <p:spPr>
          <a:xfrm>
            <a:off x="443120" y="73579"/>
            <a:ext cx="7886700" cy="701673"/>
          </a:xfrm>
        </p:spPr>
        <p:txBody>
          <a:bodyPr>
            <a:normAutofit/>
          </a:bodyPr>
          <a:lstStyle/>
          <a:p>
            <a:r>
              <a:rPr lang="en-US" sz="4000" b="1" dirty="0">
                <a:solidFill>
                  <a:srgbClr val="1F0DFF"/>
                </a:solidFill>
              </a:rPr>
              <a:t>July 28, 2019 Meeting To-Do </a:t>
            </a:r>
          </a:p>
        </p:txBody>
      </p:sp>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443120" y="884720"/>
            <a:ext cx="7886700" cy="4351338"/>
          </a:xfrm>
        </p:spPr>
        <p:txBody>
          <a:bodyPr>
            <a:normAutofit/>
          </a:bodyPr>
          <a:lstStyle/>
          <a:p>
            <a:pPr marL="514350" indent="-514350">
              <a:buAutoNum type="arabicPeriod"/>
            </a:pPr>
            <a:r>
              <a:rPr lang="en-US" sz="2000" dirty="0"/>
              <a:t>Summarize all the work we have done so far </a:t>
            </a:r>
          </a:p>
          <a:p>
            <a:pPr marL="0" indent="0">
              <a:buNone/>
            </a:pPr>
            <a:r>
              <a:rPr lang="en-US" sz="2000" dirty="0"/>
              <a:t>	</a:t>
            </a:r>
            <a:r>
              <a:rPr lang="en-US" sz="2000" dirty="0">
                <a:solidFill>
                  <a:srgbClr val="00B050"/>
                </a:solidFill>
                <a:cs typeface="Times New Roman" panose="02020603050405020304" pitchFamily="18" charset="0"/>
              </a:rPr>
              <a:t>Complete</a:t>
            </a:r>
            <a:r>
              <a:rPr lang="en-US" sz="2000" dirty="0">
                <a:cs typeface="Times New Roman" panose="02020603050405020304" pitchFamily="18" charset="0"/>
              </a:rPr>
              <a:t>, see slide #6</a:t>
            </a:r>
            <a:endParaRPr lang="en-US" sz="2000" dirty="0"/>
          </a:p>
          <a:p>
            <a:pPr marL="0" indent="0">
              <a:buNone/>
            </a:pPr>
            <a:r>
              <a:rPr lang="en-US" sz="2000" dirty="0"/>
              <a:t>2. Prepare input on 5 PE individuals, ≥2X coverage, ≥3X samples on each position, and run DBM</a:t>
            </a:r>
          </a:p>
          <a:p>
            <a:pPr marL="0" indent="0">
              <a:buNone/>
            </a:pPr>
            <a:r>
              <a:rPr lang="en-US" sz="2000" dirty="0"/>
              <a:t>	</a:t>
            </a:r>
            <a:r>
              <a:rPr lang="en-US" sz="2000" dirty="0">
                <a:solidFill>
                  <a:srgbClr val="00B050"/>
                </a:solidFill>
                <a:cs typeface="Times New Roman" panose="02020603050405020304" pitchFamily="18" charset="0"/>
              </a:rPr>
              <a:t>Complete</a:t>
            </a:r>
            <a:r>
              <a:rPr lang="en-US" sz="2000" dirty="0">
                <a:cs typeface="Times New Roman" panose="02020603050405020304" pitchFamily="18" charset="0"/>
              </a:rPr>
              <a:t>, see July28.2019.PairEndDBM</a:t>
            </a:r>
            <a:endParaRPr lang="en-US" sz="2000" dirty="0"/>
          </a:p>
          <a:p>
            <a:pPr marL="0" indent="0">
              <a:buNone/>
            </a:pPr>
            <a:r>
              <a:rPr lang="en-US" sz="2000" dirty="0"/>
              <a:t>3. (1) Run HapSeq2 on sample data </a:t>
            </a:r>
          </a:p>
          <a:p>
            <a:pPr marL="0" indent="0">
              <a:buNone/>
            </a:pPr>
            <a:r>
              <a:rPr lang="en-US" sz="2000" dirty="0"/>
              <a:t>    (2) Prepare input using the 5 PE data, and run HapSeq2</a:t>
            </a:r>
          </a:p>
          <a:p>
            <a:pPr marL="0" indent="0">
              <a:buNone/>
            </a:pPr>
            <a:r>
              <a:rPr lang="en-US" sz="2000" dirty="0"/>
              <a:t>	</a:t>
            </a:r>
            <a:r>
              <a:rPr lang="en-US" sz="2000" dirty="0">
                <a:solidFill>
                  <a:srgbClr val="00B050"/>
                </a:solidFill>
                <a:cs typeface="Times New Roman" panose="02020603050405020304" pitchFamily="18" charset="0"/>
              </a:rPr>
              <a:t>In progress</a:t>
            </a:r>
            <a:r>
              <a:rPr lang="en-US" sz="2000" dirty="0">
                <a:cs typeface="Times New Roman" panose="02020603050405020304" pitchFamily="18" charset="0"/>
              </a:rPr>
              <a:t>, see July28.2019.HapSeq2</a:t>
            </a:r>
          </a:p>
          <a:p>
            <a:pPr marL="0" indent="0">
              <a:buNone/>
            </a:pPr>
            <a:r>
              <a:rPr lang="en-US" sz="2000" dirty="0">
                <a:cs typeface="Times New Roman" panose="02020603050405020304" pitchFamily="18" charset="0"/>
              </a:rPr>
              <a:t>	</a:t>
            </a:r>
            <a:endParaRPr lang="en-US" sz="2000" dirty="0"/>
          </a:p>
          <a:p>
            <a:pPr marL="0" indent="0">
              <a:buNone/>
            </a:pPr>
            <a:endParaRPr lang="en-US" sz="2000" dirty="0"/>
          </a:p>
        </p:txBody>
      </p:sp>
      <p:pic>
        <p:nvPicPr>
          <p:cNvPr id="4" name="Picture 3">
            <a:extLst>
              <a:ext uri="{FF2B5EF4-FFF2-40B4-BE49-F238E27FC236}">
                <a16:creationId xmlns:a16="http://schemas.microsoft.com/office/drawing/2014/main" id="{6FA6A9EB-0154-2248-97A9-705091B90E5C}"/>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606713" y="2001395"/>
            <a:ext cx="2435257" cy="2439009"/>
          </a:xfrm>
          <a:prstGeom prst="rect">
            <a:avLst/>
          </a:prstGeom>
        </p:spPr>
      </p:pic>
      <p:sp>
        <p:nvSpPr>
          <p:cNvPr id="5" name="Slide Number Placeholder 4">
            <a:extLst>
              <a:ext uri="{FF2B5EF4-FFF2-40B4-BE49-F238E27FC236}">
                <a16:creationId xmlns:a16="http://schemas.microsoft.com/office/drawing/2014/main" id="{9E2D7C41-3493-4128-B5F7-8A6997B13467}"/>
              </a:ext>
            </a:extLst>
          </p:cNvPr>
          <p:cNvSpPr>
            <a:spLocks noGrp="1"/>
          </p:cNvSpPr>
          <p:nvPr>
            <p:ph type="sldNum" sz="quarter" idx="12"/>
          </p:nvPr>
        </p:nvSpPr>
        <p:spPr/>
        <p:txBody>
          <a:bodyPr/>
          <a:lstStyle/>
          <a:p>
            <a:fld id="{79EB0BAA-089B-F446-9CF3-DE954596BEEC}" type="slidenum">
              <a:rPr lang="en-US" smtClean="0"/>
              <a:t>9</a:t>
            </a:fld>
            <a:endParaRPr lang="en-US"/>
          </a:p>
        </p:txBody>
      </p:sp>
    </p:spTree>
    <p:extLst>
      <p:ext uri="{BB962C8B-B14F-4D97-AF65-F5344CB8AC3E}">
        <p14:creationId xmlns:p14="http://schemas.microsoft.com/office/powerpoint/2010/main" val="98844663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t>DBM workflow:</a:t>
            </a:r>
          </a:p>
          <a:p>
            <a:pPr marL="0" indent="0">
              <a:buNone/>
            </a:pPr>
            <a:endParaRPr lang="en-US" sz="2000" dirty="0"/>
          </a:p>
          <a:p>
            <a:pPr marL="0" indent="0">
              <a:buNone/>
            </a:pPr>
            <a:r>
              <a:rPr lang="en-US" sz="2000" dirty="0"/>
              <a:t>Call SNPs with </a:t>
            </a:r>
            <a:r>
              <a:rPr lang="en-US" sz="2000" dirty="0" err="1"/>
              <a:t>bcftools</a:t>
            </a:r>
            <a:r>
              <a:rPr lang="en-US" sz="2000" dirty="0"/>
              <a:t> </a:t>
            </a:r>
            <a:r>
              <a:rPr lang="en-US" sz="2000"/>
              <a:t>mpileup </a:t>
            </a:r>
            <a:r>
              <a:rPr lang="en-US" sz="2000" dirty="0"/>
              <a:t>adding the “–a AD” option to count each allele</a:t>
            </a:r>
          </a:p>
          <a:p>
            <a:pPr marL="0" indent="0">
              <a:buNone/>
            </a:pPr>
            <a:r>
              <a:rPr lang="en-US" sz="2000" dirty="0"/>
              <a:t>Create an input file that is a list of the position of each SNP</a:t>
            </a:r>
          </a:p>
          <a:p>
            <a:pPr marL="0" indent="0">
              <a:buNone/>
            </a:pPr>
            <a:r>
              <a:rPr lang="en-US" sz="2000" dirty="0"/>
              <a:t>Create input file that is a count of alleles at each position</a:t>
            </a:r>
          </a:p>
          <a:p>
            <a:pPr marL="0" indent="0">
              <a:buNone/>
            </a:pPr>
            <a:r>
              <a:rPr lang="en-US" sz="2000" dirty="0"/>
              <a:t>Phase with DBM</a:t>
            </a:r>
          </a:p>
          <a:p>
            <a:pPr marL="0" indent="0">
              <a:buNone/>
            </a:pPr>
            <a:endParaRPr lang="en-US" sz="2000" dirty="0"/>
          </a:p>
        </p:txBody>
      </p:sp>
      <p:sp>
        <p:nvSpPr>
          <p:cNvPr id="2" name="Slide Number Placeholder 1">
            <a:extLst>
              <a:ext uri="{FF2B5EF4-FFF2-40B4-BE49-F238E27FC236}">
                <a16:creationId xmlns:a16="http://schemas.microsoft.com/office/drawing/2014/main" id="{6852F46C-CF6E-4C13-BE19-1A984D6CCED5}"/>
              </a:ext>
            </a:extLst>
          </p:cNvPr>
          <p:cNvSpPr>
            <a:spLocks noGrp="1"/>
          </p:cNvSpPr>
          <p:nvPr>
            <p:ph type="sldNum" sz="quarter" idx="12"/>
          </p:nvPr>
        </p:nvSpPr>
        <p:spPr/>
        <p:txBody>
          <a:bodyPr/>
          <a:lstStyle/>
          <a:p>
            <a:fld id="{79EB0BAA-089B-F446-9CF3-DE954596BEEC}" type="slidenum">
              <a:rPr lang="en-US" smtClean="0"/>
              <a:t>90</a:t>
            </a:fld>
            <a:endParaRPr lang="en-US"/>
          </a:p>
        </p:txBody>
      </p:sp>
    </p:spTree>
    <p:extLst>
      <p:ext uri="{BB962C8B-B14F-4D97-AF65-F5344CB8AC3E}">
        <p14:creationId xmlns:p14="http://schemas.microsoft.com/office/powerpoint/2010/main" val="410752607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Feb 21, 2020 Meeting @ 1PM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4BE3761B-C569-4F13-820C-B436CDCF696E}"/>
              </a:ext>
            </a:extLst>
          </p:cNvPr>
          <p:cNvSpPr>
            <a:spLocks noGrp="1"/>
          </p:cNvSpPr>
          <p:nvPr>
            <p:ph type="sldNum" sz="quarter" idx="12"/>
          </p:nvPr>
        </p:nvSpPr>
        <p:spPr/>
        <p:txBody>
          <a:bodyPr/>
          <a:lstStyle/>
          <a:p>
            <a:fld id="{79EB0BAA-089B-F446-9CF3-DE954596BEEC}" type="slidenum">
              <a:rPr lang="en-US" smtClean="0"/>
              <a:t>91</a:t>
            </a:fld>
            <a:endParaRPr lang="en-US"/>
          </a:p>
        </p:txBody>
      </p:sp>
    </p:spTree>
    <p:extLst>
      <p:ext uri="{BB962C8B-B14F-4D97-AF65-F5344CB8AC3E}">
        <p14:creationId xmlns:p14="http://schemas.microsoft.com/office/powerpoint/2010/main" val="102257913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00B050"/>
                </a:solidFill>
              </a:rPr>
              <a:t>1. (1) Add support for when block ID are not CONSECUTIVE (e.g., 1, 2, 4, 5, with "3" missing) to the </a:t>
            </a:r>
            <a:r>
              <a:rPr lang="en-US" sz="2000" dirty="0" err="1">
                <a:solidFill>
                  <a:srgbClr val="00B050"/>
                </a:solidFill>
              </a:rPr>
              <a:t>perl</a:t>
            </a:r>
            <a:r>
              <a:rPr lang="en-US" sz="2000" dirty="0">
                <a:solidFill>
                  <a:srgbClr val="00B050"/>
                </a:solidFill>
              </a:rPr>
              <a:t> code of pair-wise comparison </a:t>
            </a:r>
          </a:p>
          <a:p>
            <a:pPr marL="0" indent="0">
              <a:buNone/>
            </a:pPr>
            <a:r>
              <a:rPr lang="en-US" sz="2000" dirty="0">
                <a:solidFill>
                  <a:srgbClr val="00B050"/>
                </a:solidFill>
              </a:rPr>
              <a:t>(2) Use </a:t>
            </a:r>
            <a:r>
              <a:rPr lang="en-US" sz="2000" dirty="0" err="1">
                <a:solidFill>
                  <a:srgbClr val="00B050"/>
                </a:solidFill>
              </a:rPr>
              <a:t>hapcut's</a:t>
            </a:r>
            <a:r>
              <a:rPr lang="en-US" sz="2000" dirty="0">
                <a:solidFill>
                  <a:srgbClr val="00B050"/>
                </a:solidFill>
              </a:rPr>
              <a:t> blk as reference sorted by SNV and by blk ID separately to show the results are the same</a:t>
            </a:r>
          </a:p>
          <a:p>
            <a:pPr marL="0" indent="0">
              <a:buNone/>
            </a:pPr>
            <a:r>
              <a:rPr lang="en-US" sz="2000" dirty="0">
                <a:solidFill>
                  <a:srgbClr val="00B050"/>
                </a:solidFill>
              </a:rPr>
              <a:t>(3) Use </a:t>
            </a:r>
            <a:r>
              <a:rPr lang="en-US" sz="2000" dirty="0" err="1">
                <a:solidFill>
                  <a:srgbClr val="00B050"/>
                </a:solidFill>
              </a:rPr>
              <a:t>Peath</a:t>
            </a:r>
            <a:r>
              <a:rPr lang="en-US" sz="2000" dirty="0">
                <a:solidFill>
                  <a:srgbClr val="00B050"/>
                </a:solidFill>
              </a:rPr>
              <a:t> as the reference blocks with </a:t>
            </a:r>
            <a:r>
              <a:rPr lang="en-US" sz="2000" dirty="0" err="1">
                <a:solidFill>
                  <a:srgbClr val="00B050"/>
                </a:solidFill>
              </a:rPr>
              <a:t>Hapcut</a:t>
            </a:r>
            <a:r>
              <a:rPr lang="en-US" sz="2000" dirty="0">
                <a:solidFill>
                  <a:srgbClr val="00B050"/>
                </a:solidFill>
              </a:rPr>
              <a:t> sorted by SNV and by blk ID as input to show the results are the same</a:t>
            </a:r>
          </a:p>
          <a:p>
            <a:pPr marL="0" indent="0">
              <a:buNone/>
            </a:pPr>
            <a:r>
              <a:rPr lang="en-US" sz="2000" dirty="0"/>
              <a:t>compare2HA.pl supports not consecutive and unsorted blocks, See slide 93</a:t>
            </a:r>
          </a:p>
          <a:p>
            <a:pPr marL="0" indent="0">
              <a:buNone/>
            </a:pPr>
            <a:endParaRPr lang="en-US" sz="2000" dirty="0"/>
          </a:p>
          <a:p>
            <a:pPr marL="0" indent="0">
              <a:buNone/>
            </a:pPr>
            <a:r>
              <a:rPr lang="en-US" sz="2000" dirty="0">
                <a:solidFill>
                  <a:srgbClr val="00B050"/>
                </a:solidFill>
              </a:rPr>
              <a:t>2. (1) Extract the 120 SNV positions used in DBM and HapSeq2 </a:t>
            </a:r>
          </a:p>
          <a:p>
            <a:pPr marL="0" indent="0">
              <a:buNone/>
            </a:pPr>
            <a:r>
              <a:rPr lang="en-US" sz="2000" dirty="0"/>
              <a:t>(2) then output Whatshap phased haplotypes of those 120 SNVs</a:t>
            </a:r>
          </a:p>
          <a:p>
            <a:pPr marL="0" indent="0">
              <a:buNone/>
            </a:pPr>
            <a:r>
              <a:rPr lang="en-US" sz="2000" dirty="0"/>
              <a:t>(3) Compare DBM, HapSeq2, and </a:t>
            </a:r>
            <a:r>
              <a:rPr lang="en-US" sz="2000" dirty="0" err="1"/>
              <a:t>whatshap</a:t>
            </a:r>
            <a:endParaRPr lang="en-US" sz="2000" dirty="0"/>
          </a:p>
          <a:p>
            <a:pPr marL="0" indent="0">
              <a:buNone/>
            </a:pPr>
            <a:r>
              <a:rPr lang="en-US" sz="2000" dirty="0"/>
              <a:t>I located the 120 positions used in DBM and </a:t>
            </a:r>
            <a:r>
              <a:rPr lang="en-US" sz="2000" dirty="0" err="1"/>
              <a:t>Hapseq</a:t>
            </a:r>
            <a:r>
              <a:rPr lang="en-US" sz="2000" dirty="0"/>
              <a:t>. I am working on getting the intersect with Whatshap</a:t>
            </a:r>
          </a:p>
        </p:txBody>
      </p:sp>
      <p:sp>
        <p:nvSpPr>
          <p:cNvPr id="2" name="Slide Number Placeholder 1">
            <a:extLst>
              <a:ext uri="{FF2B5EF4-FFF2-40B4-BE49-F238E27FC236}">
                <a16:creationId xmlns:a16="http://schemas.microsoft.com/office/drawing/2014/main" id="{C3C4B5F0-466B-4DC0-BBFC-DDB49616942E}"/>
              </a:ext>
            </a:extLst>
          </p:cNvPr>
          <p:cNvSpPr>
            <a:spLocks noGrp="1"/>
          </p:cNvSpPr>
          <p:nvPr>
            <p:ph type="sldNum" sz="quarter" idx="12"/>
          </p:nvPr>
        </p:nvSpPr>
        <p:spPr/>
        <p:txBody>
          <a:bodyPr/>
          <a:lstStyle/>
          <a:p>
            <a:fld id="{79EB0BAA-089B-F446-9CF3-DE954596BEEC}" type="slidenum">
              <a:rPr lang="en-US" smtClean="0"/>
              <a:t>92</a:t>
            </a:fld>
            <a:endParaRPr lang="en-US"/>
          </a:p>
        </p:txBody>
      </p:sp>
    </p:spTree>
    <p:extLst>
      <p:ext uri="{BB962C8B-B14F-4D97-AF65-F5344CB8AC3E}">
        <p14:creationId xmlns:p14="http://schemas.microsoft.com/office/powerpoint/2010/main" val="317757493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fontScale="92500" lnSpcReduction="20000"/>
          </a:bodyPr>
          <a:lstStyle/>
          <a:p>
            <a:pPr marL="0" indent="0">
              <a:buNone/>
            </a:pPr>
            <a:r>
              <a:rPr lang="en-US" sz="2000" dirty="0"/>
              <a:t>[s_m774@login2 2WaySIHA2020.2.20]$ </a:t>
            </a:r>
            <a:r>
              <a:rPr lang="en-US" sz="2000" dirty="0" err="1"/>
              <a:t>pwd</a:t>
            </a:r>
            <a:endParaRPr lang="en-US" sz="2000" dirty="0"/>
          </a:p>
          <a:p>
            <a:pPr marL="0" indent="0">
              <a:buNone/>
            </a:pPr>
            <a:r>
              <a:rPr lang="en-US" sz="2000" dirty="0"/>
              <a:t>/home/s_m774/Haplotype-Research/2WaySIHA2020.2.20</a:t>
            </a:r>
          </a:p>
          <a:p>
            <a:pPr marL="0" indent="0">
              <a:buNone/>
            </a:pPr>
            <a:endParaRPr lang="en-US" sz="2000" dirty="0"/>
          </a:p>
          <a:p>
            <a:pPr marL="0" indent="0">
              <a:buNone/>
            </a:pPr>
            <a:r>
              <a:rPr lang="en-US" sz="2000" dirty="0">
                <a:solidFill>
                  <a:srgbClr val="00B050"/>
                </a:solidFill>
              </a:rPr>
              <a:t># </a:t>
            </a:r>
            <a:r>
              <a:rPr lang="en-US" sz="2000" dirty="0" err="1">
                <a:solidFill>
                  <a:srgbClr val="00B050"/>
                </a:solidFill>
              </a:rPr>
              <a:t>Hapcut</a:t>
            </a:r>
            <a:r>
              <a:rPr lang="en-US" sz="2000" dirty="0">
                <a:solidFill>
                  <a:srgbClr val="00B050"/>
                </a:solidFill>
              </a:rPr>
              <a:t> as a key</a:t>
            </a:r>
          </a:p>
          <a:p>
            <a:pPr marL="0" indent="0">
              <a:buNone/>
            </a:pPr>
            <a:r>
              <a:rPr lang="en-US" sz="2000" dirty="0"/>
              <a:t>[s_m774@login2 2WaySIHA2020.2.20]$ </a:t>
            </a:r>
            <a:r>
              <a:rPr lang="en-US" sz="2000" dirty="0" err="1"/>
              <a:t>perl</a:t>
            </a:r>
            <a:r>
              <a:rPr lang="en-US" sz="2000" dirty="0"/>
              <a:t> ../compare2HA.pl </a:t>
            </a:r>
            <a:r>
              <a:rPr lang="en-US" sz="2000" dirty="0">
                <a:solidFill>
                  <a:srgbClr val="00B050"/>
                </a:solidFill>
              </a:rPr>
              <a:t>hapcut2.sortbySNV.Feb10.2020.txt</a:t>
            </a:r>
            <a:r>
              <a:rPr lang="en-US" sz="2000" dirty="0"/>
              <a:t> peath.4col.txt results/</a:t>
            </a:r>
            <a:r>
              <a:rPr lang="en-US" sz="2000" dirty="0" err="1"/>
              <a:t>snvSortedHapcutPeath</a:t>
            </a:r>
            <a:endParaRPr lang="en-US" sz="2000" dirty="0"/>
          </a:p>
          <a:p>
            <a:pPr marL="0" indent="0">
              <a:buNone/>
            </a:pPr>
            <a:r>
              <a:rPr lang="en-US" sz="2000" dirty="0"/>
              <a:t>Haplotype agreement is printed below and saved to file</a:t>
            </a:r>
          </a:p>
          <a:p>
            <a:pPr marL="0" indent="0">
              <a:buNone/>
            </a:pPr>
            <a:r>
              <a:rPr lang="en-US" sz="2000" dirty="0"/>
              <a:t>Key     agree   </a:t>
            </a:r>
            <a:r>
              <a:rPr lang="en-US" sz="2000" dirty="0" err="1"/>
              <a:t>disag</a:t>
            </a:r>
            <a:r>
              <a:rPr lang="en-US" sz="2000" dirty="0"/>
              <a:t>   total   agree%  disagree%</a:t>
            </a:r>
          </a:p>
          <a:p>
            <a:pPr marL="0" indent="0">
              <a:buNone/>
            </a:pPr>
            <a:r>
              <a:rPr lang="en-US" sz="2000" dirty="0"/>
              <a:t>Block   31964   188     32152   0.994152774321971       0.00584722567802936</a:t>
            </a:r>
          </a:p>
          <a:p>
            <a:pPr marL="0" indent="0">
              <a:buNone/>
            </a:pPr>
            <a:r>
              <a:rPr lang="en-US" sz="2000" dirty="0"/>
              <a:t>SNV     109063  6150    115213  0.946620607049552       0.0533793929504483</a:t>
            </a:r>
          </a:p>
          <a:p>
            <a:pPr marL="0" indent="0">
              <a:buNone/>
            </a:pPr>
            <a:endParaRPr lang="en-US" sz="2000" dirty="0"/>
          </a:p>
          <a:p>
            <a:pPr marL="0" indent="0">
              <a:buNone/>
            </a:pPr>
            <a:r>
              <a:rPr lang="en-US" sz="2000" dirty="0"/>
              <a:t>[s_m774@login2 2WaySIHA2020.2.20]$ </a:t>
            </a:r>
            <a:r>
              <a:rPr lang="en-US" sz="2000" dirty="0" err="1"/>
              <a:t>perl</a:t>
            </a:r>
            <a:r>
              <a:rPr lang="en-US" sz="2000" dirty="0"/>
              <a:t> ../compare2HA.pl </a:t>
            </a:r>
            <a:r>
              <a:rPr lang="en-US" sz="2000" dirty="0">
                <a:solidFill>
                  <a:srgbClr val="00B050"/>
                </a:solidFill>
              </a:rPr>
              <a:t>hapcut2.sortbyblk.Feb10.2020.txt</a:t>
            </a:r>
            <a:r>
              <a:rPr lang="en-US" sz="2000" dirty="0"/>
              <a:t> peath.4col.txt results/</a:t>
            </a:r>
            <a:r>
              <a:rPr lang="en-US" sz="2000" dirty="0" err="1"/>
              <a:t>blockSortedHapcutPeath</a:t>
            </a:r>
            <a:endParaRPr lang="en-US" sz="2000" dirty="0"/>
          </a:p>
          <a:p>
            <a:pPr marL="0" indent="0">
              <a:buNone/>
            </a:pPr>
            <a:r>
              <a:rPr lang="en-US" sz="2000" dirty="0"/>
              <a:t>Haplotype agreement is printed below and saved to file</a:t>
            </a:r>
          </a:p>
          <a:p>
            <a:pPr marL="0" indent="0">
              <a:buNone/>
            </a:pPr>
            <a:r>
              <a:rPr lang="en-US" sz="2000" dirty="0"/>
              <a:t>Key     agree   </a:t>
            </a:r>
            <a:r>
              <a:rPr lang="en-US" sz="2000" dirty="0" err="1"/>
              <a:t>disag</a:t>
            </a:r>
            <a:r>
              <a:rPr lang="en-US" sz="2000" dirty="0"/>
              <a:t>   total   agree%  disagree%</a:t>
            </a:r>
          </a:p>
          <a:p>
            <a:pPr marL="0" indent="0">
              <a:buNone/>
            </a:pPr>
            <a:r>
              <a:rPr lang="en-US" sz="2000" dirty="0"/>
              <a:t>Block   31964   188     32152   0.994152774321971       0.00584722567802936</a:t>
            </a:r>
          </a:p>
          <a:p>
            <a:pPr marL="0" indent="0">
              <a:buNone/>
            </a:pPr>
            <a:r>
              <a:rPr lang="en-US" sz="2000" dirty="0"/>
              <a:t>SNV     109063  6150    115213  0.946620607049552       0.0533793929504483</a:t>
            </a:r>
          </a:p>
          <a:p>
            <a:pPr marL="0" indent="0">
              <a:buNone/>
            </a:pPr>
            <a:endParaRPr lang="en-US" sz="2000" dirty="0"/>
          </a:p>
          <a:p>
            <a:pPr marL="0" indent="0">
              <a:buNone/>
            </a:pPr>
            <a:r>
              <a:rPr lang="en-US" sz="2000" dirty="0"/>
              <a:t>[s_m774@login2 results]$ </a:t>
            </a:r>
            <a:r>
              <a:rPr lang="en-US" sz="2000" dirty="0">
                <a:solidFill>
                  <a:srgbClr val="00B050"/>
                </a:solidFill>
              </a:rPr>
              <a:t>diff blockSortedHapcutPeath.blocks.txt snvSortedHapcutPeath.blocks.txt</a:t>
            </a:r>
          </a:p>
          <a:p>
            <a:pPr marL="0" indent="0">
              <a:buNone/>
            </a:pPr>
            <a:endParaRPr lang="en-US" sz="2000" dirty="0"/>
          </a:p>
          <a:p>
            <a:pPr marL="0" indent="0">
              <a:buNone/>
            </a:pPr>
            <a:endParaRPr lang="en-US" sz="2000" dirty="0"/>
          </a:p>
        </p:txBody>
      </p:sp>
      <p:sp>
        <p:nvSpPr>
          <p:cNvPr id="2" name="Slide Number Placeholder 1">
            <a:extLst>
              <a:ext uri="{FF2B5EF4-FFF2-40B4-BE49-F238E27FC236}">
                <a16:creationId xmlns:a16="http://schemas.microsoft.com/office/drawing/2014/main" id="{00C61D9D-5EDA-46F4-8968-1613E4A16CE5}"/>
              </a:ext>
            </a:extLst>
          </p:cNvPr>
          <p:cNvSpPr>
            <a:spLocks noGrp="1"/>
          </p:cNvSpPr>
          <p:nvPr>
            <p:ph type="sldNum" sz="quarter" idx="12"/>
          </p:nvPr>
        </p:nvSpPr>
        <p:spPr/>
        <p:txBody>
          <a:bodyPr/>
          <a:lstStyle/>
          <a:p>
            <a:fld id="{79EB0BAA-089B-F446-9CF3-DE954596BEEC}" type="slidenum">
              <a:rPr lang="en-US" smtClean="0"/>
              <a:t>93</a:t>
            </a:fld>
            <a:endParaRPr lang="en-US"/>
          </a:p>
        </p:txBody>
      </p:sp>
    </p:spTree>
    <p:extLst>
      <p:ext uri="{BB962C8B-B14F-4D97-AF65-F5344CB8AC3E}">
        <p14:creationId xmlns:p14="http://schemas.microsoft.com/office/powerpoint/2010/main" val="295230528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lnSpcReduction="10000"/>
          </a:bodyPr>
          <a:lstStyle/>
          <a:p>
            <a:pPr marL="0" indent="0">
              <a:buNone/>
            </a:pPr>
            <a:r>
              <a:rPr lang="en-US" sz="2000" dirty="0">
                <a:solidFill>
                  <a:srgbClr val="00B050"/>
                </a:solidFill>
              </a:rPr>
              <a:t># </a:t>
            </a:r>
            <a:r>
              <a:rPr lang="en-US" sz="2000" dirty="0" err="1">
                <a:solidFill>
                  <a:srgbClr val="00B050"/>
                </a:solidFill>
              </a:rPr>
              <a:t>Peath</a:t>
            </a:r>
            <a:r>
              <a:rPr lang="en-US" sz="2000" dirty="0">
                <a:solidFill>
                  <a:srgbClr val="00B050"/>
                </a:solidFill>
              </a:rPr>
              <a:t> as a key</a:t>
            </a:r>
          </a:p>
          <a:p>
            <a:pPr marL="0" indent="0">
              <a:buNone/>
            </a:pPr>
            <a:r>
              <a:rPr lang="en-US" sz="2000" dirty="0"/>
              <a:t>[s_m774@login2 2WaySIHA2020.2.20]$ </a:t>
            </a:r>
            <a:r>
              <a:rPr lang="en-US" sz="2000" dirty="0" err="1"/>
              <a:t>perl</a:t>
            </a:r>
            <a:r>
              <a:rPr lang="en-US" sz="2000" dirty="0"/>
              <a:t> ../compare2HA.pl peath.4col.txt hapcut2.sortbyblk.Feb10.2020.txt results/</a:t>
            </a:r>
            <a:r>
              <a:rPr lang="en-US" sz="2000" dirty="0" err="1"/>
              <a:t>peathHapcutBlocks</a:t>
            </a:r>
            <a:endParaRPr lang="en-US" sz="2000" dirty="0"/>
          </a:p>
          <a:p>
            <a:pPr marL="0" indent="0">
              <a:buNone/>
            </a:pPr>
            <a:r>
              <a:rPr lang="en-US" sz="2000" dirty="0"/>
              <a:t>Haplotype agreement is printed below and saved to file</a:t>
            </a:r>
          </a:p>
          <a:p>
            <a:pPr marL="0" indent="0">
              <a:buNone/>
            </a:pPr>
            <a:r>
              <a:rPr lang="en-US" sz="2000" dirty="0"/>
              <a:t>Key     agree   </a:t>
            </a:r>
            <a:r>
              <a:rPr lang="en-US" sz="2000" dirty="0" err="1"/>
              <a:t>disag</a:t>
            </a:r>
            <a:r>
              <a:rPr lang="en-US" sz="2000" dirty="0"/>
              <a:t>   total   agree%  disagree%</a:t>
            </a:r>
          </a:p>
          <a:p>
            <a:pPr marL="0" indent="0">
              <a:buNone/>
            </a:pPr>
            <a:r>
              <a:rPr lang="en-US" sz="2000" dirty="0"/>
              <a:t>Block   30342   1013    31355   0.967692553021847       0.0323074469781534</a:t>
            </a:r>
          </a:p>
          <a:p>
            <a:pPr marL="0" indent="0">
              <a:buNone/>
            </a:pPr>
            <a:r>
              <a:rPr lang="en-US" sz="2000" dirty="0"/>
              <a:t>SNV     102828  12985   115813  0.887879599008747       0.112120400991253</a:t>
            </a:r>
          </a:p>
          <a:p>
            <a:pPr marL="0" indent="0">
              <a:buNone/>
            </a:pPr>
            <a:endParaRPr lang="en-US" sz="2000" dirty="0"/>
          </a:p>
          <a:p>
            <a:pPr marL="0" indent="0">
              <a:buNone/>
            </a:pPr>
            <a:r>
              <a:rPr lang="en-US" sz="2000" dirty="0"/>
              <a:t>[s_m774@login2 2WaySIHA2020.2.20]$ </a:t>
            </a:r>
            <a:r>
              <a:rPr lang="en-US" sz="2000" dirty="0" err="1"/>
              <a:t>perl</a:t>
            </a:r>
            <a:r>
              <a:rPr lang="en-US" sz="2000" dirty="0"/>
              <a:t> ../compare2HA.pl peath.4col.txt hapcut2.sortbySNV.Feb10.2020.txt results/</a:t>
            </a:r>
            <a:r>
              <a:rPr lang="en-US" sz="2000" dirty="0" err="1"/>
              <a:t>peathHapcutSNV</a:t>
            </a:r>
            <a:endParaRPr lang="en-US" sz="2000" dirty="0"/>
          </a:p>
          <a:p>
            <a:pPr marL="0" indent="0">
              <a:buNone/>
            </a:pPr>
            <a:r>
              <a:rPr lang="en-US" sz="2000" dirty="0"/>
              <a:t>Haplotype agreement is printed below and saved to file</a:t>
            </a:r>
          </a:p>
          <a:p>
            <a:pPr marL="0" indent="0">
              <a:buNone/>
            </a:pPr>
            <a:r>
              <a:rPr lang="en-US" sz="2000" dirty="0"/>
              <a:t>Key     agree   </a:t>
            </a:r>
            <a:r>
              <a:rPr lang="en-US" sz="2000" dirty="0" err="1"/>
              <a:t>disag</a:t>
            </a:r>
            <a:r>
              <a:rPr lang="en-US" sz="2000" dirty="0"/>
              <a:t>   total   agree%  disagree%</a:t>
            </a:r>
          </a:p>
          <a:p>
            <a:pPr marL="0" indent="0">
              <a:buNone/>
            </a:pPr>
            <a:r>
              <a:rPr lang="en-US" sz="2000" dirty="0"/>
              <a:t>Block   30342   1013    31355   0.967692553021847       0.0323074469781534</a:t>
            </a:r>
          </a:p>
          <a:p>
            <a:pPr marL="0" indent="0">
              <a:buNone/>
            </a:pPr>
            <a:r>
              <a:rPr lang="en-US" sz="2000" dirty="0"/>
              <a:t>SNV     102828  12985   115813  0.887879599008747       0.112120400991253</a:t>
            </a:r>
          </a:p>
          <a:p>
            <a:pPr marL="0" indent="0">
              <a:buNone/>
            </a:pPr>
            <a:endParaRPr lang="en-US" sz="2000" dirty="0"/>
          </a:p>
          <a:p>
            <a:pPr marL="0" indent="0">
              <a:buNone/>
            </a:pPr>
            <a:r>
              <a:rPr lang="en-US" sz="2000" dirty="0"/>
              <a:t>[s_m774@login2 results]$ </a:t>
            </a:r>
            <a:r>
              <a:rPr lang="en-US" sz="2000" dirty="0">
                <a:solidFill>
                  <a:srgbClr val="00B050"/>
                </a:solidFill>
              </a:rPr>
              <a:t>diff peathHapcutBlocks.blocks.txt peathHapcutSNV.blocks.txt</a:t>
            </a:r>
          </a:p>
          <a:p>
            <a:pPr marL="0" indent="0">
              <a:buNone/>
            </a:pPr>
            <a:endParaRPr lang="en-US" sz="2000" dirty="0"/>
          </a:p>
        </p:txBody>
      </p:sp>
      <p:sp>
        <p:nvSpPr>
          <p:cNvPr id="2" name="Slide Number Placeholder 1">
            <a:extLst>
              <a:ext uri="{FF2B5EF4-FFF2-40B4-BE49-F238E27FC236}">
                <a16:creationId xmlns:a16="http://schemas.microsoft.com/office/drawing/2014/main" id="{90212790-036A-4AEA-93E9-858A94B73975}"/>
              </a:ext>
            </a:extLst>
          </p:cNvPr>
          <p:cNvSpPr>
            <a:spLocks noGrp="1"/>
          </p:cNvSpPr>
          <p:nvPr>
            <p:ph type="sldNum" sz="quarter" idx="12"/>
          </p:nvPr>
        </p:nvSpPr>
        <p:spPr/>
        <p:txBody>
          <a:bodyPr/>
          <a:lstStyle/>
          <a:p>
            <a:fld id="{79EB0BAA-089B-F446-9CF3-DE954596BEEC}" type="slidenum">
              <a:rPr lang="en-US" smtClean="0"/>
              <a:t>94</a:t>
            </a:fld>
            <a:endParaRPr lang="en-US"/>
          </a:p>
        </p:txBody>
      </p:sp>
    </p:spTree>
    <p:extLst>
      <p:ext uri="{BB962C8B-B14F-4D97-AF65-F5344CB8AC3E}">
        <p14:creationId xmlns:p14="http://schemas.microsoft.com/office/powerpoint/2010/main" val="256594479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Feb 28, 2020 Meeting @ 1PM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8EA53AA1-3CFB-407E-A309-8B9CE5EEAAE1}"/>
              </a:ext>
            </a:extLst>
          </p:cNvPr>
          <p:cNvSpPr>
            <a:spLocks noGrp="1"/>
          </p:cNvSpPr>
          <p:nvPr>
            <p:ph type="sldNum" sz="quarter" idx="12"/>
          </p:nvPr>
        </p:nvSpPr>
        <p:spPr/>
        <p:txBody>
          <a:bodyPr/>
          <a:lstStyle/>
          <a:p>
            <a:fld id="{79EB0BAA-089B-F446-9CF3-DE954596BEEC}" type="slidenum">
              <a:rPr lang="en-US" smtClean="0"/>
              <a:t>95</a:t>
            </a:fld>
            <a:endParaRPr lang="en-US"/>
          </a:p>
        </p:txBody>
      </p:sp>
    </p:spTree>
    <p:extLst>
      <p:ext uri="{BB962C8B-B14F-4D97-AF65-F5344CB8AC3E}">
        <p14:creationId xmlns:p14="http://schemas.microsoft.com/office/powerpoint/2010/main" val="77330318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00B050"/>
                </a:solidFill>
              </a:rPr>
              <a:t>1. (1) Extract the intersect of 120 SNV positions used in DBM and HapSeq2 from Whatshap blocks</a:t>
            </a:r>
          </a:p>
          <a:p>
            <a:pPr marL="0" indent="0">
              <a:buNone/>
            </a:pPr>
            <a:r>
              <a:rPr lang="en-US" sz="2000" dirty="0">
                <a:solidFill>
                  <a:srgbClr val="00B050"/>
                </a:solidFill>
              </a:rPr>
              <a:t>(2) Convert </a:t>
            </a:r>
            <a:r>
              <a:rPr lang="en-US" sz="2000" dirty="0" err="1">
                <a:solidFill>
                  <a:srgbClr val="00B050"/>
                </a:solidFill>
              </a:rPr>
              <a:t>Whatshap’s</a:t>
            </a:r>
            <a:r>
              <a:rPr lang="en-US" sz="2000" dirty="0">
                <a:solidFill>
                  <a:srgbClr val="00B050"/>
                </a:solidFill>
              </a:rPr>
              <a:t> haplotype results to allele format</a:t>
            </a:r>
          </a:p>
          <a:p>
            <a:pPr marL="0" indent="0">
              <a:buNone/>
            </a:pPr>
            <a:r>
              <a:rPr lang="en-US" sz="2000" dirty="0">
                <a:solidFill>
                  <a:srgbClr val="00B050"/>
                </a:solidFill>
              </a:rPr>
              <a:t>(3) Locate the HapSeq2 and DBM 120 alleles used in poster and paste each to a single file with 120 rows 8 col</a:t>
            </a:r>
          </a:p>
          <a:p>
            <a:pPr marL="0" indent="0">
              <a:buNone/>
            </a:pPr>
            <a:r>
              <a:rPr lang="en-US" sz="2000" dirty="0" err="1">
                <a:solidFill>
                  <a:srgbClr val="00B050"/>
                </a:solidFill>
              </a:rPr>
              <a:t>Chrom</a:t>
            </a:r>
            <a:r>
              <a:rPr lang="en-US" sz="2000" dirty="0">
                <a:solidFill>
                  <a:srgbClr val="00B050"/>
                </a:solidFill>
              </a:rPr>
              <a:t> pos HA1 </a:t>
            </a:r>
            <a:r>
              <a:rPr lang="en-US" sz="2000" dirty="0" err="1">
                <a:solidFill>
                  <a:srgbClr val="00B050"/>
                </a:solidFill>
              </a:rPr>
              <a:t>HA1</a:t>
            </a:r>
            <a:r>
              <a:rPr lang="en-US" sz="2000" dirty="0">
                <a:solidFill>
                  <a:srgbClr val="00B050"/>
                </a:solidFill>
              </a:rPr>
              <a:t> HA2 </a:t>
            </a:r>
            <a:r>
              <a:rPr lang="en-US" sz="2000" dirty="0" err="1">
                <a:solidFill>
                  <a:srgbClr val="00B050"/>
                </a:solidFill>
              </a:rPr>
              <a:t>HA2</a:t>
            </a:r>
            <a:r>
              <a:rPr lang="en-US" sz="2000" dirty="0">
                <a:solidFill>
                  <a:srgbClr val="00B050"/>
                </a:solidFill>
              </a:rPr>
              <a:t> HA3 </a:t>
            </a:r>
            <a:r>
              <a:rPr lang="en-US" sz="2000" dirty="0" err="1">
                <a:solidFill>
                  <a:srgbClr val="00B050"/>
                </a:solidFill>
              </a:rPr>
              <a:t>HA3</a:t>
            </a:r>
            <a:endParaRPr lang="en-US" sz="2000" dirty="0">
              <a:solidFill>
                <a:srgbClr val="00B050"/>
              </a:solidFill>
            </a:endParaRPr>
          </a:p>
          <a:p>
            <a:pPr marL="0" indent="0">
              <a:buNone/>
            </a:pPr>
            <a:r>
              <a:rPr lang="en-US" sz="2000" dirty="0"/>
              <a:t>(4) Get pairwise agreement of DBM, HapSeq2, and </a:t>
            </a:r>
            <a:r>
              <a:rPr lang="en-US" sz="2000" dirty="0" err="1"/>
              <a:t>whatshap</a:t>
            </a:r>
            <a:r>
              <a:rPr lang="en-US" sz="2000" dirty="0"/>
              <a:t> using Perl script getPoints.pl</a:t>
            </a:r>
          </a:p>
          <a:p>
            <a:pPr marL="0" indent="0">
              <a:buNone/>
            </a:pPr>
            <a:r>
              <a:rPr lang="en-US" sz="2000" dirty="0" err="1"/>
              <a:t>Whatshap’s</a:t>
            </a:r>
            <a:r>
              <a:rPr lang="en-US" sz="2000" dirty="0"/>
              <a:t> results converted to DBM format to compare—</a:t>
            </a:r>
            <a:r>
              <a:rPr lang="en-US" sz="2000" dirty="0">
                <a:solidFill>
                  <a:srgbClr val="1F0DFF"/>
                </a:solidFill>
              </a:rPr>
              <a:t>Whatshap has a very low phase rate in these 120 positions</a:t>
            </a:r>
            <a:r>
              <a:rPr lang="en-US" sz="2000" dirty="0"/>
              <a:t>. I am now locating the DBM and HapSeq2 results. See slide 97</a:t>
            </a:r>
          </a:p>
          <a:p>
            <a:pPr marL="0" indent="0">
              <a:buNone/>
            </a:pPr>
            <a:endParaRPr lang="en-US" sz="2000" dirty="0">
              <a:solidFill>
                <a:srgbClr val="00B050"/>
              </a:solidFill>
            </a:endParaRPr>
          </a:p>
          <a:p>
            <a:pPr marL="0" indent="0">
              <a:buNone/>
            </a:pPr>
            <a:r>
              <a:rPr lang="en-US" sz="2000" dirty="0">
                <a:solidFill>
                  <a:srgbClr val="00B050"/>
                </a:solidFill>
              </a:rPr>
              <a:t>2. Look into renumbering haplotype blocks in compare2HA.pl</a:t>
            </a:r>
          </a:p>
          <a:p>
            <a:pPr marL="0" indent="0">
              <a:buNone/>
            </a:pPr>
            <a:r>
              <a:rPr lang="en-US" sz="2000" dirty="0"/>
              <a:t>Perl script now renumbers blocks from 1 to n--no longer keeping the original block IDs. See slide 98</a:t>
            </a:r>
          </a:p>
          <a:p>
            <a:pPr marL="0" indent="0">
              <a:buNone/>
            </a:pPr>
            <a:endParaRPr lang="en-US" sz="2000" dirty="0"/>
          </a:p>
          <a:p>
            <a:pPr marL="0" indent="0">
              <a:buNone/>
            </a:pPr>
            <a:r>
              <a:rPr lang="en-US" sz="2000" dirty="0"/>
              <a:t>3. Create a Perl script for 3 way agreement and compare the 3 packages</a:t>
            </a:r>
          </a:p>
          <a:p>
            <a:pPr marL="0" indent="0">
              <a:buNone/>
            </a:pPr>
            <a:endParaRPr lang="en-US" sz="2000" dirty="0"/>
          </a:p>
          <a:p>
            <a:pPr marL="0" indent="0">
              <a:buNone/>
            </a:pPr>
            <a:endParaRPr lang="en-US" sz="2000" dirty="0"/>
          </a:p>
        </p:txBody>
      </p:sp>
      <p:sp>
        <p:nvSpPr>
          <p:cNvPr id="2" name="Slide Number Placeholder 1">
            <a:extLst>
              <a:ext uri="{FF2B5EF4-FFF2-40B4-BE49-F238E27FC236}">
                <a16:creationId xmlns:a16="http://schemas.microsoft.com/office/drawing/2014/main" id="{9A452334-EA54-44DC-BF4D-02A536F5FD91}"/>
              </a:ext>
            </a:extLst>
          </p:cNvPr>
          <p:cNvSpPr>
            <a:spLocks noGrp="1"/>
          </p:cNvSpPr>
          <p:nvPr>
            <p:ph type="sldNum" sz="quarter" idx="12"/>
          </p:nvPr>
        </p:nvSpPr>
        <p:spPr/>
        <p:txBody>
          <a:bodyPr/>
          <a:lstStyle/>
          <a:p>
            <a:fld id="{79EB0BAA-089B-F446-9CF3-DE954596BEEC}" type="slidenum">
              <a:rPr lang="en-US" smtClean="0"/>
              <a:t>96</a:t>
            </a:fld>
            <a:endParaRPr lang="en-US"/>
          </a:p>
        </p:txBody>
      </p:sp>
    </p:spTree>
    <p:extLst>
      <p:ext uri="{BB962C8B-B14F-4D97-AF65-F5344CB8AC3E}">
        <p14:creationId xmlns:p14="http://schemas.microsoft.com/office/powerpoint/2010/main" val="276636437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lnSpcReduction="10000"/>
          </a:bodyPr>
          <a:lstStyle/>
          <a:p>
            <a:pPr marL="0" indent="0">
              <a:buNone/>
            </a:pPr>
            <a:r>
              <a:rPr lang="en-US" sz="2000" dirty="0"/>
              <a:t>/home/s_m774/data/120.comparison/</a:t>
            </a:r>
            <a:r>
              <a:rPr lang="en-US" sz="2000" dirty="0" err="1"/>
              <a:t>allele.whatshap</a:t>
            </a:r>
            <a:endParaRPr lang="en-US" sz="2000" dirty="0"/>
          </a:p>
          <a:p>
            <a:pPr marL="0" indent="0">
              <a:buNone/>
            </a:pPr>
            <a:endParaRPr lang="en-US" sz="2000" dirty="0"/>
          </a:p>
          <a:p>
            <a:pPr marL="0" indent="0">
              <a:buNone/>
            </a:pPr>
            <a:r>
              <a:rPr lang="en-US" sz="2000" dirty="0" err="1"/>
              <a:t>perl</a:t>
            </a:r>
            <a:r>
              <a:rPr lang="en-US" sz="2000" dirty="0"/>
              <a:t> getAlleles.pl happy826.whatshap.txt allele826.whatshap.txt     </a:t>
            </a:r>
          </a:p>
          <a:p>
            <a:pPr marL="0" indent="0">
              <a:buNone/>
            </a:pPr>
            <a:endParaRPr lang="en-US" sz="2000" dirty="0"/>
          </a:p>
          <a:p>
            <a:pPr marL="0" indent="0">
              <a:buNone/>
            </a:pPr>
            <a:r>
              <a:rPr lang="en-US" sz="2000" dirty="0"/>
              <a:t># 20/120 SNV phased by Whatshap in sample 850 </a:t>
            </a:r>
          </a:p>
          <a:p>
            <a:pPr marL="0" indent="0">
              <a:buNone/>
            </a:pPr>
            <a:r>
              <a:rPr lang="en-US" sz="2000" dirty="0">
                <a:solidFill>
                  <a:srgbClr val="1F0DFF"/>
                </a:solidFill>
              </a:rPr>
              <a:t>sort allele850.whatshap.txt | </a:t>
            </a:r>
            <a:r>
              <a:rPr lang="en-US" sz="2000" dirty="0" err="1">
                <a:solidFill>
                  <a:srgbClr val="1F0DFF"/>
                </a:solidFill>
              </a:rPr>
              <a:t>uniq</a:t>
            </a:r>
            <a:r>
              <a:rPr lang="en-US" sz="2000" dirty="0">
                <a:solidFill>
                  <a:srgbClr val="1F0DFF"/>
                </a:solidFill>
              </a:rPr>
              <a:t> -c</a:t>
            </a:r>
          </a:p>
          <a:p>
            <a:pPr marL="0" indent="0">
              <a:buNone/>
            </a:pPr>
            <a:r>
              <a:rPr lang="en-US" sz="2000" dirty="0">
                <a:solidFill>
                  <a:srgbClr val="1F0DFF"/>
                </a:solidFill>
              </a:rPr>
              <a:t>    100 -       -</a:t>
            </a:r>
          </a:p>
          <a:p>
            <a:pPr marL="0" indent="0">
              <a:buNone/>
            </a:pPr>
            <a:r>
              <a:rPr lang="en-US" sz="2000" dirty="0"/>
              <a:t>      1 A       C</a:t>
            </a:r>
          </a:p>
          <a:p>
            <a:pPr marL="0" indent="0">
              <a:buNone/>
            </a:pPr>
            <a:r>
              <a:rPr lang="en-US" sz="2000" dirty="0"/>
              <a:t>      4 A       G</a:t>
            </a:r>
          </a:p>
          <a:p>
            <a:pPr marL="0" indent="0">
              <a:buNone/>
            </a:pPr>
            <a:r>
              <a:rPr lang="en-US" sz="2000" dirty="0"/>
              <a:t>      1 C       A</a:t>
            </a:r>
          </a:p>
          <a:p>
            <a:pPr marL="0" indent="0">
              <a:buNone/>
            </a:pPr>
            <a:r>
              <a:rPr lang="en-US" sz="2000" dirty="0"/>
              <a:t>      3 C       T</a:t>
            </a:r>
          </a:p>
          <a:p>
            <a:pPr marL="0" indent="0">
              <a:buNone/>
            </a:pPr>
            <a:r>
              <a:rPr lang="en-US" sz="2000" dirty="0"/>
              <a:t>      1 G       A</a:t>
            </a:r>
          </a:p>
          <a:p>
            <a:pPr marL="0" indent="0">
              <a:buNone/>
            </a:pPr>
            <a:r>
              <a:rPr lang="en-US" sz="2000" dirty="0"/>
              <a:t>      3 G       C</a:t>
            </a:r>
          </a:p>
          <a:p>
            <a:pPr marL="0" indent="0">
              <a:buNone/>
            </a:pPr>
            <a:r>
              <a:rPr lang="en-US" sz="2000" dirty="0"/>
              <a:t>      2 G       T</a:t>
            </a:r>
          </a:p>
          <a:p>
            <a:pPr marL="0" indent="0">
              <a:buNone/>
            </a:pPr>
            <a:r>
              <a:rPr lang="en-US" sz="2000" dirty="0"/>
              <a:t>      1 T       A</a:t>
            </a:r>
          </a:p>
          <a:p>
            <a:pPr marL="0" indent="0">
              <a:buNone/>
            </a:pPr>
            <a:r>
              <a:rPr lang="en-US" sz="2000" dirty="0"/>
              <a:t>      4 T       C</a:t>
            </a:r>
          </a:p>
        </p:txBody>
      </p:sp>
      <p:sp>
        <p:nvSpPr>
          <p:cNvPr id="2" name="Slide Number Placeholder 1">
            <a:extLst>
              <a:ext uri="{FF2B5EF4-FFF2-40B4-BE49-F238E27FC236}">
                <a16:creationId xmlns:a16="http://schemas.microsoft.com/office/drawing/2014/main" id="{CD237593-0BF3-4B36-B0CB-4079168A117C}"/>
              </a:ext>
            </a:extLst>
          </p:cNvPr>
          <p:cNvSpPr>
            <a:spLocks noGrp="1"/>
          </p:cNvSpPr>
          <p:nvPr>
            <p:ph type="sldNum" sz="quarter" idx="12"/>
          </p:nvPr>
        </p:nvSpPr>
        <p:spPr/>
        <p:txBody>
          <a:bodyPr/>
          <a:lstStyle/>
          <a:p>
            <a:fld id="{79EB0BAA-089B-F446-9CF3-DE954596BEEC}" type="slidenum">
              <a:rPr lang="en-US" smtClean="0"/>
              <a:t>97</a:t>
            </a:fld>
            <a:endParaRPr lang="en-US"/>
          </a:p>
        </p:txBody>
      </p:sp>
    </p:spTree>
    <p:extLst>
      <p:ext uri="{BB962C8B-B14F-4D97-AF65-F5344CB8AC3E}">
        <p14:creationId xmlns:p14="http://schemas.microsoft.com/office/powerpoint/2010/main" val="339843446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t>Q: Why do we want to renumber blocks when existing blocks already match between Bertie and Sherwin?</a:t>
            </a:r>
          </a:p>
          <a:p>
            <a:pPr marL="0" indent="0">
              <a:buNone/>
            </a:pPr>
            <a:endParaRPr lang="en-US" sz="2000" dirty="0"/>
          </a:p>
          <a:p>
            <a:pPr marL="0" indent="0">
              <a:buNone/>
            </a:pPr>
            <a:r>
              <a:rPr lang="en-US" sz="2000" dirty="0"/>
              <a:t># Renumbered Block ID of last 100k </a:t>
            </a:r>
            <a:r>
              <a:rPr lang="en-US" sz="2000" dirty="0" err="1"/>
              <a:t>Hapcut</a:t>
            </a:r>
            <a:r>
              <a:rPr lang="en-US" sz="2000" dirty="0"/>
              <a:t> positions</a:t>
            </a:r>
          </a:p>
          <a:p>
            <a:pPr marL="0" indent="0">
              <a:buNone/>
            </a:pPr>
            <a:r>
              <a:rPr lang="en-US" sz="2000" dirty="0"/>
              <a:t>tail -n 100000 data/SIHA/hapcut2.sortbySNV.Feb10.2020.txt &gt; Haplotype-Research/2WaySIHA2020.feb.27/last.100k.hapcut.txt</a:t>
            </a:r>
          </a:p>
          <a:p>
            <a:pPr marL="0" indent="0">
              <a:buNone/>
            </a:pPr>
            <a:r>
              <a:rPr lang="en-US" sz="2000" dirty="0" err="1"/>
              <a:t>perl</a:t>
            </a:r>
            <a:r>
              <a:rPr lang="en-US" sz="2000" dirty="0"/>
              <a:t> ../compare2HA.pl last.100k.hapcut.txt peath.4col.txt results/</a:t>
            </a:r>
            <a:r>
              <a:rPr lang="en-US" sz="2000" dirty="0" err="1"/>
              <a:t>snvSortedHapcutPeath</a:t>
            </a:r>
            <a:endParaRPr lang="en-US" sz="2000" dirty="0"/>
          </a:p>
          <a:p>
            <a:pPr marL="0" indent="0">
              <a:buNone/>
            </a:pPr>
            <a:r>
              <a:rPr lang="en-US" sz="2000" dirty="0">
                <a:solidFill>
                  <a:srgbClr val="1F0DFF"/>
                </a:solidFill>
              </a:rPr>
              <a:t>Block   </a:t>
            </a:r>
            <a:r>
              <a:rPr lang="en-US" sz="2000" dirty="0" err="1">
                <a:solidFill>
                  <a:srgbClr val="1F0DFF"/>
                </a:solidFill>
              </a:rPr>
              <a:t>CountA</a:t>
            </a:r>
            <a:r>
              <a:rPr lang="en-US" sz="2000" dirty="0">
                <a:solidFill>
                  <a:srgbClr val="1F0DFF"/>
                </a:solidFill>
              </a:rPr>
              <a:t>  </a:t>
            </a:r>
            <a:r>
              <a:rPr lang="en-US" sz="2000" dirty="0" err="1">
                <a:solidFill>
                  <a:srgbClr val="1F0DFF"/>
                </a:solidFill>
              </a:rPr>
              <a:t>CountB</a:t>
            </a:r>
            <a:r>
              <a:rPr lang="en-US" sz="2000" dirty="0">
                <a:solidFill>
                  <a:srgbClr val="1F0DFF"/>
                </a:solidFill>
              </a:rPr>
              <a:t>  SNVs    Haplotype</a:t>
            </a:r>
          </a:p>
          <a:p>
            <a:pPr marL="0" indent="0">
              <a:buNone/>
            </a:pPr>
            <a:r>
              <a:rPr lang="en-US" sz="2000" dirty="0">
                <a:solidFill>
                  <a:srgbClr val="1F0DFF"/>
                </a:solidFill>
              </a:rPr>
              <a:t>1       40      40      match   -</a:t>
            </a:r>
          </a:p>
          <a:p>
            <a:pPr marL="0" indent="0">
              <a:buNone/>
            </a:pPr>
            <a:r>
              <a:rPr lang="en-US" sz="2000" dirty="0">
                <a:solidFill>
                  <a:srgbClr val="1F0DFF"/>
                </a:solidFill>
              </a:rPr>
              <a:t>2       2       2       match   </a:t>
            </a:r>
            <a:r>
              <a:rPr lang="en-US" sz="2000" dirty="0" err="1">
                <a:solidFill>
                  <a:srgbClr val="1F0DFF"/>
                </a:solidFill>
              </a:rPr>
              <a:t>match</a:t>
            </a:r>
            <a:endParaRPr lang="en-US" sz="2000" dirty="0">
              <a:solidFill>
                <a:srgbClr val="1F0DFF"/>
              </a:solidFill>
            </a:endParaRPr>
          </a:p>
          <a:p>
            <a:pPr marL="0" indent="0">
              <a:buNone/>
            </a:pPr>
            <a:r>
              <a:rPr lang="en-US" sz="2000" dirty="0">
                <a:solidFill>
                  <a:srgbClr val="1F0DFF"/>
                </a:solidFill>
              </a:rPr>
              <a:t>3       2       2       match   </a:t>
            </a:r>
            <a:r>
              <a:rPr lang="en-US" sz="2000" dirty="0" err="1">
                <a:solidFill>
                  <a:srgbClr val="1F0DFF"/>
                </a:solidFill>
              </a:rPr>
              <a:t>match</a:t>
            </a:r>
            <a:endParaRPr lang="en-US" sz="2000" dirty="0">
              <a:solidFill>
                <a:srgbClr val="1F0DFF"/>
              </a:solidFill>
            </a:endParaRPr>
          </a:p>
          <a:p>
            <a:pPr marL="0" indent="0">
              <a:buNone/>
            </a:pPr>
            <a:r>
              <a:rPr lang="en-US" sz="2000" dirty="0">
                <a:solidFill>
                  <a:srgbClr val="1F0DFF"/>
                </a:solidFill>
              </a:rPr>
              <a:t>4       4       4       match   </a:t>
            </a:r>
            <a:r>
              <a:rPr lang="en-US" sz="2000" dirty="0" err="1">
                <a:solidFill>
                  <a:srgbClr val="1F0DFF"/>
                </a:solidFill>
              </a:rPr>
              <a:t>match</a:t>
            </a:r>
            <a:endParaRPr lang="en-US" sz="2000" dirty="0">
              <a:solidFill>
                <a:srgbClr val="1F0DFF"/>
              </a:solidFill>
            </a:endParaRPr>
          </a:p>
          <a:p>
            <a:pPr marL="0" indent="0">
              <a:buNone/>
            </a:pPr>
            <a:r>
              <a:rPr lang="en-US" sz="2000" dirty="0">
                <a:solidFill>
                  <a:srgbClr val="1F0DFF"/>
                </a:solidFill>
              </a:rPr>
              <a:t>5       5       5       match   </a:t>
            </a:r>
            <a:r>
              <a:rPr lang="en-US" sz="2000" dirty="0" err="1">
                <a:solidFill>
                  <a:srgbClr val="1F0DFF"/>
                </a:solidFill>
              </a:rPr>
              <a:t>match</a:t>
            </a:r>
            <a:endParaRPr lang="en-US" sz="2000" dirty="0">
              <a:solidFill>
                <a:srgbClr val="1F0DFF"/>
              </a:solidFill>
            </a:endParaRPr>
          </a:p>
          <a:p>
            <a:pPr marL="0" indent="0">
              <a:buNone/>
            </a:pPr>
            <a:endParaRPr lang="en-US" sz="2000" dirty="0"/>
          </a:p>
        </p:txBody>
      </p:sp>
      <p:sp>
        <p:nvSpPr>
          <p:cNvPr id="2" name="Slide Number Placeholder 1">
            <a:extLst>
              <a:ext uri="{FF2B5EF4-FFF2-40B4-BE49-F238E27FC236}">
                <a16:creationId xmlns:a16="http://schemas.microsoft.com/office/drawing/2014/main" id="{E9662DBE-6854-421A-A6BF-BA0BF04572E3}"/>
              </a:ext>
            </a:extLst>
          </p:cNvPr>
          <p:cNvSpPr>
            <a:spLocks noGrp="1"/>
          </p:cNvSpPr>
          <p:nvPr>
            <p:ph type="sldNum" sz="quarter" idx="12"/>
          </p:nvPr>
        </p:nvSpPr>
        <p:spPr/>
        <p:txBody>
          <a:bodyPr/>
          <a:lstStyle/>
          <a:p>
            <a:fld id="{79EB0BAA-089B-F446-9CF3-DE954596BEEC}" type="slidenum">
              <a:rPr lang="en-US" smtClean="0"/>
              <a:t>98</a:t>
            </a:fld>
            <a:endParaRPr lang="en-US"/>
          </a:p>
        </p:txBody>
      </p:sp>
    </p:spTree>
    <p:extLst>
      <p:ext uri="{BB962C8B-B14F-4D97-AF65-F5344CB8AC3E}">
        <p14:creationId xmlns:p14="http://schemas.microsoft.com/office/powerpoint/2010/main" val="178217071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t>/home/s_m774/Haplotype-Research/2WaySIHA2020.feb.27</a:t>
            </a:r>
          </a:p>
          <a:p>
            <a:pPr marL="0" indent="0">
              <a:buNone/>
            </a:pPr>
            <a:endParaRPr lang="en-US" sz="2000" dirty="0"/>
          </a:p>
          <a:p>
            <a:pPr marL="0" indent="0">
              <a:buNone/>
            </a:pPr>
            <a:r>
              <a:rPr lang="en-US" sz="2000" dirty="0"/>
              <a:t># Bertie's input file location</a:t>
            </a:r>
          </a:p>
          <a:p>
            <a:pPr marL="0" indent="0">
              <a:buNone/>
            </a:pPr>
            <a:r>
              <a:rPr lang="en-US" sz="2000" dirty="0"/>
              <a:t>/home/abj15/</a:t>
            </a:r>
            <a:r>
              <a:rPr lang="en-US" sz="2000" dirty="0" err="1"/>
              <a:t>Research.Project</a:t>
            </a:r>
            <a:r>
              <a:rPr lang="en-US" sz="2000" dirty="0"/>
              <a:t>/Run/Comparisons/pair-wise/7.Feb10.2020</a:t>
            </a:r>
          </a:p>
          <a:p>
            <a:pPr marL="0" indent="0">
              <a:buNone/>
            </a:pPr>
            <a:r>
              <a:rPr lang="en-US" sz="2000" dirty="0"/>
              <a:t>File names: </a:t>
            </a:r>
          </a:p>
          <a:p>
            <a:pPr marL="0" indent="0">
              <a:buNone/>
            </a:pPr>
            <a:r>
              <a:rPr lang="en-US" sz="2000" dirty="0">
                <a:solidFill>
                  <a:srgbClr val="1F0DFF"/>
                </a:solidFill>
              </a:rPr>
              <a:t>  hapcut2.sortbySNV.Feb10.2020.txt  | sorted by SNV</a:t>
            </a:r>
          </a:p>
          <a:p>
            <a:pPr marL="0" indent="0">
              <a:buNone/>
            </a:pPr>
            <a:r>
              <a:rPr lang="en-US" sz="2000" dirty="0"/>
              <a:t>  hapcut2.sortbyblk.Feb10.2020.txt  | sorted by block id</a:t>
            </a:r>
          </a:p>
          <a:p>
            <a:pPr marL="0" indent="0">
              <a:buNone/>
            </a:pPr>
            <a:endParaRPr lang="en-US" sz="2000" dirty="0"/>
          </a:p>
          <a:p>
            <a:pPr marL="0" indent="0">
              <a:buNone/>
            </a:pPr>
            <a:r>
              <a:rPr lang="en-US" sz="2000" dirty="0" err="1"/>
              <a:t>perl</a:t>
            </a:r>
            <a:r>
              <a:rPr lang="en-US" sz="2000" dirty="0"/>
              <a:t> ../compare2HA.pl hapcut2.sortbySNV.Feb10.2020.txt peath.4col.txt results/</a:t>
            </a:r>
            <a:r>
              <a:rPr lang="en-US" sz="2000" dirty="0" err="1"/>
              <a:t>snvSortedHapcutPeath</a:t>
            </a:r>
            <a:endParaRPr lang="en-US" sz="2000" dirty="0"/>
          </a:p>
          <a:p>
            <a:pPr marL="0" indent="0">
              <a:buNone/>
            </a:pPr>
            <a:endParaRPr lang="en-US" sz="2000" dirty="0"/>
          </a:p>
          <a:p>
            <a:pPr marL="0" indent="0">
              <a:buNone/>
            </a:pPr>
            <a:r>
              <a:rPr lang="en-US" sz="2000" dirty="0"/>
              <a:t>Haplotype agreement is printed below and saved to file</a:t>
            </a:r>
          </a:p>
          <a:p>
            <a:pPr marL="0" indent="0">
              <a:buNone/>
            </a:pPr>
            <a:r>
              <a:rPr lang="en-US" sz="2000" dirty="0">
                <a:solidFill>
                  <a:srgbClr val="1F0DFF"/>
                </a:solidFill>
              </a:rPr>
              <a:t>Key     agree   </a:t>
            </a:r>
            <a:r>
              <a:rPr lang="en-US" sz="2000" dirty="0" err="1">
                <a:solidFill>
                  <a:srgbClr val="1F0DFF"/>
                </a:solidFill>
              </a:rPr>
              <a:t>disag</a:t>
            </a:r>
            <a:r>
              <a:rPr lang="en-US" sz="2000" dirty="0">
                <a:solidFill>
                  <a:srgbClr val="1F0DFF"/>
                </a:solidFill>
              </a:rPr>
              <a:t>   total   agree%  disagree%</a:t>
            </a:r>
          </a:p>
          <a:p>
            <a:pPr marL="0" indent="0">
              <a:buNone/>
            </a:pPr>
            <a:r>
              <a:rPr lang="en-US" sz="2000" dirty="0">
                <a:solidFill>
                  <a:srgbClr val="1F0DFF"/>
                </a:solidFill>
              </a:rPr>
              <a:t>Block   31964   188     32152   0.994152774321971       0.00584722567802936</a:t>
            </a:r>
          </a:p>
          <a:p>
            <a:pPr marL="0" indent="0">
              <a:buNone/>
            </a:pPr>
            <a:r>
              <a:rPr lang="en-US" sz="2000" dirty="0">
                <a:solidFill>
                  <a:srgbClr val="1F0DFF"/>
                </a:solidFill>
              </a:rPr>
              <a:t>SNV     109063  6150    115213  0.946620607049552       0.0533793929504483</a:t>
            </a:r>
          </a:p>
          <a:p>
            <a:pPr marL="0" indent="0">
              <a:buNone/>
            </a:pPr>
            <a:endParaRPr lang="en-US" sz="2000" dirty="0"/>
          </a:p>
        </p:txBody>
      </p:sp>
      <p:sp>
        <p:nvSpPr>
          <p:cNvPr id="2" name="Slide Number Placeholder 1">
            <a:extLst>
              <a:ext uri="{FF2B5EF4-FFF2-40B4-BE49-F238E27FC236}">
                <a16:creationId xmlns:a16="http://schemas.microsoft.com/office/drawing/2014/main" id="{BDF5F9DA-04E3-41AD-9D93-ACC3CA4438B2}"/>
              </a:ext>
            </a:extLst>
          </p:cNvPr>
          <p:cNvSpPr>
            <a:spLocks noGrp="1"/>
          </p:cNvSpPr>
          <p:nvPr>
            <p:ph type="sldNum" sz="quarter" idx="12"/>
          </p:nvPr>
        </p:nvSpPr>
        <p:spPr/>
        <p:txBody>
          <a:bodyPr/>
          <a:lstStyle/>
          <a:p>
            <a:fld id="{79EB0BAA-089B-F446-9CF3-DE954596BEEC}" type="slidenum">
              <a:rPr lang="en-US" smtClean="0"/>
              <a:t>99</a:t>
            </a:fld>
            <a:endParaRPr lang="en-US"/>
          </a:p>
        </p:txBody>
      </p:sp>
    </p:spTree>
    <p:extLst>
      <p:ext uri="{BB962C8B-B14F-4D97-AF65-F5344CB8AC3E}">
        <p14:creationId xmlns:p14="http://schemas.microsoft.com/office/powerpoint/2010/main" val="3475248357"/>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23412</TotalTime>
  <Words>27177</Words>
  <Application>Microsoft Office PowerPoint</Application>
  <PresentationFormat>Letter Paper (8.5x11 in)</PresentationFormat>
  <Paragraphs>3485</Paragraphs>
  <Slides>256</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256</vt:i4>
      </vt:variant>
    </vt:vector>
  </HeadingPairs>
  <TitlesOfParts>
    <vt:vector size="261" baseType="lpstr">
      <vt:lpstr>Arial</vt:lpstr>
      <vt:lpstr>Calibri</vt:lpstr>
      <vt:lpstr>Calibri Light</vt:lpstr>
      <vt:lpstr>Segoe UI</vt:lpstr>
      <vt:lpstr>Office Theme</vt:lpstr>
      <vt:lpstr>NGS-Happy Project Work Report   Start from July 7, 2019 </vt:lpstr>
      <vt:lpstr>July 7, 2019 Meeting</vt:lpstr>
      <vt:lpstr>July 7, 2019 Meeting To-Do </vt:lpstr>
      <vt:lpstr>July 14, 2019 Meeting</vt:lpstr>
      <vt:lpstr>July 14, 2019 Meeting To-Do </vt:lpstr>
      <vt:lpstr>July 21, 2019 Meeting</vt:lpstr>
      <vt:lpstr>July 21, 2019 Meeting To-Do </vt:lpstr>
      <vt:lpstr>July 28, 2019 Meeting</vt:lpstr>
      <vt:lpstr>July 28, 2019 Meeting To-Do </vt:lpstr>
      <vt:lpstr>August 13, 2019 Meeting</vt:lpstr>
      <vt:lpstr>August 13, 2019 Meeting To-Do </vt:lpstr>
      <vt:lpstr>August 13, 2019 Meeting To-Do </vt:lpstr>
      <vt:lpstr>August 13, 2019 Summary</vt:lpstr>
      <vt:lpstr>Aug 13, 2019 notes during the meeting for positions with more than 1 alternative alleles. </vt:lpstr>
      <vt:lpstr>August 23, 2019 Meeting</vt:lpstr>
      <vt:lpstr>August 23, 2019 Meeting To-Do </vt:lpstr>
      <vt:lpstr>August 30, 2019 Meeting</vt:lpstr>
      <vt:lpstr>August 30, 2019 Meeting To-Do </vt:lpstr>
      <vt:lpstr>September 5, 2019 Meeting</vt:lpstr>
      <vt:lpstr>September 5, 2019 Meeting To-Do </vt:lpstr>
      <vt:lpstr>Examples of work flow </vt:lpstr>
      <vt:lpstr>September 12, 2019 Meeting</vt:lpstr>
      <vt:lpstr>September 12, 2019 Meeting To-Do </vt:lpstr>
      <vt:lpstr>PowerPoint Presentation</vt:lpstr>
      <vt:lpstr>PowerPoint Presentation</vt:lpstr>
      <vt:lpstr>DBM Pipeline</vt:lpstr>
      <vt:lpstr>September 19, 2019 Meeting</vt:lpstr>
      <vt:lpstr>September 19, 2019 Meeting To-Do </vt:lpstr>
      <vt:lpstr>September 28, 2019 Meeting</vt:lpstr>
      <vt:lpstr>September 28, 2019 Meeting To-Do </vt:lpstr>
      <vt:lpstr>PowerPoint Presentation</vt:lpstr>
      <vt:lpstr>Sept 28, 2019 Saturday meeting notes</vt:lpstr>
      <vt:lpstr>October 3, 2019 Meeting</vt:lpstr>
      <vt:lpstr>October 3, 2019 Meeting To-Do </vt:lpstr>
      <vt:lpstr>October 3, 2019 Meeting To-Do V2 </vt:lpstr>
      <vt:lpstr>DBM and HapSeq2 Genotype Comparison</vt:lpstr>
      <vt:lpstr>October 10, 2019 Meeting</vt:lpstr>
      <vt:lpstr>October 10, 2019 Meeting To-Do </vt:lpstr>
      <vt:lpstr>October 10, 2019 Results</vt:lpstr>
      <vt:lpstr>October 22, 2019 Meeting</vt:lpstr>
      <vt:lpstr>October 22, 2019 Meeting To-Do </vt:lpstr>
      <vt:lpstr>PowerPoint Presentation</vt:lpstr>
      <vt:lpstr>PowerPoint Presentation</vt:lpstr>
      <vt:lpstr>November 7, 2019 Meeting</vt:lpstr>
      <vt:lpstr>November 7, 2019 Meeting To-Do </vt:lpstr>
      <vt:lpstr>November 21, 2019 Meeting</vt:lpstr>
      <vt:lpstr>November 21, 2019 Meeting To-Do </vt:lpstr>
      <vt:lpstr>November 30, 2019 Meeting</vt:lpstr>
      <vt:lpstr>November 30, 2019 Meeting</vt:lpstr>
      <vt:lpstr>December 12, 2019 Meeting</vt:lpstr>
      <vt:lpstr>December 12, 2019 Meeting</vt:lpstr>
      <vt:lpstr>December 20, 2019 Meeting</vt:lpstr>
      <vt:lpstr>PowerPoint Presentation</vt:lpstr>
      <vt:lpstr>December 27, 2019 Meeting</vt:lpstr>
      <vt:lpstr>PowerPoint Presentation</vt:lpstr>
      <vt:lpstr>Jan 3, 2020 Meeting</vt:lpstr>
      <vt:lpstr>PowerPoint Presentation</vt:lpstr>
      <vt:lpstr>Jan 10, 2020 Meeting</vt:lpstr>
      <vt:lpstr>PowerPoint Presentation</vt:lpstr>
      <vt:lpstr>PowerPoint Presentation</vt:lpstr>
      <vt:lpstr>PowerPoint Presentation</vt:lpstr>
      <vt:lpstr>PowerPoint Presentation</vt:lpstr>
      <vt:lpstr>PowerPoint Presentation</vt:lpstr>
      <vt:lpstr>Jan 17, 2020 Meeting</vt:lpstr>
      <vt:lpstr>PowerPoint Presentation</vt:lpstr>
      <vt:lpstr>PowerPoint Presentation</vt:lpstr>
      <vt:lpstr>PowerPoint Presentation</vt:lpstr>
      <vt:lpstr>PowerPoint Presentation</vt:lpstr>
      <vt:lpstr>Jan 24, 2020 Meeting</vt:lpstr>
      <vt:lpstr>PowerPoint Presentation</vt:lpstr>
      <vt:lpstr>PowerPoint Presentation</vt:lpstr>
      <vt:lpstr>PowerPoint Presentation</vt:lpstr>
      <vt:lpstr>PowerPoint Presentation</vt:lpstr>
      <vt:lpstr>PowerPoint Presentation</vt:lpstr>
      <vt:lpstr>Jan 31, 2020 Meeting</vt:lpstr>
      <vt:lpstr>PowerPoint Presentation</vt:lpstr>
      <vt:lpstr>PowerPoint Presentation</vt:lpstr>
      <vt:lpstr>PowerPoint Presentation</vt:lpstr>
      <vt:lpstr>PowerPoint Presentation</vt:lpstr>
      <vt:lpstr>PowerPoint Presentation</vt:lpstr>
      <vt:lpstr>PowerPoint Presentation</vt:lpstr>
      <vt:lpstr>Feb 6, 2020 Meeting</vt:lpstr>
      <vt:lpstr>PowerPoint Presentation</vt:lpstr>
      <vt:lpstr>PowerPoint Presentation</vt:lpstr>
      <vt:lpstr>PowerPoint Presentation</vt:lpstr>
      <vt:lpstr>PowerPoint Presentation</vt:lpstr>
      <vt:lpstr>Feb 14, 2020 Meeting @ 1PM</vt:lpstr>
      <vt:lpstr>Feb 21, 2020 Meeting @ 1PM</vt:lpstr>
      <vt:lpstr>PowerPoint Presentation</vt:lpstr>
      <vt:lpstr>PowerPoint Presentation</vt:lpstr>
      <vt:lpstr>Feb 21, 2020 Meeting @ 1PM</vt:lpstr>
      <vt:lpstr>PowerPoint Presentation</vt:lpstr>
      <vt:lpstr>PowerPoint Presentation</vt:lpstr>
      <vt:lpstr>PowerPoint Presentation</vt:lpstr>
      <vt:lpstr>Feb 28, 2020 Meeting @ 1PM</vt:lpstr>
      <vt:lpstr>PowerPoint Presentation</vt:lpstr>
      <vt:lpstr>PowerPoint Presentation</vt:lpstr>
      <vt:lpstr>PowerPoint Presentation</vt:lpstr>
      <vt:lpstr>PowerPoint Presentation</vt:lpstr>
      <vt:lpstr>Mar 6, 2020 Meeting @ 1PM</vt:lpstr>
      <vt:lpstr>PowerPoint Presentation</vt:lpstr>
      <vt:lpstr>PowerPoint Presentation</vt:lpstr>
      <vt:lpstr>PowerPoint Presentation</vt:lpstr>
      <vt:lpstr>Mar 12, 2020 Meeting @ 1PM</vt:lpstr>
      <vt:lpstr>PowerPoint Presentation</vt:lpstr>
      <vt:lpstr>PowerPoint Presentation</vt:lpstr>
      <vt:lpstr>PowerPoint Presentation</vt:lpstr>
      <vt:lpstr>Mar 20, 2020 Meeting @ 11AM</vt:lpstr>
      <vt:lpstr>PowerPoint Presentation</vt:lpstr>
      <vt:lpstr>Mar 27, 2020 Meeting @ 11AM</vt:lpstr>
      <vt:lpstr>PowerPoint Presentation</vt:lpstr>
      <vt:lpstr>April 3, 2020 Meeting @ 11AM</vt:lpstr>
      <vt:lpstr>PowerPoint Presentation</vt:lpstr>
      <vt:lpstr>PowerPoint Presentation</vt:lpstr>
      <vt:lpstr>PowerPoint Presentation</vt:lpstr>
      <vt:lpstr>PowerPoint Presentation</vt:lpstr>
      <vt:lpstr>April 10, 2020 Meeting @ 11AM</vt:lpstr>
      <vt:lpstr>PowerPoint Presentation</vt:lpstr>
      <vt:lpstr>PowerPoint Presentation</vt:lpstr>
      <vt:lpstr>PowerPoint Presentation</vt:lpstr>
      <vt:lpstr>PowerPoint Presentation</vt:lpstr>
      <vt:lpstr>April 17, 2020 Meeting @ 11AM</vt:lpstr>
      <vt:lpstr>PowerPoint Presentation</vt:lpstr>
      <vt:lpstr>PowerPoint Presentation</vt:lpstr>
      <vt:lpstr>April 24, 2020 Meeting @ 11AM</vt:lpstr>
      <vt:lpstr>PowerPoint Presentation</vt:lpstr>
      <vt:lpstr>PowerPoint Presentation</vt:lpstr>
      <vt:lpstr>PowerPoint Presentation</vt:lpstr>
      <vt:lpstr>May 1, 2020 Meeting @ 11AM</vt:lpstr>
      <vt:lpstr>PowerPoint Presentation</vt:lpstr>
      <vt:lpstr>PowerPoint Presentation</vt:lpstr>
      <vt:lpstr>May 8, 2020 Meeting @ 11AM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May 22, 2020 Meeting @ 11AM</vt:lpstr>
      <vt:lpstr>PowerPoint Presentation</vt:lpstr>
      <vt:lpstr>PowerPoint Presentation</vt:lpstr>
      <vt:lpstr>May 29, 2020 Meeting @ 11AM</vt:lpstr>
      <vt:lpstr>PowerPoint Presentation</vt:lpstr>
      <vt:lpstr>PowerPoint Presentation</vt:lpstr>
      <vt:lpstr>June 12, 2020 Meeting @ 11AM</vt:lpstr>
      <vt:lpstr>PowerPoint Presentation</vt:lpstr>
      <vt:lpstr>PowerPoint Presentation</vt:lpstr>
      <vt:lpstr>June 19, 2020 Meeting @ 11AM</vt:lpstr>
      <vt:lpstr>PowerPoint Presentation</vt:lpstr>
      <vt:lpstr>June 26, 2020 Meeting @ 11AM</vt:lpstr>
      <vt:lpstr>PowerPoint Presentation</vt:lpstr>
      <vt:lpstr>July 3, 2020 Meeting @ 11AM</vt:lpstr>
      <vt:lpstr>PowerPoint Presentation</vt:lpstr>
      <vt:lpstr>PowerPoint Presentation</vt:lpstr>
      <vt:lpstr>PowerPoint Presentation</vt:lpstr>
      <vt:lpstr>PowerPoint Presentation</vt:lpstr>
      <vt:lpstr>PowerPoint Presentation</vt:lpstr>
      <vt:lpstr>PowerPoint Presentation</vt:lpstr>
      <vt:lpstr>July 11, 2020 Meeting @ 10AM</vt:lpstr>
      <vt:lpstr>PowerPoint Presentation</vt:lpstr>
      <vt:lpstr>PowerPoint Presentation</vt:lpstr>
      <vt:lpstr>PowerPoint Presentation</vt:lpstr>
      <vt:lpstr>PowerPoint Presentation</vt:lpstr>
      <vt:lpstr>July 18, 2020 Meeting @ 4PM</vt:lpstr>
      <vt:lpstr>PowerPoint Presentation</vt:lpstr>
      <vt:lpstr>PowerPoint Presentation</vt:lpstr>
      <vt:lpstr>PowerPoint Presentation</vt:lpstr>
      <vt:lpstr>July 25, 2020 Meeting @ 4PM</vt:lpstr>
      <vt:lpstr>PowerPoint Presentation</vt:lpstr>
      <vt:lpstr>PowerPoint Presentation</vt:lpstr>
      <vt:lpstr>August 8, 2020 Meeting @ 10AM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August 12, 2020 Meeting @ 3PM</vt:lpstr>
      <vt:lpstr>PowerPoint Presentation</vt:lpstr>
      <vt:lpstr>August 21, 2020 Meeting @ 10AM</vt:lpstr>
      <vt:lpstr>PowerPoint Presentation</vt:lpstr>
      <vt:lpstr>August 28, 2020 Meeting @ 11AM</vt:lpstr>
      <vt:lpstr>PowerPoint Presentation</vt:lpstr>
      <vt:lpstr>PowerPoint Presentation</vt:lpstr>
      <vt:lpstr> September 4, 2020 Meeting @ 11AM</vt:lpstr>
      <vt:lpstr>PowerPoint Presentation</vt:lpstr>
      <vt:lpstr> September 11, 2020 Meeting @ noon</vt:lpstr>
      <vt:lpstr>PowerPoint Presentation</vt:lpstr>
      <vt:lpstr> September 19, 2020 Meeting @ 6pm</vt:lpstr>
      <vt:lpstr>PowerPoint Presentation</vt:lpstr>
      <vt:lpstr>PowerPoint Presentation</vt:lpstr>
      <vt:lpstr>PowerPoint Presentation</vt:lpstr>
      <vt:lpstr> October 3, 2020 Meeting @ 6pm</vt:lpstr>
      <vt:lpstr>PowerPoint Presentation</vt:lpstr>
      <vt:lpstr> October 17, 2020 Meeting @ 6pm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October 31, 2020 Meeting @ 6pm</vt:lpstr>
      <vt:lpstr>PowerPoint Presentation</vt:lpstr>
      <vt:lpstr>PowerPoint Presentation</vt:lpstr>
      <vt:lpstr>PowerPoint Presentation</vt:lpstr>
      <vt:lpstr>PowerPoint Presentation</vt:lpstr>
      <vt:lpstr>PowerPoint Presentation</vt:lpstr>
      <vt:lpstr>PowerPoint Presentation</vt:lpstr>
      <vt:lpstr> November 6, 2020 Meeting @ 6pm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November 14, 2020 Meeting @ 6pm</vt:lpstr>
      <vt:lpstr>PowerPoint Presentation</vt:lpstr>
      <vt:lpstr> November 21, 2020 Meeting @ 6pm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December 23, 2020 Meeting</vt:lpstr>
      <vt:lpstr>PowerPoint Presentation</vt:lpstr>
      <vt:lpstr>PowerPoint Presentation</vt:lpstr>
      <vt:lpstr>PowerPoint Presentation</vt:lpstr>
      <vt:lpstr>PowerPoint Presentation</vt:lpstr>
      <vt:lpstr>Meeting note</vt:lpstr>
      <vt:lpstr>PowerPoint Presentation</vt:lpstr>
      <vt:lpstr>PowerPoint Presentation</vt:lpstr>
      <vt:lpstr>PowerPoint Presentation</vt:lpstr>
      <vt:lpstr> January 22, 2021 Meeting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February 5, 2021 Meeting</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June 27, 2019 Meeting To-Do</dc:title>
  <dc:creator>Microsoft Office User</dc:creator>
  <cp:lastModifiedBy>Massoudian, Sherwin</cp:lastModifiedBy>
  <cp:revision>1409</cp:revision>
  <dcterms:created xsi:type="dcterms:W3CDTF">2019-06-27T19:02:55Z</dcterms:created>
  <dcterms:modified xsi:type="dcterms:W3CDTF">2021-01-23T04:41:36Z</dcterms:modified>
</cp:coreProperties>
</file>